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7"/>
  </p:notesMasterIdLst>
  <p:handoutMasterIdLst>
    <p:handoutMasterId r:id="rId68"/>
  </p:handoutMasterIdLst>
  <p:sldIdLst>
    <p:sldId id="267" r:id="rId2"/>
    <p:sldId id="263" r:id="rId3"/>
    <p:sldId id="264" r:id="rId4"/>
    <p:sldId id="386" r:id="rId5"/>
    <p:sldId id="387" r:id="rId6"/>
    <p:sldId id="394" r:id="rId7"/>
    <p:sldId id="389" r:id="rId8"/>
    <p:sldId id="390" r:id="rId9"/>
    <p:sldId id="393" r:id="rId10"/>
    <p:sldId id="391" r:id="rId11"/>
    <p:sldId id="324" r:id="rId12"/>
    <p:sldId id="303" r:id="rId13"/>
    <p:sldId id="329" r:id="rId14"/>
    <p:sldId id="330" r:id="rId15"/>
    <p:sldId id="307" r:id="rId16"/>
    <p:sldId id="332" r:id="rId17"/>
    <p:sldId id="333" r:id="rId18"/>
    <p:sldId id="334" r:id="rId19"/>
    <p:sldId id="345" r:id="rId20"/>
    <p:sldId id="338" r:id="rId21"/>
    <p:sldId id="346" r:id="rId22"/>
    <p:sldId id="347" r:id="rId23"/>
    <p:sldId id="348" r:id="rId24"/>
    <p:sldId id="349" r:id="rId25"/>
    <p:sldId id="350" r:id="rId26"/>
    <p:sldId id="351" r:id="rId27"/>
    <p:sldId id="381" r:id="rId28"/>
    <p:sldId id="353" r:id="rId29"/>
    <p:sldId id="355" r:id="rId30"/>
    <p:sldId id="356" r:id="rId31"/>
    <p:sldId id="331" r:id="rId32"/>
    <p:sldId id="320" r:id="rId33"/>
    <p:sldId id="357" r:id="rId34"/>
    <p:sldId id="358" r:id="rId35"/>
    <p:sldId id="359" r:id="rId36"/>
    <p:sldId id="360" r:id="rId37"/>
    <p:sldId id="361" r:id="rId38"/>
    <p:sldId id="362" r:id="rId39"/>
    <p:sldId id="363" r:id="rId40"/>
    <p:sldId id="364" r:id="rId41"/>
    <p:sldId id="315" r:id="rId42"/>
    <p:sldId id="319" r:id="rId43"/>
    <p:sldId id="365" r:id="rId44"/>
    <p:sldId id="366" r:id="rId45"/>
    <p:sldId id="367" r:id="rId46"/>
    <p:sldId id="368" r:id="rId47"/>
    <p:sldId id="369" r:id="rId48"/>
    <p:sldId id="370" r:id="rId49"/>
    <p:sldId id="371" r:id="rId50"/>
    <p:sldId id="372" r:id="rId51"/>
    <p:sldId id="373" r:id="rId52"/>
    <p:sldId id="374" r:id="rId53"/>
    <p:sldId id="375" r:id="rId54"/>
    <p:sldId id="376" r:id="rId55"/>
    <p:sldId id="377" r:id="rId56"/>
    <p:sldId id="378" r:id="rId57"/>
    <p:sldId id="379" r:id="rId58"/>
    <p:sldId id="380" r:id="rId59"/>
    <p:sldId id="382" r:id="rId60"/>
    <p:sldId id="383" r:id="rId61"/>
    <p:sldId id="384" r:id="rId62"/>
    <p:sldId id="385" r:id="rId63"/>
    <p:sldId id="327" r:id="rId64"/>
    <p:sldId id="296" r:id="rId65"/>
    <p:sldId id="392" r:id="rId66"/>
  </p:sldIdLst>
  <p:sldSz cx="9144000" cy="6858000" type="screen4x3"/>
  <p:notesSz cx="6797675" cy="9926638"/>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4"/>
    <a:srgbClr val="06A7E1"/>
    <a:srgbClr val="CBE6FD"/>
    <a:srgbClr val="F04D52"/>
    <a:srgbClr val="FCAF17"/>
    <a:srgbClr val="71BF44"/>
    <a:srgbClr val="FFF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399" autoAdjust="0"/>
    <p:restoredTop sz="94660"/>
  </p:normalViewPr>
  <p:slideViewPr>
    <p:cSldViewPr>
      <p:cViewPr varScale="1">
        <p:scale>
          <a:sx n="64" d="100"/>
          <a:sy n="64" d="100"/>
        </p:scale>
        <p:origin x="7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6210326-C8D2-45DD-A426-5466389FC767}" type="datetimeFigureOut">
              <a:rPr lang="pt-PT" smtClean="0"/>
              <a:t>20/06/2018</a:t>
            </a:fld>
            <a:endParaRPr lang="pt-PT"/>
          </a:p>
        </p:txBody>
      </p:sp>
      <p:sp>
        <p:nvSpPr>
          <p:cNvPr id="4" name="Marcador de Posição do Rodapé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74498942-6D79-4FC9-9975-ACAE45F1403D}" type="slidenum">
              <a:rPr lang="pt-PT" smtClean="0"/>
              <a:t>‹nº›</a:t>
            </a:fld>
            <a:endParaRPr lang="pt-PT"/>
          </a:p>
        </p:txBody>
      </p:sp>
    </p:spTree>
    <p:extLst>
      <p:ext uri="{BB962C8B-B14F-4D97-AF65-F5344CB8AC3E}">
        <p14:creationId xmlns:p14="http://schemas.microsoft.com/office/powerpoint/2010/main" val="27011575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1EEA614-7CF4-4C36-93D3-6CFB7A2DA3BD}" type="datetimeFigureOut">
              <a:rPr lang="pt-PT" smtClean="0"/>
              <a:t>20/06/2018</a:t>
            </a:fld>
            <a:endParaRPr lang="pt-PT"/>
          </a:p>
        </p:txBody>
      </p:sp>
      <p:sp>
        <p:nvSpPr>
          <p:cNvPr id="4" name="Marcador de Posição da Imagem do Diapositivo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4CBC16B-DDE1-4CA9-89C9-F93A94C4162E}" type="slidenum">
              <a:rPr lang="pt-PT" smtClean="0"/>
              <a:t>‹nº›</a:t>
            </a:fld>
            <a:endParaRPr lang="pt-PT"/>
          </a:p>
        </p:txBody>
      </p:sp>
    </p:spTree>
    <p:extLst>
      <p:ext uri="{BB962C8B-B14F-4D97-AF65-F5344CB8AC3E}">
        <p14:creationId xmlns:p14="http://schemas.microsoft.com/office/powerpoint/2010/main" val="4248783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4CBC16B-DDE1-4CA9-89C9-F93A94C4162E}" type="slidenum">
              <a:rPr kumimoji="0" lang="pt-PT"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pt-P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7093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4CBC16B-DDE1-4CA9-89C9-F93A94C4162E}" type="slidenum">
              <a:rPr lang="pt-PT" smtClean="0"/>
              <a:t>12</a:t>
            </a:fld>
            <a:endParaRPr lang="pt-PT"/>
          </a:p>
        </p:txBody>
      </p:sp>
    </p:spTree>
    <p:extLst>
      <p:ext uri="{BB962C8B-B14F-4D97-AF65-F5344CB8AC3E}">
        <p14:creationId xmlns:p14="http://schemas.microsoft.com/office/powerpoint/2010/main" val="597818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4CBC16B-DDE1-4CA9-89C9-F93A94C4162E}" type="slidenum">
              <a:rPr lang="pt-PT" smtClean="0"/>
              <a:t>13</a:t>
            </a:fld>
            <a:endParaRPr lang="pt-PT"/>
          </a:p>
        </p:txBody>
      </p:sp>
    </p:spTree>
    <p:extLst>
      <p:ext uri="{BB962C8B-B14F-4D97-AF65-F5344CB8AC3E}">
        <p14:creationId xmlns:p14="http://schemas.microsoft.com/office/powerpoint/2010/main" val="82249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10"/>
          </p:nvPr>
        </p:nvSpPr>
        <p:spPr/>
        <p:txBody>
          <a:bodyPr/>
          <a:lstStyle/>
          <a:p>
            <a:fld id="{E4CBC16B-DDE1-4CA9-89C9-F93A94C4162E}" type="slidenum">
              <a:rPr lang="pt-PT" smtClean="0"/>
              <a:t>35</a:t>
            </a:fld>
            <a:endParaRPr lang="pt-PT"/>
          </a:p>
        </p:txBody>
      </p:sp>
    </p:spTree>
    <p:extLst>
      <p:ext uri="{BB962C8B-B14F-4D97-AF65-F5344CB8AC3E}">
        <p14:creationId xmlns:p14="http://schemas.microsoft.com/office/powerpoint/2010/main" val="410673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A8AB4D7B-7706-4015-8CE4-541FAFC22950}" type="datetimeFigureOut">
              <a:rPr lang="pt-PT" smtClean="0"/>
              <a:t>20/06/2018</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1911208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A8AB4D7B-7706-4015-8CE4-541FAFC22950}" type="datetimeFigureOut">
              <a:rPr lang="pt-PT" smtClean="0"/>
              <a:t>20/06/2018</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227732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A8AB4D7B-7706-4015-8CE4-541FAFC22950}" type="datetimeFigureOut">
              <a:rPr lang="pt-PT" smtClean="0"/>
              <a:t>20/06/2018</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3285048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A8AB4D7B-7706-4015-8CE4-541FAFC22950}" type="datetimeFigureOut">
              <a:rPr lang="pt-PT" smtClean="0"/>
              <a:t>20/06/2018</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778830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A8AB4D7B-7706-4015-8CE4-541FAFC22950}" type="datetimeFigureOut">
              <a:rPr lang="pt-PT" smtClean="0"/>
              <a:t>20/06/2018</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428478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A8AB4D7B-7706-4015-8CE4-541FAFC22950}" type="datetimeFigureOut">
              <a:rPr lang="pt-PT" smtClean="0"/>
              <a:t>20/06/2018</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1876470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A8AB4D7B-7706-4015-8CE4-541FAFC22950}" type="datetimeFigureOut">
              <a:rPr lang="pt-PT" smtClean="0"/>
              <a:t>20/06/2018</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4205625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A8AB4D7B-7706-4015-8CE4-541FAFC22950}" type="datetimeFigureOut">
              <a:rPr lang="pt-PT" smtClean="0"/>
              <a:t>20/06/2018</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300163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8AB4D7B-7706-4015-8CE4-541FAFC22950}" type="datetimeFigureOut">
              <a:rPr lang="pt-PT" smtClean="0"/>
              <a:t>20/06/2018</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2939187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A8AB4D7B-7706-4015-8CE4-541FAFC22950}" type="datetimeFigureOut">
              <a:rPr lang="pt-PT" smtClean="0"/>
              <a:t>20/06/2018</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46448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A8AB4D7B-7706-4015-8CE4-541FAFC22950}" type="datetimeFigureOut">
              <a:rPr lang="pt-PT" smtClean="0"/>
              <a:t>20/06/2018</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2686351D-072B-4C86-A6D4-D6DB4F7D6C52}" type="slidenum">
              <a:rPr lang="pt-PT" smtClean="0"/>
              <a:t>‹nº›</a:t>
            </a:fld>
            <a:endParaRPr lang="pt-PT"/>
          </a:p>
        </p:txBody>
      </p:sp>
    </p:spTree>
    <p:extLst>
      <p:ext uri="{BB962C8B-B14F-4D97-AF65-F5344CB8AC3E}">
        <p14:creationId xmlns:p14="http://schemas.microsoft.com/office/powerpoint/2010/main" val="3054282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AB4D7B-7706-4015-8CE4-541FAFC22950}" type="datetimeFigureOut">
              <a:rPr lang="pt-PT" smtClean="0"/>
              <a:t>20/06/2018</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6351D-072B-4C86-A6D4-D6DB4F7D6C52}" type="slidenum">
              <a:rPr lang="pt-PT" smtClean="0"/>
              <a:t>‹nº›</a:t>
            </a:fld>
            <a:endParaRPr lang="pt-PT"/>
          </a:p>
        </p:txBody>
      </p:sp>
    </p:spTree>
    <p:extLst>
      <p:ext uri="{BB962C8B-B14F-4D97-AF65-F5344CB8AC3E}">
        <p14:creationId xmlns:p14="http://schemas.microsoft.com/office/powerpoint/2010/main" val="174759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0.pn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hyperlink" Target="mailto:issacores-feac@seg-social.pt"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4.png"/><Relationship Id="rId4" Type="http://schemas.openxmlformats.org/officeDocument/2006/relationships/image" Target="../media/image3.png"/></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1844824"/>
            <a:ext cx="7392939" cy="2109525"/>
          </a:xfrm>
          <a:prstGeom prst="rect">
            <a:avLst/>
          </a:prstGeom>
        </p:spPr>
      </p:pic>
      <p:pic>
        <p:nvPicPr>
          <p:cNvPr id="10" name="Imagem 9"/>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79512" y="6310809"/>
            <a:ext cx="1296143" cy="430559"/>
          </a:xfrm>
          <a:prstGeom prst="rect">
            <a:avLst/>
          </a:prstGeom>
        </p:spPr>
      </p:pic>
      <p:pic>
        <p:nvPicPr>
          <p:cNvPr id="8" name="Imagem 7"/>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2" name="Imagem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544" y="303498"/>
            <a:ext cx="1568080" cy="634380"/>
          </a:xfrm>
          <a:prstGeom prst="rect">
            <a:avLst/>
          </a:prstGeom>
        </p:spPr>
      </p:pic>
    </p:spTree>
    <p:extLst>
      <p:ext uri="{BB962C8B-B14F-4D97-AF65-F5344CB8AC3E}">
        <p14:creationId xmlns:p14="http://schemas.microsoft.com/office/powerpoint/2010/main" val="32619240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86351D-072B-4C86-A6D4-D6DB4F7D6C52}" type="slidenum">
              <a:rPr kumimoji="0" lang="pt-PT"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pt-PT"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10" name="CaixaDeTexto 9"/>
          <p:cNvSpPr txBox="1"/>
          <p:nvPr/>
        </p:nvSpPr>
        <p:spPr>
          <a:xfrm>
            <a:off x="515868" y="1032556"/>
            <a:ext cx="7776864" cy="338554"/>
          </a:xfrm>
          <a:prstGeom prst="rect">
            <a:avLst/>
          </a:prstGeom>
          <a:solidFill>
            <a:srgbClr val="06A7E1"/>
          </a:solidFill>
          <a:ln>
            <a:solidFill>
              <a:srgbClr val="06A7E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PO APMC (2014/2020)</a:t>
            </a:r>
            <a:endParaRPr kumimoji="0" lang="pt-PT" sz="1600" b="1"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CaixaDeTexto 10"/>
          <p:cNvSpPr txBox="1"/>
          <p:nvPr/>
        </p:nvSpPr>
        <p:spPr>
          <a:xfrm>
            <a:off x="515868" y="1700808"/>
            <a:ext cx="7944564" cy="3788858"/>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pt-PT" b="0" i="0" u="none" strike="noStrike" kern="1200" cap="none" spc="0" normalizeH="0" baseline="0" noProof="0" dirty="0">
                <a:ln>
                  <a:noFill/>
                </a:ln>
                <a:solidFill>
                  <a:prstClr val="black"/>
                </a:solidFill>
                <a:effectLst/>
                <a:uLnTx/>
                <a:uFillTx/>
                <a:latin typeface="Calibri"/>
              </a:rPr>
              <a:t>Através da Portaria N.º 190-B/2015, de </a:t>
            </a:r>
            <a:r>
              <a:rPr kumimoji="0" lang="pt-PT" b="0" i="0" u="none" strike="noStrike" kern="1200" cap="none" spc="0" normalizeH="0" baseline="0" noProof="0" dirty="0" smtClean="0">
                <a:ln>
                  <a:noFill/>
                </a:ln>
                <a:solidFill>
                  <a:prstClr val="black"/>
                </a:solidFill>
                <a:effectLst/>
                <a:uLnTx/>
                <a:uFillTx/>
                <a:latin typeface="Calibri"/>
              </a:rPr>
              <a:t>26 de junho de 2015</a:t>
            </a:r>
            <a:r>
              <a:rPr kumimoji="0" lang="pt-PT" b="0" i="0" u="none" strike="noStrike" kern="1200" cap="none" spc="0" normalizeH="0" baseline="0" noProof="0" dirty="0">
                <a:ln>
                  <a:noFill/>
                </a:ln>
                <a:solidFill>
                  <a:prstClr val="black"/>
                </a:solidFill>
                <a:effectLst/>
                <a:uLnTx/>
                <a:uFillTx/>
                <a:latin typeface="Calibri"/>
              </a:rPr>
              <a:t>, </a:t>
            </a:r>
            <a:r>
              <a:rPr kumimoji="0" lang="pt-PT" b="0" i="0" u="none" strike="noStrike" kern="1200" cap="none" spc="0" normalizeH="0" baseline="0" noProof="0" dirty="0" smtClean="0">
                <a:ln>
                  <a:noFill/>
                </a:ln>
                <a:solidFill>
                  <a:prstClr val="black"/>
                </a:solidFill>
                <a:effectLst/>
                <a:uLnTx/>
                <a:uFillTx/>
                <a:latin typeface="Calibri"/>
              </a:rPr>
              <a:t>alterada pela portaria N.º 51/2017, de 2 de fevereiro de 2017, é </a:t>
            </a:r>
            <a:r>
              <a:rPr kumimoji="0" lang="pt-PT" b="0" i="0" u="none" strike="noStrike" kern="1200" cap="none" spc="0" normalizeH="0" baseline="0" noProof="0" dirty="0">
                <a:ln>
                  <a:noFill/>
                </a:ln>
                <a:solidFill>
                  <a:prstClr val="black"/>
                </a:solidFill>
                <a:effectLst/>
                <a:uLnTx/>
                <a:uFillTx/>
                <a:latin typeface="Calibri"/>
              </a:rPr>
              <a:t>definido </a:t>
            </a:r>
            <a:r>
              <a:rPr kumimoji="0" lang="pt-PT" b="0" i="0" u="none" strike="noStrike" kern="1200" cap="none" spc="0" normalizeH="0" baseline="0" noProof="0">
                <a:ln>
                  <a:noFill/>
                </a:ln>
                <a:solidFill>
                  <a:prstClr val="black"/>
                </a:solidFill>
                <a:effectLst/>
                <a:uLnTx/>
                <a:uFillTx/>
                <a:latin typeface="Calibri"/>
              </a:rPr>
              <a:t>o </a:t>
            </a:r>
            <a:r>
              <a:rPr kumimoji="0" lang="pt-PT" b="0" i="0" u="none" strike="noStrike" kern="1200" cap="none" spc="0" normalizeH="0" baseline="0" noProof="0" smtClean="0">
                <a:ln>
                  <a:noFill/>
                </a:ln>
                <a:solidFill>
                  <a:prstClr val="black"/>
                </a:solidFill>
                <a:effectLst/>
                <a:uLnTx/>
                <a:uFillTx/>
                <a:latin typeface="Calibri"/>
              </a:rPr>
              <a:t>regime </a:t>
            </a:r>
            <a:r>
              <a:rPr kumimoji="0" lang="pt-PT" b="0" i="0" u="none" strike="noStrike" kern="1200" cap="none" spc="0" normalizeH="0" baseline="0" noProof="0" dirty="0">
                <a:ln>
                  <a:noFill/>
                </a:ln>
                <a:solidFill>
                  <a:prstClr val="black"/>
                </a:solidFill>
                <a:effectLst/>
                <a:uLnTx/>
                <a:uFillTx/>
                <a:latin typeface="Calibri"/>
              </a:rPr>
              <a:t>de acesso aos apoios a </a:t>
            </a:r>
            <a:r>
              <a:rPr kumimoji="0" lang="pt-PT" b="0" i="0" u="none" strike="noStrike" kern="1200" cap="none" spc="0" normalizeH="0" baseline="0" noProof="0" dirty="0" smtClean="0">
                <a:ln>
                  <a:noFill/>
                </a:ln>
                <a:solidFill>
                  <a:prstClr val="black"/>
                </a:solidFill>
                <a:effectLst/>
                <a:uLnTx/>
                <a:uFillTx/>
                <a:latin typeface="Calibri"/>
              </a:rPr>
              <a:t>conceder no âmbito da seguinte medida:</a:t>
            </a:r>
          </a:p>
          <a:p>
            <a:pPr marL="0" marR="0" lvl="0" indent="0" algn="just" defTabSz="914400" rtl="0" eaLnBrk="1" fontAlgn="auto" latinLnBrk="0" hangingPunct="1">
              <a:lnSpc>
                <a:spcPct val="150000"/>
              </a:lnSpc>
              <a:spcBef>
                <a:spcPts val="0"/>
              </a:spcBef>
              <a:spcAft>
                <a:spcPts val="0"/>
              </a:spcAft>
              <a:buClrTx/>
              <a:buSzTx/>
              <a:buFontTx/>
              <a:buNone/>
              <a:tabLst/>
              <a:defRPr/>
            </a:pPr>
            <a:endParaRPr kumimoji="0" lang="pt-PT" b="0" i="0" u="none" strike="noStrike" kern="1200" cap="none" spc="0" normalizeH="0" baseline="0" noProof="0" dirty="0" smtClean="0">
              <a:ln>
                <a:noFill/>
              </a:ln>
              <a:solidFill>
                <a:prstClr val="black"/>
              </a:solidFill>
              <a:effectLst/>
              <a:uLnTx/>
              <a:uFillTx/>
              <a:latin typeface="Calibri"/>
            </a:endParaRPr>
          </a:p>
          <a:p>
            <a:pPr marL="285750" marR="0" lvl="1" indent="-285750" algn="just" defTabSz="914400" rtl="0" eaLnBrk="1" fontAlgn="auto" latinLnBrk="0" hangingPunct="1">
              <a:lnSpc>
                <a:spcPct val="150000"/>
              </a:lnSpc>
              <a:spcBef>
                <a:spcPts val="0"/>
              </a:spcBef>
              <a:spcAft>
                <a:spcPts val="0"/>
              </a:spcAft>
              <a:buClr>
                <a:srgbClr val="005DA4"/>
              </a:buClr>
              <a:buSzTx/>
              <a:buFont typeface="Arial" panose="020B0604020202020204" pitchFamily="34" charset="0"/>
              <a:buChar char="•"/>
              <a:tabLst/>
              <a:defRPr/>
            </a:pPr>
            <a:r>
              <a:rPr kumimoji="0" lang="pt-PT" b="1" i="0" u="none" strike="noStrike" kern="1200" cap="none" spc="0" normalizeH="0" baseline="0" noProof="0" dirty="0" smtClean="0">
                <a:ln>
                  <a:noFill/>
                </a:ln>
                <a:solidFill>
                  <a:prstClr val="black"/>
                </a:solidFill>
                <a:effectLst/>
                <a:uLnTx/>
                <a:uFillTx/>
                <a:latin typeface="Calibri"/>
              </a:rPr>
              <a:t>Medida 1</a:t>
            </a:r>
            <a:r>
              <a:rPr kumimoji="0" lang="pt-PT" b="0" i="0" u="none" strike="noStrike" kern="1200" cap="none" spc="0" normalizeH="0" baseline="0" noProof="0" dirty="0" smtClean="0">
                <a:ln>
                  <a:noFill/>
                </a:ln>
                <a:solidFill>
                  <a:prstClr val="black"/>
                </a:solidFill>
                <a:effectLst/>
                <a:uLnTx/>
                <a:uFillTx/>
                <a:latin typeface="Calibri"/>
              </a:rPr>
              <a:t> – Aquisição e distribuição de géneros alimentares </a:t>
            </a:r>
          </a:p>
          <a:p>
            <a:pPr marL="742950" marR="0" lvl="2" indent="-285750" algn="just" defTabSz="914400" rtl="0" eaLnBrk="1" fontAlgn="auto" latinLnBrk="0" hangingPunct="1">
              <a:lnSpc>
                <a:spcPct val="150000"/>
              </a:lnSpc>
              <a:spcBef>
                <a:spcPts val="0"/>
              </a:spcBef>
              <a:spcAft>
                <a:spcPts val="0"/>
              </a:spcAft>
              <a:buClr>
                <a:srgbClr val="005DA4"/>
              </a:buClr>
              <a:buSzTx/>
              <a:buFont typeface="Arial" panose="020B0604020202020204" pitchFamily="34" charset="0"/>
              <a:buChar char="•"/>
              <a:tabLst/>
              <a:defRPr/>
            </a:pPr>
            <a:r>
              <a:rPr kumimoji="0" lang="pt-PT" b="1" i="0" u="none" strike="noStrike" kern="1200" cap="none" spc="0" normalizeH="0" baseline="0" noProof="0" dirty="0" smtClean="0">
                <a:ln>
                  <a:noFill/>
                </a:ln>
                <a:solidFill>
                  <a:prstClr val="black"/>
                </a:solidFill>
                <a:effectLst/>
                <a:uLnTx/>
                <a:uFillTx/>
                <a:latin typeface="Calibri"/>
              </a:rPr>
              <a:t>Tipologia de Operação 1.1 - </a:t>
            </a:r>
            <a:r>
              <a:rPr kumimoji="0" lang="pt-PT" b="0" i="0" u="none" strike="noStrike" kern="1200" cap="none" spc="0" normalizeH="0" baseline="0" noProof="0" dirty="0" smtClean="0">
                <a:ln>
                  <a:noFill/>
                </a:ln>
                <a:solidFill>
                  <a:prstClr val="black"/>
                </a:solidFill>
                <a:effectLst/>
                <a:uLnTx/>
                <a:uFillTx/>
                <a:latin typeface="Calibri"/>
              </a:rPr>
              <a:t>Aquisição </a:t>
            </a:r>
            <a:r>
              <a:rPr kumimoji="0" lang="pt-PT" b="0" i="0" u="none" strike="noStrike" kern="1200" cap="none" spc="0" normalizeH="0" baseline="0" noProof="0" dirty="0">
                <a:ln>
                  <a:noFill/>
                </a:ln>
                <a:solidFill>
                  <a:prstClr val="black"/>
                </a:solidFill>
                <a:effectLst/>
                <a:uLnTx/>
                <a:uFillTx/>
                <a:latin typeface="Calibri"/>
              </a:rPr>
              <a:t>de Géneros </a:t>
            </a:r>
            <a:r>
              <a:rPr kumimoji="0" lang="pt-PT" b="0" i="0" u="none" strike="noStrike" kern="1200" cap="none" spc="0" normalizeH="0" baseline="0" noProof="0" dirty="0" smtClean="0">
                <a:ln>
                  <a:noFill/>
                </a:ln>
                <a:solidFill>
                  <a:prstClr val="black"/>
                </a:solidFill>
                <a:effectLst/>
                <a:uLnTx/>
                <a:uFillTx/>
                <a:latin typeface="Calibri"/>
              </a:rPr>
              <a:t>Alimentares e ou de Bens de Primeira Necessidade</a:t>
            </a:r>
          </a:p>
          <a:p>
            <a:pPr marL="742950" lvl="2" indent="-285750" algn="just">
              <a:lnSpc>
                <a:spcPct val="150000"/>
              </a:lnSpc>
              <a:buClr>
                <a:srgbClr val="005DA4"/>
              </a:buClr>
              <a:buFont typeface="Arial" panose="020B0604020202020204" pitchFamily="34" charset="0"/>
              <a:buChar char="•"/>
            </a:pPr>
            <a:r>
              <a:rPr kumimoji="0" lang="pt-PT" b="1" i="0" u="none" strike="noStrike" kern="1200" cap="none" spc="0" normalizeH="0" baseline="0" noProof="0" dirty="0" smtClean="0">
                <a:ln>
                  <a:noFill/>
                </a:ln>
                <a:solidFill>
                  <a:prstClr val="black"/>
                </a:solidFill>
                <a:effectLst/>
                <a:uLnTx/>
                <a:uFillTx/>
                <a:latin typeface="Calibri"/>
              </a:rPr>
              <a:t>Tipologia </a:t>
            </a:r>
            <a:r>
              <a:rPr kumimoji="0" lang="pt-PT" b="1" i="0" u="none" strike="noStrike" kern="1200" cap="none" spc="0" normalizeH="0" baseline="0" noProof="0" dirty="0">
                <a:ln>
                  <a:noFill/>
                </a:ln>
                <a:solidFill>
                  <a:prstClr val="black"/>
                </a:solidFill>
                <a:effectLst/>
                <a:uLnTx/>
                <a:uFillTx/>
                <a:latin typeface="Calibri"/>
              </a:rPr>
              <a:t>de Operação </a:t>
            </a:r>
            <a:r>
              <a:rPr kumimoji="0" lang="pt-PT" b="1" i="0" u="none" strike="noStrike" kern="1200" cap="none" spc="0" normalizeH="0" baseline="0" noProof="0" dirty="0" smtClean="0">
                <a:ln>
                  <a:noFill/>
                </a:ln>
                <a:solidFill>
                  <a:prstClr val="black"/>
                </a:solidFill>
                <a:effectLst/>
                <a:uLnTx/>
                <a:uFillTx/>
                <a:latin typeface="Calibri"/>
              </a:rPr>
              <a:t>1.2 </a:t>
            </a:r>
            <a:r>
              <a:rPr kumimoji="0" lang="pt-PT" b="1" i="0" u="none" strike="noStrike" kern="1200" cap="none" spc="0" normalizeH="0" baseline="0" noProof="0" dirty="0">
                <a:ln>
                  <a:noFill/>
                </a:ln>
                <a:solidFill>
                  <a:prstClr val="black"/>
                </a:solidFill>
                <a:effectLst/>
                <a:uLnTx/>
                <a:uFillTx/>
                <a:latin typeface="Calibri"/>
              </a:rPr>
              <a:t>- </a:t>
            </a:r>
            <a:r>
              <a:rPr kumimoji="0" lang="pt-PT" b="0" i="0" u="none" strike="noStrike" kern="1200" cap="none" spc="0" normalizeH="0" baseline="0" noProof="0" dirty="0">
                <a:ln>
                  <a:noFill/>
                </a:ln>
                <a:solidFill>
                  <a:prstClr val="black"/>
                </a:solidFill>
                <a:effectLst/>
                <a:uLnTx/>
                <a:uFillTx/>
                <a:latin typeface="Calibri"/>
              </a:rPr>
              <a:t>Distribuição de Géneros </a:t>
            </a:r>
            <a:r>
              <a:rPr lang="pt-PT" dirty="0" smtClean="0">
                <a:solidFill>
                  <a:prstClr val="black"/>
                </a:solidFill>
              </a:rPr>
              <a:t>Alimentares e </a:t>
            </a:r>
            <a:r>
              <a:rPr lang="pt-PT" dirty="0">
                <a:solidFill>
                  <a:prstClr val="black"/>
                </a:solidFill>
              </a:rPr>
              <a:t>ou de Bens de Primeira </a:t>
            </a:r>
            <a:r>
              <a:rPr lang="pt-PT" dirty="0" smtClean="0">
                <a:solidFill>
                  <a:prstClr val="black"/>
                </a:solidFill>
              </a:rPr>
              <a:t>Necessidade</a:t>
            </a:r>
            <a:endParaRPr lang="pt-PT" dirty="0">
              <a:solidFill>
                <a:prstClr val="black"/>
              </a:solidFill>
            </a:endParaRPr>
          </a:p>
        </p:txBody>
      </p:sp>
      <p:pic>
        <p:nvPicPr>
          <p:cNvPr id="9" name="Imagem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2782002" y="116632"/>
            <a:ext cx="6361998" cy="338554"/>
          </a:xfrm>
          <a:prstGeom prst="rect">
            <a:avLst/>
          </a:prstGeom>
          <a:solidFill>
            <a:srgbClr val="005DA4"/>
          </a:solid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1. Apresentação do Programa Operacional</a:t>
            </a:r>
            <a:endParaRPr kumimoji="0" lang="pt-PT" sz="1600" b="1"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25508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 calcmode="lin" valueType="num">
                                      <p:cBhvr additive="base">
                                        <p:cTn id="1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anim calcmode="lin" valueType="num">
                                      <p:cBhvr additive="base">
                                        <p:cTn id="19"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3" end="3"/>
                                            </p:txEl>
                                          </p:spTgt>
                                        </p:tgtEl>
                                        <p:attrNameLst>
                                          <p:attrName>style.visibility</p:attrName>
                                        </p:attrNameLst>
                                      </p:cBhvr>
                                      <p:to>
                                        <p:strVal val="visible"/>
                                      </p:to>
                                    </p:set>
                                    <p:anim calcmode="lin" valueType="num">
                                      <p:cBhvr additive="base">
                                        <p:cTn id="25"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xEl>
                                              <p:pRg st="4" end="4"/>
                                            </p:txEl>
                                          </p:spTgt>
                                        </p:tgtEl>
                                        <p:attrNameLst>
                                          <p:attrName>style.visibility</p:attrName>
                                        </p:attrNameLst>
                                      </p:cBhvr>
                                      <p:to>
                                        <p:strVal val="visible"/>
                                      </p:to>
                                    </p:set>
                                    <p:anim calcmode="lin" valueType="num">
                                      <p:cBhvr additive="base">
                                        <p:cTn id="31"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11</a:t>
            </a:fld>
            <a:endParaRPr lang="pt-PT" dirty="0"/>
          </a:p>
        </p:txBody>
      </p:sp>
      <p:pic>
        <p:nvPicPr>
          <p:cNvPr id="11" name="Imagem 10"/>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9" name="Imagem 8"/>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0" name="Imagem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2" name="Imagem 11"/>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grpSp>
        <p:nvGrpSpPr>
          <p:cNvPr id="13" name="Grupo 12"/>
          <p:cNvGrpSpPr/>
          <p:nvPr/>
        </p:nvGrpSpPr>
        <p:grpSpPr>
          <a:xfrm>
            <a:off x="464246" y="1625502"/>
            <a:ext cx="7492130" cy="579362"/>
            <a:chOff x="464246" y="2440963"/>
            <a:chExt cx="7492130" cy="579362"/>
          </a:xfrm>
        </p:grpSpPr>
        <p:sp>
          <p:nvSpPr>
            <p:cNvPr id="18" name="Retângulo arredondado 17"/>
            <p:cNvSpPr/>
            <p:nvPr/>
          </p:nvSpPr>
          <p:spPr>
            <a:xfrm>
              <a:off x="1213746" y="2524221"/>
              <a:ext cx="6742630" cy="408623"/>
            </a:xfrm>
            <a:prstGeom prst="roundRect">
              <a:avLst/>
            </a:prstGeom>
            <a:solidFill>
              <a:srgbClr val="CBE6FD">
                <a:alpha val="29804"/>
              </a:srgbClr>
            </a:solidFill>
            <a:ln>
              <a:solidFill>
                <a:srgbClr val="06A7E1">
                  <a:alpha val="30000"/>
                </a:srgbClr>
              </a:solidFill>
            </a:ln>
          </p:spPr>
          <p:txBody>
            <a:bodyPr wrap="square" rtlCol="0">
              <a:spAutoFit/>
            </a:bodyPr>
            <a:lstStyle/>
            <a:p>
              <a:r>
                <a:rPr lang="pt-PT" b="1" dirty="0" smtClean="0">
                  <a:solidFill>
                    <a:srgbClr val="005DA4"/>
                  </a:solidFill>
                </a:rPr>
                <a:t>ISSA, IPRA </a:t>
              </a:r>
              <a:r>
                <a:rPr lang="pt-PT" b="1" dirty="0">
                  <a:solidFill>
                    <a:srgbClr val="005DA4"/>
                  </a:solidFill>
                </a:rPr>
                <a:t>enquanto Organismo Intermédio do </a:t>
              </a:r>
              <a:r>
                <a:rPr lang="pt-PT" b="1" dirty="0" smtClean="0">
                  <a:solidFill>
                    <a:srgbClr val="005DA4"/>
                  </a:solidFill>
                </a:rPr>
                <a:t>PO APMC </a:t>
              </a:r>
              <a:r>
                <a:rPr lang="pt-PT" b="1" dirty="0">
                  <a:solidFill>
                    <a:srgbClr val="005DA4"/>
                  </a:solidFill>
                </a:rPr>
                <a:t>na TO </a:t>
              </a:r>
              <a:r>
                <a:rPr lang="pt-PT" b="1" dirty="0" smtClean="0">
                  <a:solidFill>
                    <a:srgbClr val="005DA4"/>
                  </a:solidFill>
                </a:rPr>
                <a:t>1.2.2</a:t>
              </a:r>
              <a:endParaRPr lang="pt-PT" b="1" dirty="0">
                <a:solidFill>
                  <a:srgbClr val="005DA4"/>
                </a:solidFill>
              </a:endParaRPr>
            </a:p>
          </p:txBody>
        </p:sp>
        <p:sp>
          <p:nvSpPr>
            <p:cNvPr id="19" name="Rectângulo arredondado 19"/>
            <p:cNvSpPr>
              <a:spLocks noChangeAspect="1"/>
            </p:cNvSpPr>
            <p:nvPr/>
          </p:nvSpPr>
          <p:spPr>
            <a:xfrm>
              <a:off x="464246" y="2440963"/>
              <a:ext cx="579362" cy="579362"/>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0" name="CaixaDeTexto 19"/>
            <p:cNvSpPr txBox="1">
              <a:spLocks noChangeAspect="1"/>
            </p:cNvSpPr>
            <p:nvPr/>
          </p:nvSpPr>
          <p:spPr>
            <a:xfrm>
              <a:off x="594081" y="2501379"/>
              <a:ext cx="353256"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p>
              <a:r>
                <a:rPr lang="pt-PT" sz="2400" b="1" dirty="0" smtClean="0">
                  <a:solidFill>
                    <a:schemeClr val="bg1"/>
                  </a:solidFill>
                </a:rPr>
                <a:t>2</a:t>
              </a:r>
              <a:endParaRPr lang="pt-PT" sz="2800" b="1" dirty="0">
                <a:solidFill>
                  <a:schemeClr val="bg1"/>
                </a:solidFill>
              </a:endParaRPr>
            </a:p>
          </p:txBody>
        </p:sp>
      </p:grpSp>
    </p:spTree>
    <p:extLst>
      <p:ext uri="{BB962C8B-B14F-4D97-AF65-F5344CB8AC3E}">
        <p14:creationId xmlns:p14="http://schemas.microsoft.com/office/powerpoint/2010/main" val="604944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3"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12</a:t>
            </a:fld>
            <a:endParaRPr lang="pt-PT" dirty="0">
              <a:solidFill>
                <a:prstClr val="black">
                  <a:tint val="75000"/>
                </a:prstClr>
              </a:solidFill>
            </a:endParaRPr>
          </a:p>
        </p:txBody>
      </p:sp>
      <p:pic>
        <p:nvPicPr>
          <p:cNvPr id="16" name="Imagem 15"/>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2. ISSA, IPRA </a:t>
            </a:r>
            <a:r>
              <a:rPr lang="pt-PT" sz="1600" b="1" dirty="0">
                <a:solidFill>
                  <a:schemeClr val="bg1"/>
                </a:solidFill>
              </a:rPr>
              <a:t>enquanto Organismo Intermédio do PO APMC na TO </a:t>
            </a:r>
            <a:r>
              <a:rPr lang="pt-PT" sz="1600" b="1" dirty="0" smtClean="0">
                <a:solidFill>
                  <a:schemeClr val="bg1"/>
                </a:solidFill>
              </a:rPr>
              <a:t>1.2</a:t>
            </a:r>
            <a:endParaRPr lang="pt-PT" sz="1600" b="1" dirty="0">
              <a:solidFill>
                <a:schemeClr val="bg1"/>
              </a:solidFill>
            </a:endParaRPr>
          </a:p>
        </p:txBody>
      </p:sp>
      <p:pic>
        <p:nvPicPr>
          <p:cNvPr id="14" name="Imagem 13"/>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8" name="CaixaDeTexto 7"/>
          <p:cNvSpPr txBox="1"/>
          <p:nvPr/>
        </p:nvSpPr>
        <p:spPr>
          <a:xfrm>
            <a:off x="323528" y="1338181"/>
            <a:ext cx="8280920" cy="4662815"/>
          </a:xfrm>
          <a:prstGeom prst="rect">
            <a:avLst/>
          </a:prstGeom>
          <a:noFill/>
        </p:spPr>
        <p:txBody>
          <a:bodyPr wrap="square" rtlCol="0">
            <a:spAutoFit/>
          </a:bodyPr>
          <a:lstStyle/>
          <a:p>
            <a:pPr algn="just">
              <a:lnSpc>
                <a:spcPct val="150000"/>
              </a:lnSpc>
            </a:pPr>
            <a:r>
              <a:rPr lang="pt-PT" dirty="0" smtClean="0">
                <a:latin typeface="+mj-lt"/>
              </a:rPr>
              <a:t>O ISSA</a:t>
            </a:r>
            <a:r>
              <a:rPr lang="pt-PT" dirty="0">
                <a:latin typeface="+mj-lt"/>
              </a:rPr>
              <a:t>, IPRA </a:t>
            </a:r>
            <a:r>
              <a:rPr lang="pt-PT" dirty="0" smtClean="0">
                <a:latin typeface="+mj-lt"/>
              </a:rPr>
              <a:t>enquanto entidade </a:t>
            </a:r>
            <a:r>
              <a:rPr lang="pt-PT" dirty="0">
                <a:latin typeface="+mj-lt"/>
              </a:rPr>
              <a:t>pública de referência na promoção da coesão social e entidade coordenadora dos instrumentos de políticas públicas de ação e apoio social foi </a:t>
            </a:r>
            <a:r>
              <a:rPr lang="pt-PT" dirty="0" smtClean="0">
                <a:latin typeface="+mj-lt"/>
              </a:rPr>
              <a:t>designado pela Autoridade de Gestão  do PO APMC </a:t>
            </a:r>
            <a:r>
              <a:rPr lang="pt-PT" b="1" dirty="0" smtClean="0">
                <a:latin typeface="+mj-lt"/>
              </a:rPr>
              <a:t>Organismo </a:t>
            </a:r>
            <a:r>
              <a:rPr lang="pt-PT" b="1" dirty="0">
                <a:latin typeface="+mj-lt"/>
              </a:rPr>
              <a:t>Intermédio da TO 1.2.2</a:t>
            </a:r>
            <a:r>
              <a:rPr lang="pt-PT" dirty="0" smtClean="0">
                <a:latin typeface="+mj-lt"/>
              </a:rPr>
              <a:t>;</a:t>
            </a:r>
          </a:p>
          <a:p>
            <a:pPr algn="just">
              <a:lnSpc>
                <a:spcPct val="150000"/>
              </a:lnSpc>
            </a:pPr>
            <a:r>
              <a:rPr lang="pt-PT" dirty="0" smtClean="0">
                <a:latin typeface="+mj-lt"/>
              </a:rPr>
              <a:t>No âmbito do PO APMC dispõe de condições privilegiadas para:</a:t>
            </a:r>
          </a:p>
          <a:p>
            <a:pPr marL="285750" indent="-285750" algn="just">
              <a:lnSpc>
                <a:spcPct val="150000"/>
              </a:lnSpc>
              <a:buFont typeface="Wingdings" panose="05000000000000000000" pitchFamily="2" charset="2"/>
              <a:buChar char="ü"/>
            </a:pPr>
            <a:r>
              <a:rPr lang="pt-PT" dirty="0" smtClean="0">
                <a:latin typeface="+mj-lt"/>
              </a:rPr>
              <a:t>Na sequencia de convite da AG </a:t>
            </a:r>
            <a:r>
              <a:rPr lang="pt-PT" b="1" dirty="0" smtClean="0">
                <a:latin typeface="+mj-lt"/>
              </a:rPr>
              <a:t>ser </a:t>
            </a:r>
            <a:r>
              <a:rPr lang="pt-PT" b="1" dirty="0">
                <a:latin typeface="+mj-lt"/>
              </a:rPr>
              <a:t>beneficiário</a:t>
            </a:r>
            <a:r>
              <a:rPr lang="pt-PT" dirty="0">
                <a:latin typeface="+mj-lt"/>
              </a:rPr>
              <a:t> da Tipologia de Operações 1.1 - Aquisição de géneros alimentares e ou de bens de primeira </a:t>
            </a:r>
            <a:r>
              <a:rPr lang="pt-PT" dirty="0" smtClean="0">
                <a:latin typeface="+mj-lt"/>
              </a:rPr>
              <a:t>necessidade;</a:t>
            </a:r>
            <a:endParaRPr lang="pt-PT" dirty="0">
              <a:latin typeface="+mj-lt"/>
            </a:endParaRPr>
          </a:p>
          <a:p>
            <a:pPr marL="285750" indent="-285750" algn="just">
              <a:lnSpc>
                <a:spcPct val="150000"/>
              </a:lnSpc>
              <a:buFont typeface="Wingdings" panose="05000000000000000000" pitchFamily="2" charset="2"/>
              <a:buChar char="ü"/>
            </a:pPr>
            <a:r>
              <a:rPr lang="pt-PT" dirty="0">
                <a:latin typeface="+mj-lt"/>
              </a:rPr>
              <a:t>Assumir a </a:t>
            </a:r>
            <a:r>
              <a:rPr lang="pt-PT" b="1" dirty="0">
                <a:latin typeface="+mj-lt"/>
              </a:rPr>
              <a:t>gestão do financiamento </a:t>
            </a:r>
            <a:r>
              <a:rPr lang="pt-PT" dirty="0">
                <a:latin typeface="+mj-lt"/>
              </a:rPr>
              <a:t>da Tipologia de Operações 1.2.2 – Distribuição de Géneros Alimentares e ou de Bens de Primeira </a:t>
            </a:r>
            <a:r>
              <a:rPr lang="pt-PT" dirty="0" smtClean="0">
                <a:latin typeface="+mj-lt"/>
              </a:rPr>
              <a:t>Necessidade, de acordo com as </a:t>
            </a:r>
            <a:r>
              <a:rPr lang="pt-PT" b="1" dirty="0">
                <a:latin typeface="+mj-lt"/>
              </a:rPr>
              <a:t>competências </a:t>
            </a:r>
            <a:r>
              <a:rPr lang="pt-PT" b="1" dirty="0" smtClean="0">
                <a:latin typeface="+mj-lt"/>
              </a:rPr>
              <a:t>de </a:t>
            </a:r>
            <a:r>
              <a:rPr lang="pt-PT" b="1" dirty="0">
                <a:latin typeface="+mj-lt"/>
              </a:rPr>
              <a:t>gestão </a:t>
            </a:r>
            <a:r>
              <a:rPr lang="pt-PT" b="1" dirty="0" smtClean="0">
                <a:latin typeface="+mj-lt"/>
              </a:rPr>
              <a:t>delegadas </a:t>
            </a:r>
            <a:r>
              <a:rPr lang="pt-PT" dirty="0" smtClean="0">
                <a:latin typeface="+mj-lt"/>
              </a:rPr>
              <a:t>através do contrato </a:t>
            </a:r>
            <a:r>
              <a:rPr lang="pt-PT" dirty="0">
                <a:latin typeface="+mj-lt"/>
              </a:rPr>
              <a:t>de Delegação de Competências celebrado entre a AG do PO APMC e o ISSA, IPRA</a:t>
            </a:r>
            <a:r>
              <a:rPr lang="pt-PT" dirty="0" smtClean="0">
                <a:latin typeface="+mj-lt"/>
              </a:rPr>
              <a:t>.</a:t>
            </a:r>
          </a:p>
        </p:txBody>
      </p:sp>
      <p:pic>
        <p:nvPicPr>
          <p:cNvPr id="9" name="Imagem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0" name="CaixaDeTexto 9"/>
          <p:cNvSpPr txBox="1"/>
          <p:nvPr/>
        </p:nvSpPr>
        <p:spPr>
          <a:xfrm>
            <a:off x="117666" y="823189"/>
            <a:ext cx="7776864" cy="369332"/>
          </a:xfrm>
          <a:prstGeom prst="rect">
            <a:avLst/>
          </a:prstGeom>
          <a:solidFill>
            <a:srgbClr val="06A7E1"/>
          </a:solidFill>
          <a:ln>
            <a:solidFill>
              <a:srgbClr val="06A7E1"/>
            </a:solidFill>
          </a:ln>
        </p:spPr>
        <p:txBody>
          <a:bodyPr wrap="square" rtlCol="0">
            <a:spAutoFit/>
          </a:bodyPr>
          <a:lstStyle/>
          <a:p>
            <a:r>
              <a:rPr lang="pt-PT" b="1" dirty="0" smtClean="0">
                <a:solidFill>
                  <a:schemeClr val="bg1"/>
                </a:solidFill>
              </a:rPr>
              <a:t>Organismo Intermédio - ISSA</a:t>
            </a:r>
            <a:endParaRPr lang="pt-PT" b="1" dirty="0">
              <a:solidFill>
                <a:schemeClr val="bg1"/>
              </a:solidFill>
            </a:endParaRPr>
          </a:p>
        </p:txBody>
      </p:sp>
    </p:spTree>
    <p:extLst>
      <p:ext uri="{BB962C8B-B14F-4D97-AF65-F5344CB8AC3E}">
        <p14:creationId xmlns:p14="http://schemas.microsoft.com/office/powerpoint/2010/main" val="1178828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 calcmode="lin" valueType="num">
                                      <p:cBhvr additive="base">
                                        <p:cTn id="19"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anim calcmode="lin" valueType="num">
                                      <p:cBhvr additive="base">
                                        <p:cTn id="31"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3"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13</a:t>
            </a:fld>
            <a:endParaRPr lang="pt-PT" dirty="0">
              <a:solidFill>
                <a:prstClr val="black">
                  <a:tint val="75000"/>
                </a:prstClr>
              </a:solidFill>
            </a:endParaRPr>
          </a:p>
        </p:txBody>
      </p:sp>
      <p:pic>
        <p:nvPicPr>
          <p:cNvPr id="16" name="Imagem 15"/>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2. ISSA, IPRA </a:t>
            </a:r>
            <a:r>
              <a:rPr lang="pt-PT" sz="1600" b="1" dirty="0">
                <a:solidFill>
                  <a:schemeClr val="bg1"/>
                </a:solidFill>
              </a:rPr>
              <a:t>enquanto Organismo Intermédio do PO APMC na TO </a:t>
            </a:r>
            <a:r>
              <a:rPr lang="pt-PT" sz="1600" b="1" dirty="0" smtClean="0">
                <a:solidFill>
                  <a:schemeClr val="bg1"/>
                </a:solidFill>
              </a:rPr>
              <a:t>1.2</a:t>
            </a:r>
            <a:endParaRPr lang="pt-PT" sz="1600" b="1" dirty="0">
              <a:solidFill>
                <a:schemeClr val="bg1"/>
              </a:solidFill>
            </a:endParaRPr>
          </a:p>
        </p:txBody>
      </p:sp>
      <p:pic>
        <p:nvPicPr>
          <p:cNvPr id="14" name="Imagem 13"/>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8" name="CaixaDeTexto 7"/>
          <p:cNvSpPr txBox="1"/>
          <p:nvPr/>
        </p:nvSpPr>
        <p:spPr>
          <a:xfrm>
            <a:off x="323528" y="1568400"/>
            <a:ext cx="8136904" cy="4619854"/>
          </a:xfrm>
          <a:prstGeom prst="rect">
            <a:avLst/>
          </a:prstGeom>
          <a:noFill/>
        </p:spPr>
        <p:txBody>
          <a:bodyPr wrap="square" rtlCol="0">
            <a:spAutoFit/>
          </a:bodyPr>
          <a:lstStyle/>
          <a:p>
            <a:pPr algn="just">
              <a:lnSpc>
                <a:spcPct val="150000"/>
              </a:lnSpc>
            </a:pPr>
            <a:r>
              <a:rPr lang="pt-PT" dirty="0" smtClean="0"/>
              <a:t>Cabe ao ISSA, IPRA, enquanto Organismo Intermédio, exercer as competências delegadas, destacando-se:</a:t>
            </a:r>
          </a:p>
          <a:p>
            <a:pPr algn="just">
              <a:lnSpc>
                <a:spcPct val="150000"/>
              </a:lnSpc>
            </a:pPr>
            <a:endParaRPr lang="pt-PT" dirty="0" smtClean="0"/>
          </a:p>
          <a:p>
            <a:pPr marL="742950" lvl="1" indent="-285750" algn="just">
              <a:lnSpc>
                <a:spcPct val="150000"/>
              </a:lnSpc>
              <a:buFont typeface="Arial" panose="020B0604020202020204" pitchFamily="34" charset="0"/>
              <a:buChar char="•"/>
            </a:pPr>
            <a:r>
              <a:rPr lang="pt-PT" dirty="0"/>
              <a:t>Análise e aprovação das </a:t>
            </a:r>
            <a:r>
              <a:rPr lang="pt-PT" dirty="0" smtClean="0"/>
              <a:t>candidaturas a </a:t>
            </a:r>
            <a:r>
              <a:rPr lang="pt-PT" dirty="0"/>
              <a:t>financiamento que reúnam as condições de elegibilidade</a:t>
            </a:r>
            <a:r>
              <a:rPr lang="pt-PT" dirty="0" smtClean="0"/>
              <a:t>;</a:t>
            </a:r>
            <a:endParaRPr lang="pt-PT" dirty="0"/>
          </a:p>
          <a:p>
            <a:pPr marL="742950" lvl="1" indent="-285750" algn="just">
              <a:lnSpc>
                <a:spcPct val="150000"/>
              </a:lnSpc>
              <a:buFont typeface="Arial" panose="020B0604020202020204" pitchFamily="34" charset="0"/>
              <a:buChar char="•"/>
            </a:pPr>
            <a:r>
              <a:rPr lang="pt-PT" dirty="0" smtClean="0"/>
              <a:t>Monitorização</a:t>
            </a:r>
            <a:r>
              <a:rPr lang="pt-PT" dirty="0"/>
              <a:t>, acompanhamento, auditoria </a:t>
            </a:r>
            <a:r>
              <a:rPr lang="pt-PT" dirty="0" smtClean="0"/>
              <a:t>e gestão </a:t>
            </a:r>
            <a:r>
              <a:rPr lang="pt-PT" dirty="0"/>
              <a:t>financeira da execução do Programa;</a:t>
            </a:r>
          </a:p>
          <a:p>
            <a:pPr marL="742950" lvl="1" indent="-285750" algn="just">
              <a:lnSpc>
                <a:spcPct val="150000"/>
              </a:lnSpc>
              <a:buFont typeface="Arial" panose="020B0604020202020204" pitchFamily="34" charset="0"/>
              <a:buChar char="•"/>
            </a:pPr>
            <a:r>
              <a:rPr lang="pt-PT" dirty="0" smtClean="0"/>
              <a:t>Adoção </a:t>
            </a:r>
            <a:r>
              <a:rPr lang="pt-PT" dirty="0"/>
              <a:t>de medidas antifraude eficazes;</a:t>
            </a:r>
          </a:p>
          <a:p>
            <a:pPr marL="742950" lvl="1" indent="-285750" algn="just">
              <a:lnSpc>
                <a:spcPct val="150000"/>
              </a:lnSpc>
              <a:buFont typeface="Arial" panose="020B0604020202020204" pitchFamily="34" charset="0"/>
              <a:buChar char="•"/>
            </a:pPr>
            <a:r>
              <a:rPr lang="pt-PT" dirty="0" smtClean="0"/>
              <a:t>Garantir </a:t>
            </a:r>
            <a:r>
              <a:rPr lang="pt-PT" dirty="0"/>
              <a:t>que os dados sobre cada </a:t>
            </a:r>
            <a:r>
              <a:rPr lang="pt-PT" dirty="0" smtClean="0"/>
              <a:t>operação são </a:t>
            </a:r>
            <a:r>
              <a:rPr lang="pt-PT" dirty="0"/>
              <a:t>introduzidos e recolhidos no SI FEAC;</a:t>
            </a:r>
          </a:p>
          <a:p>
            <a:pPr marL="742950" lvl="1" indent="-285750" algn="just">
              <a:lnSpc>
                <a:spcPct val="150000"/>
              </a:lnSpc>
              <a:buFont typeface="Arial" panose="020B0604020202020204" pitchFamily="34" charset="0"/>
              <a:buChar char="•"/>
            </a:pPr>
            <a:r>
              <a:rPr lang="pt-PT" dirty="0" smtClean="0"/>
              <a:t>Realização </a:t>
            </a:r>
            <a:r>
              <a:rPr lang="pt-PT" dirty="0"/>
              <a:t>de verificações das operações </a:t>
            </a:r>
            <a:r>
              <a:rPr lang="pt-PT" dirty="0" smtClean="0"/>
              <a:t>in loco.</a:t>
            </a:r>
          </a:p>
        </p:txBody>
      </p:sp>
      <p:pic>
        <p:nvPicPr>
          <p:cNvPr id="9" name="Imagem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0" name="CaixaDeTexto 9"/>
          <p:cNvSpPr txBox="1"/>
          <p:nvPr/>
        </p:nvSpPr>
        <p:spPr>
          <a:xfrm>
            <a:off x="107504" y="999292"/>
            <a:ext cx="7776864" cy="369332"/>
          </a:xfrm>
          <a:prstGeom prst="rect">
            <a:avLst/>
          </a:prstGeom>
          <a:solidFill>
            <a:srgbClr val="06A7E1"/>
          </a:solidFill>
          <a:ln>
            <a:solidFill>
              <a:srgbClr val="06A7E1"/>
            </a:solidFill>
          </a:ln>
        </p:spPr>
        <p:txBody>
          <a:bodyPr wrap="square" rtlCol="0">
            <a:spAutoFit/>
          </a:bodyPr>
          <a:lstStyle/>
          <a:p>
            <a:r>
              <a:rPr lang="pt-PT" b="1" dirty="0" smtClean="0">
                <a:solidFill>
                  <a:schemeClr val="bg1"/>
                </a:solidFill>
              </a:rPr>
              <a:t>Organismo Intermédio - ISSA</a:t>
            </a:r>
            <a:endParaRPr lang="pt-PT" b="1" dirty="0">
              <a:solidFill>
                <a:schemeClr val="bg1"/>
              </a:solidFill>
            </a:endParaRPr>
          </a:p>
        </p:txBody>
      </p:sp>
    </p:spTree>
    <p:extLst>
      <p:ext uri="{BB962C8B-B14F-4D97-AF65-F5344CB8AC3E}">
        <p14:creationId xmlns:p14="http://schemas.microsoft.com/office/powerpoint/2010/main" val="292057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14</a:t>
            </a:fld>
            <a:endParaRPr lang="pt-PT" dirty="0"/>
          </a:p>
        </p:txBody>
      </p:sp>
      <p:pic>
        <p:nvPicPr>
          <p:cNvPr id="11" name="Imagem 10"/>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9" name="Imagem 8"/>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0" name="Imagem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2" name="Imagem 11"/>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grpSp>
        <p:nvGrpSpPr>
          <p:cNvPr id="14" name="Grupo 13"/>
          <p:cNvGrpSpPr/>
          <p:nvPr/>
        </p:nvGrpSpPr>
        <p:grpSpPr>
          <a:xfrm>
            <a:off x="463315" y="1628800"/>
            <a:ext cx="7493061" cy="580293"/>
            <a:chOff x="463315" y="3242571"/>
            <a:chExt cx="7493061" cy="580293"/>
          </a:xfrm>
        </p:grpSpPr>
        <p:sp>
          <p:nvSpPr>
            <p:cNvPr id="15" name="Retângulo arredondado 14"/>
            <p:cNvSpPr/>
            <p:nvPr/>
          </p:nvSpPr>
          <p:spPr>
            <a:xfrm>
              <a:off x="1213746" y="3356992"/>
              <a:ext cx="6742630" cy="408623"/>
            </a:xfrm>
            <a:prstGeom prst="roundRect">
              <a:avLst/>
            </a:prstGeom>
            <a:solidFill>
              <a:srgbClr val="CBE6FD">
                <a:alpha val="29804"/>
              </a:srgbClr>
            </a:solidFill>
            <a:ln>
              <a:solidFill>
                <a:srgbClr val="06A7E1">
                  <a:alpha val="30000"/>
                </a:srgbClr>
              </a:solidFill>
            </a:ln>
          </p:spPr>
          <p:txBody>
            <a:bodyPr wrap="square" rtlCol="0">
              <a:spAutoFit/>
            </a:bodyPr>
            <a:lstStyle/>
            <a:p>
              <a:r>
                <a:rPr lang="pt-PT" b="1" dirty="0" smtClean="0">
                  <a:solidFill>
                    <a:srgbClr val="005DA4"/>
                  </a:solidFill>
                </a:rPr>
                <a:t>Candidatura à TO 1.2.2 na </a:t>
              </a:r>
              <a:r>
                <a:rPr lang="pt-PT" b="1" dirty="0">
                  <a:solidFill>
                    <a:srgbClr val="005DA4"/>
                  </a:solidFill>
                </a:rPr>
                <a:t>RAA– Região Autónoma dos </a:t>
              </a:r>
              <a:r>
                <a:rPr lang="pt-PT" b="1" dirty="0" smtClean="0">
                  <a:solidFill>
                    <a:srgbClr val="005DA4"/>
                  </a:solidFill>
                </a:rPr>
                <a:t>Açores </a:t>
              </a:r>
              <a:endParaRPr lang="pt-PT" b="1" dirty="0">
                <a:solidFill>
                  <a:srgbClr val="005DA4"/>
                </a:solidFill>
              </a:endParaRPr>
            </a:p>
          </p:txBody>
        </p:sp>
        <p:sp>
          <p:nvSpPr>
            <p:cNvPr id="16" name="Rectângulo arredondado 21"/>
            <p:cNvSpPr>
              <a:spLocks noChangeAspect="1"/>
            </p:cNvSpPr>
            <p:nvPr/>
          </p:nvSpPr>
          <p:spPr>
            <a:xfrm>
              <a:off x="463315" y="3242571"/>
              <a:ext cx="580293" cy="580293"/>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17" name="CaixaDeTexto 16"/>
            <p:cNvSpPr txBox="1">
              <a:spLocks noChangeAspect="1"/>
            </p:cNvSpPr>
            <p:nvPr/>
          </p:nvSpPr>
          <p:spPr>
            <a:xfrm>
              <a:off x="581690" y="3304034"/>
              <a:ext cx="336952"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defPPr>
                <a:defRPr lang="pt-PT"/>
              </a:defPPr>
              <a:lvl1pPr>
                <a:defRPr sz="2000" b="1">
                  <a:solidFill>
                    <a:schemeClr val="bg1"/>
                  </a:solidFill>
                  <a:latin typeface="Cambria" panose="02040503050406030204" pitchFamily="18"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pt-PT" sz="2400" dirty="0">
                  <a:latin typeface="+mn-lt"/>
                </a:rPr>
                <a:t>3</a:t>
              </a:r>
            </a:p>
          </p:txBody>
        </p:sp>
      </p:grpSp>
    </p:spTree>
    <p:extLst>
      <p:ext uri="{BB962C8B-B14F-4D97-AF65-F5344CB8AC3E}">
        <p14:creationId xmlns:p14="http://schemas.microsoft.com/office/powerpoint/2010/main" val="299750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15</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3" name="Retângulo 2"/>
          <p:cNvSpPr/>
          <p:nvPr/>
        </p:nvSpPr>
        <p:spPr>
          <a:xfrm>
            <a:off x="539552" y="1556792"/>
            <a:ext cx="7992888" cy="3831818"/>
          </a:xfrm>
          <a:prstGeom prst="rect">
            <a:avLst/>
          </a:prstGeom>
        </p:spPr>
        <p:txBody>
          <a:bodyPr wrap="square">
            <a:spAutoFit/>
          </a:bodyPr>
          <a:lstStyle/>
          <a:p>
            <a:pPr marL="285750" indent="-285750" algn="just">
              <a:lnSpc>
                <a:spcPct val="150000"/>
              </a:lnSpc>
              <a:buFont typeface="Wingdings" panose="05000000000000000000" pitchFamily="2" charset="2"/>
              <a:buChar char="ü"/>
            </a:pPr>
            <a:r>
              <a:rPr lang="pt-PT" b="1" dirty="0"/>
              <a:t>Período de candidaturas</a:t>
            </a:r>
            <a:r>
              <a:rPr lang="pt-PT" dirty="0"/>
              <a:t>: Estará estabelecido no ponto 6 do Aviso para apresentação de </a:t>
            </a:r>
            <a:r>
              <a:rPr lang="pt-PT" dirty="0" smtClean="0"/>
              <a:t>candidaturas. </a:t>
            </a:r>
            <a:endParaRPr lang="pt-PT" dirty="0"/>
          </a:p>
          <a:p>
            <a:pPr>
              <a:lnSpc>
                <a:spcPct val="150000"/>
              </a:lnSpc>
            </a:pPr>
            <a:endParaRPr lang="pt-PT" dirty="0" smtClean="0"/>
          </a:p>
          <a:p>
            <a:pPr marL="285750" indent="-285750">
              <a:lnSpc>
                <a:spcPct val="150000"/>
              </a:lnSpc>
              <a:buFont typeface="Wingdings" panose="05000000000000000000" pitchFamily="2" charset="2"/>
              <a:buChar char="ü"/>
            </a:pPr>
            <a:r>
              <a:rPr lang="pt-PT" b="1" dirty="0" smtClean="0"/>
              <a:t>Dotação </a:t>
            </a:r>
            <a:r>
              <a:rPr lang="pt-PT" b="1" dirty="0"/>
              <a:t>indicativa</a:t>
            </a:r>
            <a:r>
              <a:rPr lang="pt-PT" dirty="0"/>
              <a:t>: 4.646.000,00 €</a:t>
            </a:r>
          </a:p>
          <a:p>
            <a:pPr>
              <a:lnSpc>
                <a:spcPct val="150000"/>
              </a:lnSpc>
            </a:pPr>
            <a:endParaRPr lang="pt-PT" dirty="0"/>
          </a:p>
          <a:p>
            <a:pPr marL="714375" indent="-268288">
              <a:lnSpc>
                <a:spcPct val="150000"/>
              </a:lnSpc>
              <a:buFont typeface="Arial" panose="020B0604020202020204" pitchFamily="34" charset="0"/>
              <a:buChar char="•"/>
            </a:pPr>
            <a:r>
              <a:rPr lang="pt-PT" dirty="0"/>
              <a:t>Comparticipação FEAC (85%)</a:t>
            </a:r>
          </a:p>
          <a:p>
            <a:pPr marL="714375" indent="-268288">
              <a:lnSpc>
                <a:spcPct val="150000"/>
              </a:lnSpc>
              <a:buFont typeface="Arial" panose="020B0604020202020204" pitchFamily="34" charset="0"/>
              <a:buChar char="•"/>
            </a:pPr>
            <a:r>
              <a:rPr lang="pt-PT" dirty="0"/>
              <a:t>Con­tribuição Pública Nacional (15%)</a:t>
            </a:r>
          </a:p>
          <a:p>
            <a:pPr>
              <a:lnSpc>
                <a:spcPct val="150000"/>
              </a:lnSpc>
            </a:pPr>
            <a:endParaRPr lang="pt-PT" dirty="0"/>
          </a:p>
          <a:p>
            <a:pPr marL="285750" indent="-285750">
              <a:lnSpc>
                <a:spcPct val="150000"/>
              </a:lnSpc>
              <a:buFont typeface="Wingdings" panose="05000000000000000000" pitchFamily="2" charset="2"/>
              <a:buChar char="ü"/>
            </a:pPr>
            <a:r>
              <a:rPr lang="pt-PT" b="1" dirty="0" smtClean="0"/>
              <a:t>Duração </a:t>
            </a:r>
            <a:r>
              <a:rPr lang="pt-PT" b="1" dirty="0"/>
              <a:t>das Operações</a:t>
            </a:r>
            <a:r>
              <a:rPr lang="pt-PT" dirty="0"/>
              <a:t>: 30 meses.</a:t>
            </a:r>
          </a:p>
        </p:txBody>
      </p:sp>
    </p:spTree>
    <p:extLst>
      <p:ext uri="{BB962C8B-B14F-4D97-AF65-F5344CB8AC3E}">
        <p14:creationId xmlns:p14="http://schemas.microsoft.com/office/powerpoint/2010/main" val="707960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16</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3" name="Retângulo 2"/>
          <p:cNvSpPr/>
          <p:nvPr/>
        </p:nvSpPr>
        <p:spPr>
          <a:xfrm>
            <a:off x="539552" y="1556792"/>
            <a:ext cx="7992888" cy="3662541"/>
          </a:xfrm>
          <a:prstGeom prst="rect">
            <a:avLst/>
          </a:prstGeom>
        </p:spPr>
        <p:txBody>
          <a:bodyPr wrap="square">
            <a:spAutoFit/>
          </a:bodyPr>
          <a:lstStyle/>
          <a:p>
            <a:pPr algn="just"/>
            <a:endParaRPr lang="pt-PT" sz="1600" dirty="0"/>
          </a:p>
          <a:p>
            <a:pPr marL="285750" indent="-285750" algn="just">
              <a:lnSpc>
                <a:spcPct val="150000"/>
              </a:lnSpc>
              <a:buFont typeface="Wingdings" panose="05000000000000000000" pitchFamily="2" charset="2"/>
              <a:buChar char="ü"/>
            </a:pPr>
            <a:r>
              <a:rPr lang="pt-PT" dirty="0" smtClean="0">
                <a:latin typeface="+mj-lt"/>
              </a:rPr>
              <a:t>Operações </a:t>
            </a:r>
            <a:r>
              <a:rPr lang="pt-PT" dirty="0">
                <a:latin typeface="+mj-lt"/>
              </a:rPr>
              <a:t>que visem:</a:t>
            </a:r>
          </a:p>
          <a:p>
            <a:pPr algn="just">
              <a:lnSpc>
                <a:spcPct val="150000"/>
              </a:lnSpc>
            </a:pPr>
            <a:endParaRPr lang="pt-PT" dirty="0">
              <a:latin typeface="+mj-lt"/>
            </a:endParaRPr>
          </a:p>
          <a:p>
            <a:pPr marL="285750" indent="-285750" algn="just">
              <a:lnSpc>
                <a:spcPct val="150000"/>
              </a:lnSpc>
              <a:buFont typeface="Wingdings" panose="05000000000000000000" pitchFamily="2" charset="2"/>
              <a:buChar char="§"/>
            </a:pPr>
            <a:r>
              <a:rPr lang="pt-PT" dirty="0">
                <a:latin typeface="+mj-lt"/>
              </a:rPr>
              <a:t>a </a:t>
            </a:r>
            <a:r>
              <a:rPr lang="pt-PT" b="1" dirty="0">
                <a:latin typeface="+mj-lt"/>
              </a:rPr>
              <a:t>distribuição </a:t>
            </a:r>
            <a:r>
              <a:rPr lang="pt-PT" b="1" dirty="0" smtClean="0">
                <a:latin typeface="+mj-lt"/>
              </a:rPr>
              <a:t>de géneros alimentares às </a:t>
            </a:r>
            <a:r>
              <a:rPr lang="pt-PT" b="1" dirty="0">
                <a:latin typeface="+mj-lt"/>
              </a:rPr>
              <a:t>pessoas mais carenciadas</a:t>
            </a:r>
            <a:r>
              <a:rPr lang="pt-PT" dirty="0">
                <a:latin typeface="+mj-lt"/>
              </a:rPr>
              <a:t>, por organizações parceiras, públicas ou privadas, </a:t>
            </a:r>
            <a:r>
              <a:rPr lang="pt-PT" dirty="0" smtClean="0">
                <a:latin typeface="+mj-lt"/>
              </a:rPr>
              <a:t>adquiridos </a:t>
            </a:r>
            <a:r>
              <a:rPr lang="pt-PT" dirty="0">
                <a:latin typeface="+mj-lt"/>
              </a:rPr>
              <a:t>no âmbito das operações de aquisição; </a:t>
            </a:r>
          </a:p>
          <a:p>
            <a:pPr algn="just">
              <a:lnSpc>
                <a:spcPct val="150000"/>
              </a:lnSpc>
            </a:pPr>
            <a:endParaRPr lang="pt-PT" dirty="0">
              <a:latin typeface="+mj-lt"/>
            </a:endParaRPr>
          </a:p>
          <a:p>
            <a:pPr marL="285750" indent="-285750" algn="just">
              <a:lnSpc>
                <a:spcPct val="150000"/>
              </a:lnSpc>
              <a:buFont typeface="Wingdings" panose="05000000000000000000" pitchFamily="2" charset="2"/>
              <a:buChar char="§"/>
            </a:pPr>
            <a:r>
              <a:rPr lang="pt-PT" dirty="0">
                <a:latin typeface="+mj-lt"/>
              </a:rPr>
              <a:t>o desenvolvimento de </a:t>
            </a:r>
            <a:r>
              <a:rPr lang="pt-PT" b="1" dirty="0">
                <a:latin typeface="+mj-lt"/>
              </a:rPr>
              <a:t>medidas de acompanhamento </a:t>
            </a:r>
            <a:r>
              <a:rPr lang="pt-PT" dirty="0">
                <a:latin typeface="+mj-lt"/>
              </a:rPr>
              <a:t>com vista à inclusão social das pessoas mais carenciadas</a:t>
            </a:r>
            <a:r>
              <a:rPr lang="pt-PT" dirty="0" smtClean="0">
                <a:latin typeface="+mj-lt"/>
              </a:rPr>
              <a:t>.</a:t>
            </a:r>
            <a:endParaRPr lang="pt-PT" dirty="0">
              <a:latin typeface="+mj-lt"/>
            </a:endParaRPr>
          </a:p>
        </p:txBody>
      </p:sp>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2" name="CaixaDeTexto 8"/>
          <p:cNvSpPr txBox="1">
            <a:spLocks noChangeArrowheads="1"/>
          </p:cNvSpPr>
          <p:nvPr/>
        </p:nvSpPr>
        <p:spPr bwMode="auto">
          <a:xfrm>
            <a:off x="332151" y="1109405"/>
            <a:ext cx="8200290" cy="377026"/>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eaLnBrk="1" hangingPunct="1">
              <a:spcBef>
                <a:spcPct val="0"/>
              </a:spcBef>
              <a:spcAft>
                <a:spcPct val="0"/>
              </a:spcAft>
              <a:buClrTx/>
              <a:buFontTx/>
              <a:buNone/>
            </a:pPr>
            <a:r>
              <a:rPr lang="pt-PT" altLang="pt-PT" sz="1800" b="1" dirty="0" smtClean="0">
                <a:solidFill>
                  <a:schemeClr val="bg1"/>
                </a:solidFill>
                <a:latin typeface="+mj-lt"/>
              </a:rPr>
              <a:t>Operações Elegíveis</a:t>
            </a:r>
            <a:endParaRPr lang="pt-PT" altLang="pt-PT" sz="1800" b="1" dirty="0">
              <a:solidFill>
                <a:schemeClr val="bg1"/>
              </a:solidFill>
              <a:latin typeface="+mj-lt"/>
            </a:endParaRPr>
          </a:p>
        </p:txBody>
      </p:sp>
    </p:spTree>
    <p:extLst>
      <p:ext uri="{BB962C8B-B14F-4D97-AF65-F5344CB8AC3E}">
        <p14:creationId xmlns:p14="http://schemas.microsoft.com/office/powerpoint/2010/main" val="119639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17</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3" name="Retângulo 2"/>
          <p:cNvSpPr/>
          <p:nvPr/>
        </p:nvSpPr>
        <p:spPr>
          <a:xfrm>
            <a:off x="539552" y="1556792"/>
            <a:ext cx="7992888" cy="3154710"/>
          </a:xfrm>
          <a:prstGeom prst="rect">
            <a:avLst/>
          </a:prstGeom>
        </p:spPr>
        <p:txBody>
          <a:bodyPr wrap="square">
            <a:spAutoFit/>
          </a:bodyPr>
          <a:lstStyle/>
          <a:p>
            <a:pPr marL="285750" indent="-285750">
              <a:buFont typeface="Wingdings" panose="05000000000000000000" pitchFamily="2" charset="2"/>
              <a:buChar char="ü"/>
            </a:pPr>
            <a:endParaRPr lang="pt-PT" sz="1600" dirty="0" smtClean="0"/>
          </a:p>
          <a:p>
            <a:pPr marL="285750" indent="-285750">
              <a:buFont typeface="Wingdings" panose="05000000000000000000" pitchFamily="2" charset="2"/>
              <a:buChar char="ü"/>
            </a:pPr>
            <a:endParaRPr lang="pt-PT" sz="1600" dirty="0"/>
          </a:p>
          <a:p>
            <a:pPr marL="742950" lvl="1" indent="-285750" algn="just">
              <a:spcBef>
                <a:spcPct val="0"/>
              </a:spcBef>
              <a:spcAft>
                <a:spcPct val="0"/>
              </a:spcAft>
              <a:buClr>
                <a:srgbClr val="002060"/>
              </a:buClr>
              <a:buFont typeface="Wingdings" panose="05000000000000000000" pitchFamily="2" charset="2"/>
              <a:buChar char="ü"/>
            </a:pPr>
            <a:r>
              <a:rPr lang="pt-PT" altLang="pt-PT" dirty="0">
                <a:latin typeface="+mj-lt"/>
                <a:cs typeface="Arial" panose="020B0604020202020204" pitchFamily="34" charset="0"/>
              </a:rPr>
              <a:t>Seleção dos géneros alimentares;</a:t>
            </a:r>
          </a:p>
          <a:p>
            <a:pPr lvl="1" algn="just">
              <a:spcBef>
                <a:spcPct val="0"/>
              </a:spcBef>
              <a:spcAft>
                <a:spcPct val="0"/>
              </a:spcAft>
              <a:buClr>
                <a:srgbClr val="002060"/>
              </a:buClr>
            </a:pPr>
            <a:endParaRPr lang="pt-PT" altLang="pt-PT" dirty="0">
              <a:latin typeface="+mj-lt"/>
              <a:cs typeface="Arial" panose="020B0604020202020204" pitchFamily="34" charset="0"/>
            </a:endParaRPr>
          </a:p>
          <a:p>
            <a:pPr marL="742950" lvl="1" indent="-285750" algn="just">
              <a:spcBef>
                <a:spcPct val="0"/>
              </a:spcBef>
              <a:spcAft>
                <a:spcPct val="0"/>
              </a:spcAft>
              <a:buClr>
                <a:srgbClr val="002060"/>
              </a:buClr>
              <a:buFont typeface="Wingdings" panose="05000000000000000000" pitchFamily="2" charset="2"/>
              <a:buChar char="ü"/>
            </a:pPr>
            <a:r>
              <a:rPr lang="pt-PT" altLang="pt-PT" dirty="0">
                <a:latin typeface="+mj-lt"/>
                <a:cs typeface="Arial" panose="020B0604020202020204" pitchFamily="34" charset="0"/>
              </a:rPr>
              <a:t>Prevenção do desperdício;</a:t>
            </a:r>
          </a:p>
          <a:p>
            <a:pPr marL="742950" lvl="1" indent="-285750" algn="just">
              <a:spcBef>
                <a:spcPct val="0"/>
              </a:spcBef>
              <a:spcAft>
                <a:spcPct val="0"/>
              </a:spcAft>
              <a:buClr>
                <a:srgbClr val="002060"/>
              </a:buClr>
              <a:buFont typeface="Wingdings" panose="05000000000000000000" pitchFamily="2" charset="2"/>
              <a:buChar char="ü"/>
            </a:pPr>
            <a:endParaRPr lang="pt-PT" altLang="pt-PT" dirty="0">
              <a:latin typeface="+mj-lt"/>
              <a:cs typeface="Arial" panose="020B0604020202020204" pitchFamily="34" charset="0"/>
            </a:endParaRPr>
          </a:p>
          <a:p>
            <a:pPr marL="742950" lvl="1" indent="-285750" algn="just">
              <a:spcBef>
                <a:spcPct val="0"/>
              </a:spcBef>
              <a:spcAft>
                <a:spcPct val="0"/>
              </a:spcAft>
              <a:buClr>
                <a:srgbClr val="002060"/>
              </a:buClr>
              <a:buFont typeface="Wingdings" panose="05000000000000000000" pitchFamily="2" charset="2"/>
              <a:buChar char="ü"/>
            </a:pPr>
            <a:r>
              <a:rPr lang="pt-PT" altLang="pt-PT" dirty="0">
                <a:latin typeface="+mj-lt"/>
                <a:cs typeface="Arial" panose="020B0604020202020204" pitchFamily="34" charset="0"/>
              </a:rPr>
              <a:t>Otimização da gestão do orçamento familiar; </a:t>
            </a:r>
          </a:p>
          <a:p>
            <a:pPr marL="1200150" lvl="2" indent="-285750" algn="just">
              <a:spcBef>
                <a:spcPct val="0"/>
              </a:spcBef>
              <a:spcAft>
                <a:spcPct val="0"/>
              </a:spcAft>
              <a:buClr>
                <a:srgbClr val="002060"/>
              </a:buClr>
              <a:buFont typeface="Wingdings" panose="05000000000000000000" pitchFamily="2" charset="2"/>
              <a:buChar char="ü"/>
            </a:pPr>
            <a:endParaRPr lang="pt-PT" altLang="pt-PT" dirty="0">
              <a:latin typeface="+mj-lt"/>
              <a:cs typeface="Arial" panose="020B0604020202020204" pitchFamily="34" charset="0"/>
            </a:endParaRPr>
          </a:p>
          <a:p>
            <a:pPr marL="1200150" lvl="2" indent="-285750" algn="just">
              <a:lnSpc>
                <a:spcPct val="150000"/>
              </a:lnSpc>
              <a:spcBef>
                <a:spcPct val="0"/>
              </a:spcBef>
              <a:spcAft>
                <a:spcPct val="0"/>
              </a:spcAft>
              <a:buClr>
                <a:srgbClr val="002060"/>
              </a:buClr>
              <a:buFont typeface="Wingdings" panose="05000000000000000000" pitchFamily="2" charset="2"/>
              <a:buChar char="§"/>
            </a:pPr>
            <a:r>
              <a:rPr lang="pt-PT" altLang="pt-PT" dirty="0">
                <a:latin typeface="+mj-lt"/>
                <a:cs typeface="Arial" panose="020B0604020202020204" pitchFamily="34" charset="0"/>
              </a:rPr>
              <a:t>nomeadamente através de:</a:t>
            </a:r>
          </a:p>
          <a:p>
            <a:pPr marL="1657350" lvl="3" indent="-285750" algn="just">
              <a:lnSpc>
                <a:spcPct val="150000"/>
              </a:lnSpc>
              <a:spcBef>
                <a:spcPts val="600"/>
              </a:spcBef>
              <a:spcAft>
                <a:spcPct val="0"/>
              </a:spcAft>
              <a:buClr>
                <a:srgbClr val="002060"/>
              </a:buClr>
              <a:buFont typeface="Wingdings" panose="05000000000000000000" pitchFamily="2" charset="2"/>
              <a:buChar char="§"/>
            </a:pPr>
            <a:r>
              <a:rPr lang="pt-PT" altLang="pt-PT" dirty="0">
                <a:latin typeface="+mj-lt"/>
                <a:cs typeface="Arial" panose="020B0604020202020204" pitchFamily="34" charset="0"/>
              </a:rPr>
              <a:t>Sessões de esclarecimento e/ou Sessões de formaçã</a:t>
            </a:r>
            <a:r>
              <a:rPr lang="pt-PT" altLang="pt-PT" dirty="0">
                <a:latin typeface="+mj-lt"/>
              </a:rPr>
              <a:t>o</a:t>
            </a:r>
          </a:p>
        </p:txBody>
      </p:sp>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2" name="CaixaDeTexto 8"/>
          <p:cNvSpPr txBox="1">
            <a:spLocks noChangeArrowheads="1"/>
          </p:cNvSpPr>
          <p:nvPr/>
        </p:nvSpPr>
        <p:spPr bwMode="auto">
          <a:xfrm>
            <a:off x="332151" y="1109405"/>
            <a:ext cx="8200290" cy="377026"/>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spcBef>
                <a:spcPct val="0"/>
              </a:spcBef>
              <a:spcAft>
                <a:spcPct val="0"/>
              </a:spcAft>
              <a:buClrTx/>
              <a:buNone/>
            </a:pPr>
            <a:r>
              <a:rPr lang="pt-PT" altLang="pt-PT" sz="1850" b="1" dirty="0">
                <a:solidFill>
                  <a:schemeClr val="bg1"/>
                </a:solidFill>
                <a:latin typeface="+mj-lt"/>
              </a:rPr>
              <a:t>Tipos de Medidas de Acompanhamento</a:t>
            </a:r>
          </a:p>
        </p:txBody>
      </p:sp>
    </p:spTree>
    <p:extLst>
      <p:ext uri="{BB962C8B-B14F-4D97-AF65-F5344CB8AC3E}">
        <p14:creationId xmlns:p14="http://schemas.microsoft.com/office/powerpoint/2010/main" val="57720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18</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2" name="CaixaDeTexto 8"/>
          <p:cNvSpPr txBox="1">
            <a:spLocks noChangeArrowheads="1"/>
          </p:cNvSpPr>
          <p:nvPr/>
        </p:nvSpPr>
        <p:spPr bwMode="auto">
          <a:xfrm>
            <a:off x="435849" y="949831"/>
            <a:ext cx="8200290" cy="377026"/>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spcBef>
                <a:spcPct val="0"/>
              </a:spcBef>
              <a:spcAft>
                <a:spcPct val="0"/>
              </a:spcAft>
              <a:buClrTx/>
              <a:buNone/>
            </a:pPr>
            <a:r>
              <a:rPr lang="pt-PT" altLang="pt-PT" sz="1850" b="1" dirty="0">
                <a:solidFill>
                  <a:schemeClr val="bg1"/>
                </a:solidFill>
                <a:latin typeface="+mj-lt"/>
              </a:rPr>
              <a:t>Beneficiários</a:t>
            </a:r>
          </a:p>
        </p:txBody>
      </p:sp>
      <p:sp>
        <p:nvSpPr>
          <p:cNvPr id="13" name="CaixaDeTexto 8"/>
          <p:cNvSpPr txBox="1">
            <a:spLocks noChangeArrowheads="1"/>
          </p:cNvSpPr>
          <p:nvPr/>
        </p:nvSpPr>
        <p:spPr bwMode="auto">
          <a:xfrm>
            <a:off x="332152" y="2299123"/>
            <a:ext cx="8200288" cy="377026"/>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spcBef>
                <a:spcPct val="0"/>
              </a:spcBef>
              <a:spcAft>
                <a:spcPct val="0"/>
              </a:spcAft>
              <a:buClrTx/>
              <a:buNone/>
            </a:pPr>
            <a:r>
              <a:rPr lang="pt-PT" altLang="pt-PT" sz="1850" b="1" dirty="0">
                <a:solidFill>
                  <a:schemeClr val="bg1"/>
                </a:solidFill>
                <a:latin typeface="+mj-lt"/>
              </a:rPr>
              <a:t>Requisitos </a:t>
            </a:r>
            <a:r>
              <a:rPr lang="pt-PT" altLang="pt-PT" sz="1850" b="1" dirty="0" smtClean="0">
                <a:solidFill>
                  <a:schemeClr val="bg1"/>
                </a:solidFill>
                <a:latin typeface="+mj-lt"/>
              </a:rPr>
              <a:t>gerais das </a:t>
            </a:r>
            <a:r>
              <a:rPr lang="pt-PT" altLang="pt-PT" sz="1850" b="1" dirty="0">
                <a:solidFill>
                  <a:schemeClr val="bg1"/>
                </a:solidFill>
                <a:latin typeface="+mj-lt"/>
              </a:rPr>
              <a:t>Entidades Beneficiárias</a:t>
            </a:r>
          </a:p>
        </p:txBody>
      </p:sp>
      <p:sp>
        <p:nvSpPr>
          <p:cNvPr id="2" name="Retângulo 1"/>
          <p:cNvSpPr/>
          <p:nvPr/>
        </p:nvSpPr>
        <p:spPr>
          <a:xfrm rot="10800000" flipV="1">
            <a:off x="435852" y="1372805"/>
            <a:ext cx="7992887" cy="880369"/>
          </a:xfrm>
          <a:prstGeom prst="rect">
            <a:avLst/>
          </a:prstGeom>
        </p:spPr>
        <p:txBody>
          <a:bodyPr wrap="square">
            <a:spAutoFit/>
          </a:bodyPr>
          <a:lstStyle/>
          <a:p>
            <a:pPr algn="just">
              <a:lnSpc>
                <a:spcPct val="150000"/>
              </a:lnSpc>
              <a:spcBef>
                <a:spcPct val="0"/>
              </a:spcBef>
              <a:spcAft>
                <a:spcPct val="0"/>
              </a:spcAft>
              <a:buClr>
                <a:srgbClr val="002060"/>
              </a:buClr>
              <a:defRPr/>
            </a:pPr>
            <a:r>
              <a:rPr lang="pt-PT" altLang="pt-PT" dirty="0">
                <a:latin typeface="+mj-lt"/>
                <a:cs typeface="Arial" charset="0"/>
              </a:rPr>
              <a:t>Pessoas coletivas de direito público e privado sem fins lucrativos, incluindo o setor cooperativo</a:t>
            </a:r>
            <a:r>
              <a:rPr lang="pt-PT" altLang="pt-PT" dirty="0" smtClean="0">
                <a:latin typeface="+mj-lt"/>
                <a:cs typeface="Arial" charset="0"/>
              </a:rPr>
              <a:t>.</a:t>
            </a:r>
          </a:p>
        </p:txBody>
      </p:sp>
      <p:sp>
        <p:nvSpPr>
          <p:cNvPr id="15" name="CaixaDeTexto 11"/>
          <p:cNvSpPr txBox="1">
            <a:spLocks noChangeArrowheads="1"/>
          </p:cNvSpPr>
          <p:nvPr/>
        </p:nvSpPr>
        <p:spPr bwMode="auto">
          <a:xfrm>
            <a:off x="122857" y="2615282"/>
            <a:ext cx="8273646" cy="349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0850" indent="-450850">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just">
              <a:lnSpc>
                <a:spcPct val="150000"/>
              </a:lnSpc>
              <a:spcBef>
                <a:spcPts val="1200"/>
              </a:spcBef>
              <a:buClr>
                <a:srgbClr val="002060"/>
              </a:buClr>
              <a:buFont typeface="Wingdings" panose="05000000000000000000" pitchFamily="2" charset="2"/>
              <a:buChar char="ü"/>
            </a:pPr>
            <a:r>
              <a:rPr lang="pt-PT" altLang="pt-PT" sz="1800" dirty="0" smtClean="0">
                <a:latin typeface="+mj-lt"/>
                <a:cs typeface="Arial" panose="020B0604020202020204" pitchFamily="34" charset="0"/>
              </a:rPr>
              <a:t>Estar </a:t>
            </a:r>
            <a:r>
              <a:rPr lang="pt-PT" altLang="pt-PT" sz="1800" dirty="0">
                <a:latin typeface="+mj-lt"/>
                <a:cs typeface="Arial" panose="020B0604020202020204" pitchFamily="34" charset="0"/>
              </a:rPr>
              <a:t>legalmente constituídas;</a:t>
            </a:r>
          </a:p>
          <a:p>
            <a:pPr algn="just">
              <a:lnSpc>
                <a:spcPct val="150000"/>
              </a:lnSpc>
              <a:spcBef>
                <a:spcPts val="0"/>
              </a:spcBef>
              <a:buClr>
                <a:srgbClr val="002060"/>
              </a:buClr>
              <a:buFont typeface="Wingdings" panose="05000000000000000000" pitchFamily="2" charset="2"/>
              <a:buChar char="ü"/>
            </a:pPr>
            <a:r>
              <a:rPr lang="pt-PT" altLang="pt-PT" sz="1800" dirty="0" smtClean="0">
                <a:latin typeface="+mj-lt"/>
                <a:cs typeface="Arial" panose="020B0604020202020204" pitchFamily="34" charset="0"/>
              </a:rPr>
              <a:t>Ter </a:t>
            </a:r>
            <a:r>
              <a:rPr lang="pt-PT" altLang="pt-PT" sz="1800" dirty="0">
                <a:latin typeface="+mj-lt"/>
                <a:cs typeface="Arial" panose="020B0604020202020204" pitchFamily="34" charset="0"/>
              </a:rPr>
              <a:t>a situação tributária e contributiva regularizada perante a administração fiscal e a segurança social, e quando aplicável em matéria de reposições no âmbito dos FEEI e do FEAC a verificar até ao momento da assinatura do termo de aceitação;</a:t>
            </a:r>
          </a:p>
          <a:p>
            <a:pPr algn="just">
              <a:lnSpc>
                <a:spcPct val="150000"/>
              </a:lnSpc>
              <a:spcBef>
                <a:spcPts val="0"/>
              </a:spcBef>
              <a:buClr>
                <a:srgbClr val="002060"/>
              </a:buClr>
              <a:buFont typeface="Wingdings" panose="05000000000000000000" pitchFamily="2" charset="2"/>
              <a:buChar char="ü"/>
            </a:pPr>
            <a:r>
              <a:rPr lang="pt-PT" altLang="pt-PT" sz="1800" dirty="0" smtClean="0">
                <a:latin typeface="+mj-lt"/>
                <a:cs typeface="Arial" panose="020B0604020202020204" pitchFamily="34" charset="0"/>
              </a:rPr>
              <a:t>Possuir, </a:t>
            </a:r>
            <a:r>
              <a:rPr lang="pt-PT" altLang="pt-PT" sz="1800" dirty="0">
                <a:latin typeface="+mj-lt"/>
                <a:cs typeface="Arial" panose="020B0604020202020204" pitchFamily="34" charset="0"/>
              </a:rPr>
              <a:t>ou </a:t>
            </a:r>
            <a:r>
              <a:rPr lang="pt-PT" altLang="pt-PT" sz="1800" dirty="0" smtClean="0">
                <a:latin typeface="+mj-lt"/>
                <a:cs typeface="Arial" panose="020B0604020202020204" pitchFamily="34" charset="0"/>
              </a:rPr>
              <a:t>poder </a:t>
            </a:r>
            <a:r>
              <a:rPr lang="pt-PT" altLang="pt-PT" sz="1800" dirty="0">
                <a:latin typeface="+mj-lt"/>
                <a:cs typeface="Arial" panose="020B0604020202020204" pitchFamily="34" charset="0"/>
              </a:rPr>
              <a:t>assegurar até à aprovação da candidatura, os meios técnicos, físicos e financeiros e os recursos humanos necessários ao desenvolvimento da operação;</a:t>
            </a:r>
          </a:p>
          <a:p>
            <a:pPr algn="just">
              <a:lnSpc>
                <a:spcPct val="150000"/>
              </a:lnSpc>
              <a:spcBef>
                <a:spcPts val="0"/>
              </a:spcBef>
              <a:buClr>
                <a:srgbClr val="002060"/>
              </a:buClr>
              <a:buFont typeface="Wingdings" panose="05000000000000000000" pitchFamily="2" charset="2"/>
              <a:buChar char="ü"/>
            </a:pPr>
            <a:r>
              <a:rPr lang="pt-PT" altLang="pt-PT" sz="1800" dirty="0" smtClean="0">
                <a:latin typeface="+mj-lt"/>
                <a:cs typeface="Arial" panose="020B0604020202020204" pitchFamily="34" charset="0"/>
              </a:rPr>
              <a:t>Dispor </a:t>
            </a:r>
            <a:r>
              <a:rPr lang="pt-PT" altLang="pt-PT" sz="1800" dirty="0">
                <a:latin typeface="+mj-lt"/>
                <a:cs typeface="Arial" panose="020B0604020202020204" pitchFamily="34" charset="0"/>
              </a:rPr>
              <a:t>de contabilidade organizada nos termos da legislação em vigor.</a:t>
            </a:r>
          </a:p>
        </p:txBody>
      </p:sp>
    </p:spTree>
    <p:extLst>
      <p:ext uri="{BB962C8B-B14F-4D97-AF65-F5344CB8AC3E}">
        <p14:creationId xmlns:p14="http://schemas.microsoft.com/office/powerpoint/2010/main" val="338010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 calcmode="lin" valueType="num">
                                      <p:cBhvr additive="base">
                                        <p:cTn id="2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xEl>
                                              <p:pRg st="1" end="1"/>
                                            </p:txEl>
                                          </p:spTgt>
                                        </p:tgtEl>
                                        <p:attrNameLst>
                                          <p:attrName>style.visibility</p:attrName>
                                        </p:attrNameLst>
                                      </p:cBhvr>
                                      <p:to>
                                        <p:strVal val="visible"/>
                                      </p:to>
                                    </p:set>
                                    <p:anim calcmode="lin" valueType="num">
                                      <p:cBhvr additive="base">
                                        <p:cTn id="31" dur="500" fill="hold"/>
                                        <p:tgtEl>
                                          <p:spTgt spid="15">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xEl>
                                              <p:pRg st="2" end="2"/>
                                            </p:txEl>
                                          </p:spTgt>
                                        </p:tgtEl>
                                        <p:attrNameLst>
                                          <p:attrName>style.visibility</p:attrName>
                                        </p:attrNameLst>
                                      </p:cBhvr>
                                      <p:to>
                                        <p:strVal val="visible"/>
                                      </p:to>
                                    </p:set>
                                    <p:anim calcmode="lin" valueType="num">
                                      <p:cBhvr additive="base">
                                        <p:cTn id="37" dur="500" fill="hold"/>
                                        <p:tgtEl>
                                          <p:spTgt spid="15">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xEl>
                                              <p:pRg st="3" end="3"/>
                                            </p:txEl>
                                          </p:spTgt>
                                        </p:tgtEl>
                                        <p:attrNameLst>
                                          <p:attrName>style.visibility</p:attrName>
                                        </p:attrNameLst>
                                      </p:cBhvr>
                                      <p:to>
                                        <p:strVal val="visible"/>
                                      </p:to>
                                    </p:set>
                                    <p:anim calcmode="lin" valueType="num">
                                      <p:cBhvr additive="base">
                                        <p:cTn id="43" dur="500" fill="hold"/>
                                        <p:tgtEl>
                                          <p:spTgt spid="15">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457200" y="1732625"/>
            <a:ext cx="8229600" cy="4455510"/>
          </a:xfrm>
        </p:spPr>
        <p:txBody>
          <a:bodyPr>
            <a:noAutofit/>
          </a:bodyPr>
          <a:lstStyle/>
          <a:p>
            <a:pPr algn="just">
              <a:lnSpc>
                <a:spcPct val="150000"/>
              </a:lnSpc>
              <a:buClr>
                <a:srgbClr val="002060"/>
              </a:buClr>
              <a:buFont typeface="Wingdings" panose="05000000000000000000" pitchFamily="2" charset="2"/>
              <a:buChar char="ü"/>
            </a:pPr>
            <a:r>
              <a:rPr lang="pt-PT" altLang="pt-PT" sz="1800" dirty="0" smtClean="0">
                <a:latin typeface="+mj-lt"/>
                <a:cs typeface="Arial" panose="020B0604020202020204" pitchFamily="34" charset="0"/>
              </a:rPr>
              <a:t>As </a:t>
            </a:r>
            <a:r>
              <a:rPr lang="pt-PT" altLang="pt-PT" sz="1800" dirty="0">
                <a:latin typeface="+mj-lt"/>
                <a:cs typeface="Arial" panose="020B0604020202020204" pitchFamily="34" charset="0"/>
              </a:rPr>
              <a:t>candidaturas devem ser apresentadas em</a:t>
            </a:r>
            <a:r>
              <a:rPr lang="pt-PT" altLang="pt-PT" sz="1800" b="1" dirty="0">
                <a:latin typeface="+mj-lt"/>
                <a:cs typeface="Arial" panose="020B0604020202020204" pitchFamily="34" charset="0"/>
              </a:rPr>
              <a:t> parceria </a:t>
            </a:r>
            <a:r>
              <a:rPr lang="pt-PT" altLang="pt-PT" sz="1800" dirty="0">
                <a:latin typeface="+mj-lt"/>
                <a:cs typeface="Arial" panose="020B0604020202020204" pitchFamily="34" charset="0"/>
              </a:rPr>
              <a:t>e suportadas pelo respetivo </a:t>
            </a:r>
            <a:r>
              <a:rPr lang="pt-PT" altLang="pt-PT" sz="1800" b="1" dirty="0">
                <a:latin typeface="+mj-lt"/>
                <a:cs typeface="Arial" panose="020B0604020202020204" pitchFamily="34" charset="0"/>
              </a:rPr>
              <a:t>protocolo de parceria</a:t>
            </a:r>
            <a:r>
              <a:rPr lang="pt-PT" altLang="pt-PT" sz="1800" dirty="0" smtClean="0">
                <a:latin typeface="+mj-lt"/>
                <a:cs typeface="Arial" panose="020B0604020202020204" pitchFamily="34" charset="0"/>
              </a:rPr>
              <a:t>;</a:t>
            </a:r>
          </a:p>
          <a:p>
            <a:pPr algn="just">
              <a:lnSpc>
                <a:spcPct val="150000"/>
              </a:lnSpc>
              <a:buClr>
                <a:srgbClr val="002060"/>
              </a:buClr>
              <a:buFont typeface="Wingdings" panose="05000000000000000000" pitchFamily="2" charset="2"/>
              <a:buChar char="ü"/>
            </a:pPr>
            <a:r>
              <a:rPr lang="pt-PT" sz="1800" dirty="0" smtClean="0">
                <a:latin typeface="+mj-lt"/>
              </a:rPr>
              <a:t>São </a:t>
            </a:r>
            <a:r>
              <a:rPr lang="pt-PT" sz="1800" dirty="0">
                <a:latin typeface="+mj-lt"/>
              </a:rPr>
              <a:t>candidaturas em parceria as que resultem do envolvimento entre diversas entidades/instituições na concretização de uma operação, de forma garantir a distribuição no território. </a:t>
            </a:r>
            <a:endParaRPr lang="pt-PT" altLang="pt-PT" sz="1800" dirty="0">
              <a:latin typeface="+mj-lt"/>
              <a:cs typeface="Arial" panose="020B0604020202020204" pitchFamily="34" charset="0"/>
            </a:endParaRPr>
          </a:p>
          <a:p>
            <a:pPr algn="just">
              <a:lnSpc>
                <a:spcPct val="150000"/>
              </a:lnSpc>
              <a:buClr>
                <a:srgbClr val="002060"/>
              </a:buClr>
              <a:buFont typeface="Wingdings" panose="05000000000000000000" pitchFamily="2" charset="2"/>
              <a:buChar char="ü"/>
            </a:pPr>
            <a:r>
              <a:rPr lang="pt-PT" altLang="pt-PT" sz="1800" dirty="0">
                <a:latin typeface="+mj-lt"/>
                <a:cs typeface="Arial" panose="020B0604020202020204" pitchFamily="34" charset="0"/>
              </a:rPr>
              <a:t>As organizações parceiras na modalidade de polo de receção assumem a função de </a:t>
            </a:r>
            <a:r>
              <a:rPr lang="pt-PT" altLang="pt-PT" sz="1800" b="1" dirty="0">
                <a:latin typeface="+mj-lt"/>
                <a:cs typeface="Arial" panose="020B0604020202020204" pitchFamily="34" charset="0"/>
              </a:rPr>
              <a:t>entidade coordenadora </a:t>
            </a:r>
            <a:r>
              <a:rPr lang="pt-PT" altLang="pt-PT" sz="1800" dirty="0">
                <a:latin typeface="+mj-lt"/>
                <a:cs typeface="Arial" panose="020B0604020202020204" pitchFamily="34" charset="0"/>
              </a:rPr>
              <a:t>da parceria</a:t>
            </a:r>
            <a:r>
              <a:rPr lang="pt-PT" altLang="pt-PT" sz="1800" dirty="0" smtClean="0">
                <a:latin typeface="+mj-lt"/>
                <a:cs typeface="Arial" panose="020B0604020202020204" pitchFamily="34" charset="0"/>
              </a:rPr>
              <a:t>;</a:t>
            </a:r>
            <a:endParaRPr lang="pt-PT" altLang="pt-PT" sz="1800" b="1" dirty="0">
              <a:latin typeface="+mj-lt"/>
              <a:cs typeface="Arial" panose="020B0604020202020204" pitchFamily="34" charset="0"/>
            </a:endParaRPr>
          </a:p>
          <a:p>
            <a:pPr algn="just">
              <a:lnSpc>
                <a:spcPct val="150000"/>
              </a:lnSpc>
              <a:buClr>
                <a:srgbClr val="002060"/>
              </a:buClr>
              <a:buFont typeface="Wingdings" panose="05000000000000000000" pitchFamily="2" charset="2"/>
              <a:buChar char="ü"/>
            </a:pPr>
            <a:r>
              <a:rPr lang="pt-PT" altLang="pt-PT" sz="1800" dirty="0">
                <a:latin typeface="+mj-lt"/>
                <a:cs typeface="Arial" panose="020B0604020202020204" pitchFamily="34" charset="0"/>
              </a:rPr>
              <a:t>A entidade coordenadora assegura a articulação com a autoridade de gestão e entre as várias organizações parceiras;</a:t>
            </a:r>
          </a:p>
          <a:p>
            <a:pPr algn="just">
              <a:lnSpc>
                <a:spcPct val="150000"/>
              </a:lnSpc>
              <a:buClr>
                <a:srgbClr val="002060"/>
              </a:buClr>
              <a:buFont typeface="Wingdings" panose="05000000000000000000" pitchFamily="2" charset="2"/>
              <a:buChar char="ü"/>
            </a:pPr>
            <a:r>
              <a:rPr lang="pt-PT" altLang="pt-PT" sz="1800" dirty="0" smtClean="0">
                <a:latin typeface="+mj-lt"/>
                <a:cs typeface="Arial" panose="020B0604020202020204" pitchFamily="34" charset="0"/>
              </a:rPr>
              <a:t>Não </a:t>
            </a:r>
            <a:r>
              <a:rPr lang="pt-PT" altLang="pt-PT" sz="1800" dirty="0">
                <a:latin typeface="+mj-lt"/>
                <a:cs typeface="Arial" panose="020B0604020202020204" pitchFamily="34" charset="0"/>
              </a:rPr>
              <a:t>pode ultrapassar o n.º de 10 entidades.</a:t>
            </a: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19</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Parcerias</a:t>
            </a:r>
            <a:endParaRPr lang="pt-PT" sz="1800" b="1" dirty="0">
              <a:solidFill>
                <a:schemeClr val="bg1"/>
              </a:solidFill>
            </a:endParaRPr>
          </a:p>
        </p:txBody>
      </p:sp>
    </p:spTree>
    <p:extLst>
      <p:ext uri="{BB962C8B-B14F-4D97-AF65-F5344CB8AC3E}">
        <p14:creationId xmlns:p14="http://schemas.microsoft.com/office/powerpoint/2010/main" val="756744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4" end="4"/>
                                            </p:txEl>
                                          </p:spTgt>
                                        </p:tgtEl>
                                        <p:attrNameLst>
                                          <p:attrName>style.visibility</p:attrName>
                                        </p:attrNameLst>
                                      </p:cBhvr>
                                      <p:to>
                                        <p:strVal val="visible"/>
                                      </p:to>
                                    </p:set>
                                    <p:anim calcmode="lin" valueType="num">
                                      <p:cBhvr additive="base">
                                        <p:cTn id="3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2</a:t>
            </a:fld>
            <a:endParaRPr lang="pt-PT" dirty="0"/>
          </a:p>
        </p:txBody>
      </p:sp>
      <p:pic>
        <p:nvPicPr>
          <p:cNvPr id="11" name="Imagem 10"/>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8" name="CaixaDeTexto 7"/>
          <p:cNvSpPr txBox="1"/>
          <p:nvPr/>
        </p:nvSpPr>
        <p:spPr>
          <a:xfrm>
            <a:off x="683568" y="2204864"/>
            <a:ext cx="7672377" cy="1938992"/>
          </a:xfrm>
          <a:prstGeom prst="rect">
            <a:avLst/>
          </a:prstGeom>
          <a:solidFill>
            <a:srgbClr val="005DA4"/>
          </a:solidFill>
        </p:spPr>
        <p:txBody>
          <a:bodyPr wrap="square" rtlCol="0">
            <a:spAutoFit/>
          </a:bodyPr>
          <a:lstStyle/>
          <a:p>
            <a:pPr algn="ctr"/>
            <a:r>
              <a:rPr lang="pt-PT" sz="3600" dirty="0" smtClean="0">
                <a:solidFill>
                  <a:schemeClr val="bg1"/>
                </a:solidFill>
              </a:rPr>
              <a:t>Sessão de Divulgação do</a:t>
            </a:r>
          </a:p>
          <a:p>
            <a:pPr algn="ctr"/>
            <a:r>
              <a:rPr lang="pt-PT" sz="4000" b="1" dirty="0" smtClean="0">
                <a:solidFill>
                  <a:schemeClr val="bg1"/>
                </a:solidFill>
              </a:rPr>
              <a:t>P</a:t>
            </a:r>
            <a:r>
              <a:rPr lang="pt-PT" sz="4000" dirty="0" smtClean="0">
                <a:solidFill>
                  <a:schemeClr val="bg1"/>
                </a:solidFill>
              </a:rPr>
              <a:t>rograma </a:t>
            </a:r>
            <a:r>
              <a:rPr lang="pt-PT" sz="4000" b="1" dirty="0" smtClean="0">
                <a:solidFill>
                  <a:schemeClr val="bg1"/>
                </a:solidFill>
              </a:rPr>
              <a:t>O</a:t>
            </a:r>
            <a:r>
              <a:rPr lang="pt-PT" sz="4000" dirty="0" smtClean="0">
                <a:solidFill>
                  <a:schemeClr val="bg1"/>
                </a:solidFill>
              </a:rPr>
              <a:t>peracional de </a:t>
            </a:r>
            <a:r>
              <a:rPr lang="pt-PT" sz="4000" b="1" dirty="0" smtClean="0">
                <a:solidFill>
                  <a:schemeClr val="bg1"/>
                </a:solidFill>
              </a:rPr>
              <a:t>A</a:t>
            </a:r>
            <a:r>
              <a:rPr lang="pt-PT" sz="4000" dirty="0" smtClean="0">
                <a:solidFill>
                  <a:schemeClr val="bg1"/>
                </a:solidFill>
              </a:rPr>
              <a:t>poio</a:t>
            </a:r>
            <a:br>
              <a:rPr lang="pt-PT" sz="4000" dirty="0" smtClean="0">
                <a:solidFill>
                  <a:schemeClr val="bg1"/>
                </a:solidFill>
              </a:rPr>
            </a:br>
            <a:r>
              <a:rPr lang="pt-PT" sz="4000" dirty="0" smtClean="0">
                <a:solidFill>
                  <a:schemeClr val="bg1"/>
                </a:solidFill>
              </a:rPr>
              <a:t>às </a:t>
            </a:r>
            <a:r>
              <a:rPr lang="pt-PT" sz="4000" b="1" dirty="0" smtClean="0">
                <a:solidFill>
                  <a:schemeClr val="bg1"/>
                </a:solidFill>
              </a:rPr>
              <a:t>P</a:t>
            </a:r>
            <a:r>
              <a:rPr lang="pt-PT" sz="4000" dirty="0" smtClean="0">
                <a:solidFill>
                  <a:schemeClr val="bg1"/>
                </a:solidFill>
              </a:rPr>
              <a:t>essoas </a:t>
            </a:r>
            <a:r>
              <a:rPr lang="pt-PT" sz="4000" b="1" dirty="0" smtClean="0">
                <a:solidFill>
                  <a:schemeClr val="bg1"/>
                </a:solidFill>
              </a:rPr>
              <a:t>M</a:t>
            </a:r>
            <a:r>
              <a:rPr lang="pt-PT" sz="4000" dirty="0" smtClean="0">
                <a:solidFill>
                  <a:schemeClr val="bg1"/>
                </a:solidFill>
              </a:rPr>
              <a:t>ais </a:t>
            </a:r>
            <a:r>
              <a:rPr lang="pt-PT" sz="4000" b="1" dirty="0" smtClean="0">
                <a:solidFill>
                  <a:schemeClr val="bg1"/>
                </a:solidFill>
              </a:rPr>
              <a:t>C</a:t>
            </a:r>
            <a:r>
              <a:rPr lang="pt-PT" sz="4000" dirty="0" smtClean="0">
                <a:solidFill>
                  <a:schemeClr val="bg1"/>
                </a:solidFill>
              </a:rPr>
              <a:t>arenciadas</a:t>
            </a:r>
            <a:endParaRPr lang="pt-PT" sz="4000" dirty="0">
              <a:solidFill>
                <a:schemeClr val="bg1"/>
              </a:solidFill>
            </a:endParaRPr>
          </a:p>
        </p:txBody>
      </p:sp>
      <p:pic>
        <p:nvPicPr>
          <p:cNvPr id="9" name="Imagem 8"/>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0" name="Imagem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2" name="Imagem 11"/>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13" name="CaixaDeTexto 12"/>
          <p:cNvSpPr txBox="1"/>
          <p:nvPr/>
        </p:nvSpPr>
        <p:spPr>
          <a:xfrm>
            <a:off x="2339752" y="4178650"/>
            <a:ext cx="4608512" cy="400110"/>
          </a:xfrm>
          <a:prstGeom prst="rect">
            <a:avLst/>
          </a:prstGeom>
          <a:noFill/>
        </p:spPr>
        <p:txBody>
          <a:bodyPr wrap="square" rtlCol="0">
            <a:spAutoFit/>
          </a:bodyPr>
          <a:lstStyle/>
          <a:p>
            <a:pPr algn="ctr"/>
            <a:r>
              <a:rPr lang="pt-PT" sz="2000" dirty="0" smtClean="0">
                <a:solidFill>
                  <a:srgbClr val="005DA4"/>
                </a:solidFill>
              </a:rPr>
              <a:t>junho de 2018</a:t>
            </a:r>
            <a:endParaRPr lang="pt-PT" sz="2000" dirty="0">
              <a:solidFill>
                <a:srgbClr val="005DA4"/>
              </a:solidFill>
            </a:endParaRPr>
          </a:p>
        </p:txBody>
      </p:sp>
    </p:spTree>
    <p:extLst>
      <p:ext uri="{BB962C8B-B14F-4D97-AF65-F5344CB8AC3E}">
        <p14:creationId xmlns:p14="http://schemas.microsoft.com/office/powerpoint/2010/main" val="17844120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457200" y="1988839"/>
            <a:ext cx="8229600" cy="3816425"/>
          </a:xfrm>
        </p:spPr>
        <p:txBody>
          <a:bodyPr>
            <a:normAutofit fontScale="92500" lnSpcReduction="10000"/>
          </a:bodyPr>
          <a:lstStyle/>
          <a:p>
            <a:pPr marL="0" lvl="0" indent="0" algn="just">
              <a:lnSpc>
                <a:spcPct val="150000"/>
              </a:lnSpc>
              <a:spcBef>
                <a:spcPts val="0"/>
              </a:spcBef>
              <a:buNone/>
            </a:pPr>
            <a:r>
              <a:rPr lang="pt-PT" sz="1800" dirty="0">
                <a:solidFill>
                  <a:prstClr val="black"/>
                </a:solidFill>
              </a:rPr>
              <a:t>As entidades/instituições candidatas podem assumir as seguintes modalidades:</a:t>
            </a:r>
          </a:p>
          <a:p>
            <a:pPr marL="0" lvl="0" indent="0" algn="just">
              <a:lnSpc>
                <a:spcPct val="150000"/>
              </a:lnSpc>
              <a:spcBef>
                <a:spcPts val="0"/>
              </a:spcBef>
              <a:buNone/>
            </a:pPr>
            <a:endParaRPr lang="pt-PT" sz="1800" dirty="0">
              <a:solidFill>
                <a:prstClr val="black"/>
              </a:solidFill>
            </a:endParaRPr>
          </a:p>
          <a:p>
            <a:pPr lvl="0" algn="just">
              <a:lnSpc>
                <a:spcPct val="150000"/>
              </a:lnSpc>
              <a:spcBef>
                <a:spcPts val="0"/>
              </a:spcBef>
              <a:spcAft>
                <a:spcPts val="600"/>
              </a:spcAft>
              <a:buFont typeface="Wingdings" panose="05000000000000000000" pitchFamily="2" charset="2"/>
              <a:buChar char="ü"/>
            </a:pPr>
            <a:r>
              <a:rPr lang="pt-PT" sz="1800" b="1" dirty="0">
                <a:solidFill>
                  <a:prstClr val="black"/>
                </a:solidFill>
              </a:rPr>
              <a:t>Coordenadora (Polo de receção) </a:t>
            </a:r>
            <a:r>
              <a:rPr lang="pt-PT" sz="1800" dirty="0">
                <a:solidFill>
                  <a:prstClr val="black"/>
                </a:solidFill>
              </a:rPr>
              <a:t>- recebe e armazena os géneros alimentares, garantindo a sua entrega e boa receção nas instalações das entidades mediadoras, que os distribuem aos destinatários finais</a:t>
            </a:r>
            <a:r>
              <a:rPr lang="pt-PT" sz="1800" dirty="0" smtClean="0">
                <a:solidFill>
                  <a:prstClr val="black"/>
                </a:solidFill>
              </a:rPr>
              <a:t>;</a:t>
            </a:r>
          </a:p>
          <a:p>
            <a:pPr lvl="0" algn="just">
              <a:lnSpc>
                <a:spcPct val="150000"/>
              </a:lnSpc>
              <a:spcBef>
                <a:spcPts val="0"/>
              </a:spcBef>
              <a:spcAft>
                <a:spcPts val="600"/>
              </a:spcAft>
              <a:buFont typeface="Wingdings" panose="05000000000000000000" pitchFamily="2" charset="2"/>
              <a:buChar char="ü"/>
            </a:pPr>
            <a:endParaRPr lang="pt-PT" sz="900" dirty="0">
              <a:solidFill>
                <a:prstClr val="black"/>
              </a:solidFill>
            </a:endParaRPr>
          </a:p>
          <a:p>
            <a:pPr lvl="0" algn="just">
              <a:lnSpc>
                <a:spcPct val="150000"/>
              </a:lnSpc>
              <a:spcBef>
                <a:spcPts val="0"/>
              </a:spcBef>
              <a:spcAft>
                <a:spcPts val="600"/>
              </a:spcAft>
              <a:buFont typeface="Wingdings" panose="05000000000000000000" pitchFamily="2" charset="2"/>
              <a:buChar char="ü"/>
            </a:pPr>
            <a:r>
              <a:rPr lang="pt-PT" sz="1800" b="1" dirty="0">
                <a:solidFill>
                  <a:prstClr val="black"/>
                </a:solidFill>
              </a:rPr>
              <a:t>Mediadora</a:t>
            </a:r>
            <a:r>
              <a:rPr lang="pt-PT" sz="1800" dirty="0">
                <a:solidFill>
                  <a:prstClr val="black"/>
                </a:solidFill>
              </a:rPr>
              <a:t> - distribui diretamente os géneros alimentares aos destinatários finais</a:t>
            </a:r>
            <a:r>
              <a:rPr lang="pt-PT" sz="1800" dirty="0" smtClean="0">
                <a:solidFill>
                  <a:prstClr val="black"/>
                </a:solidFill>
              </a:rPr>
              <a:t>;</a:t>
            </a:r>
          </a:p>
          <a:p>
            <a:pPr lvl="0" algn="just">
              <a:lnSpc>
                <a:spcPct val="150000"/>
              </a:lnSpc>
              <a:spcBef>
                <a:spcPts val="0"/>
              </a:spcBef>
              <a:spcAft>
                <a:spcPts val="600"/>
              </a:spcAft>
              <a:buFont typeface="Wingdings" panose="05000000000000000000" pitchFamily="2" charset="2"/>
              <a:buChar char="ü"/>
            </a:pPr>
            <a:endParaRPr lang="pt-PT" sz="1000" dirty="0">
              <a:solidFill>
                <a:prstClr val="black"/>
              </a:solidFill>
            </a:endParaRPr>
          </a:p>
          <a:p>
            <a:pPr lvl="0" algn="just">
              <a:lnSpc>
                <a:spcPct val="150000"/>
              </a:lnSpc>
              <a:spcBef>
                <a:spcPts val="0"/>
              </a:spcBef>
              <a:spcAft>
                <a:spcPts val="600"/>
              </a:spcAft>
              <a:buFont typeface="Wingdings" panose="05000000000000000000" pitchFamily="2" charset="2"/>
              <a:buChar char="ü"/>
            </a:pPr>
            <a:r>
              <a:rPr lang="pt-PT" sz="1800" b="1" dirty="0">
                <a:solidFill>
                  <a:prstClr val="black"/>
                </a:solidFill>
              </a:rPr>
              <a:t>Coordenadora/Mediadora </a:t>
            </a:r>
            <a:r>
              <a:rPr lang="pt-PT" sz="1800" dirty="0">
                <a:solidFill>
                  <a:prstClr val="black"/>
                </a:solidFill>
              </a:rPr>
              <a:t>-</a:t>
            </a:r>
            <a:r>
              <a:rPr lang="pt-PT" sz="1800" b="1" dirty="0">
                <a:solidFill>
                  <a:prstClr val="black"/>
                </a:solidFill>
              </a:rPr>
              <a:t> </a:t>
            </a:r>
            <a:r>
              <a:rPr lang="pt-PT" sz="1800" dirty="0">
                <a:solidFill>
                  <a:prstClr val="black"/>
                </a:solidFill>
                <a:cs typeface="Times New Roman" panose="02020603050405020304" pitchFamily="18" charset="0"/>
              </a:rPr>
              <a:t>Assume as duas modalidades. Deve cumprir com todos os requisitos e condições exigidos para cada uma das entidades em causa</a:t>
            </a:r>
            <a:r>
              <a:rPr lang="pt-PT" sz="1800" dirty="0" smtClean="0">
                <a:solidFill>
                  <a:prstClr val="black"/>
                </a:solidFill>
                <a:cs typeface="Times New Roman" panose="02020603050405020304" pitchFamily="18" charset="0"/>
              </a:rPr>
              <a:t>.</a:t>
            </a:r>
            <a:endParaRPr lang="pt-PT" sz="1800" dirty="0">
              <a:solidFill>
                <a:prstClr val="black"/>
              </a:solidFill>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20</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2" name="Título 12"/>
          <p:cNvSpPr txBox="1">
            <a:spLocks/>
          </p:cNvSpPr>
          <p:nvPr/>
        </p:nvSpPr>
        <p:spPr>
          <a:xfrm>
            <a:off x="302840" y="1197790"/>
            <a:ext cx="8229600" cy="369332"/>
          </a:xfrm>
          <a:prstGeom prst="rect">
            <a:avLst/>
          </a:prstGeom>
          <a:solidFill>
            <a:srgbClr val="06A7E1"/>
          </a:solidFill>
          <a:ln>
            <a:solidFill>
              <a:srgbClr val="06A7E1"/>
            </a:solidFill>
          </a:ln>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PT" sz="1800" b="1" dirty="0" smtClean="0">
                <a:solidFill>
                  <a:schemeClr val="bg1"/>
                </a:solidFill>
              </a:rPr>
              <a:t>Parcerias</a:t>
            </a:r>
            <a:endParaRPr lang="pt-PT" sz="1800" b="1" dirty="0">
              <a:solidFill>
                <a:schemeClr val="bg1"/>
              </a:solidFill>
            </a:endParaRPr>
          </a:p>
        </p:txBody>
      </p:sp>
    </p:spTree>
    <p:extLst>
      <p:ext uri="{BB962C8B-B14F-4D97-AF65-F5344CB8AC3E}">
        <p14:creationId xmlns:p14="http://schemas.microsoft.com/office/powerpoint/2010/main" val="2283337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457200" y="2012459"/>
            <a:ext cx="8229600" cy="3792805"/>
          </a:xfrm>
        </p:spPr>
        <p:txBody>
          <a:bodyPr>
            <a:noAutofit/>
          </a:bodyPr>
          <a:lstStyle/>
          <a:p>
            <a:pPr algn="just">
              <a:lnSpc>
                <a:spcPct val="150000"/>
              </a:lnSpc>
              <a:spcAft>
                <a:spcPts val="600"/>
              </a:spcAft>
              <a:buFont typeface="Wingdings" panose="05000000000000000000" pitchFamily="2" charset="2"/>
              <a:buChar char="ü"/>
            </a:pPr>
            <a:r>
              <a:rPr lang="pt-PT" altLang="pt-PT" sz="1800" dirty="0">
                <a:latin typeface="+mj-lt"/>
                <a:cs typeface="Arial" panose="020B0604020202020204" pitchFamily="34" charset="0"/>
              </a:rPr>
              <a:t>De acordo com o artigo 87.º, Portaria n.º 190-B/2015, de 26 de junho, na sua atual redação não se aplicam aos polos de receção da Região Autónoma dos Açores os limites mínimos de destinatários finais (igual ou superior a 150). </a:t>
            </a:r>
          </a:p>
          <a:p>
            <a:pPr marL="0" indent="0" algn="just">
              <a:lnSpc>
                <a:spcPct val="150000"/>
              </a:lnSpc>
              <a:spcAft>
                <a:spcPts val="600"/>
              </a:spcAft>
              <a:buNone/>
            </a:pPr>
            <a:endParaRPr lang="pt-PT" altLang="pt-PT" sz="1800" dirty="0">
              <a:latin typeface="+mj-lt"/>
              <a:cs typeface="Arial" panose="020B0604020202020204" pitchFamily="34" charset="0"/>
            </a:endParaRPr>
          </a:p>
          <a:p>
            <a:pPr algn="just">
              <a:lnSpc>
                <a:spcPct val="150000"/>
              </a:lnSpc>
              <a:spcAft>
                <a:spcPts val="600"/>
              </a:spcAft>
              <a:buFont typeface="Wingdings" panose="05000000000000000000" pitchFamily="2" charset="2"/>
              <a:buChar char="ü"/>
            </a:pPr>
            <a:r>
              <a:rPr lang="pt-PT" altLang="pt-PT" sz="1800" dirty="0">
                <a:latin typeface="+mj-lt"/>
                <a:cs typeface="Arial" panose="020B0604020202020204" pitchFamily="34" charset="0"/>
              </a:rPr>
              <a:t>Assegurar a capacidade para armazenar os produtos objeto da operação que garantam a cobertura do número de destinatários finais previsto para o território de intervenção da candidatura</a:t>
            </a:r>
            <a:r>
              <a:rPr lang="pt-PT" altLang="pt-PT" sz="1800" dirty="0" smtClean="0">
                <a:latin typeface="+mj-lt"/>
                <a:cs typeface="Arial" panose="020B0604020202020204" pitchFamily="34" charset="0"/>
              </a:rPr>
              <a:t>.</a:t>
            </a:r>
            <a:endParaRPr lang="pt-PT" altLang="pt-PT" sz="1800" dirty="0">
              <a:latin typeface="+mj-lt"/>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21</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Requisitos dos Polos de Receção</a:t>
            </a:r>
            <a:endParaRPr lang="pt-PT" sz="1800" b="1" dirty="0">
              <a:solidFill>
                <a:schemeClr val="bg1"/>
              </a:solidFill>
            </a:endParaRPr>
          </a:p>
        </p:txBody>
      </p:sp>
    </p:spTree>
    <p:extLst>
      <p:ext uri="{BB962C8B-B14F-4D97-AF65-F5344CB8AC3E}">
        <p14:creationId xmlns:p14="http://schemas.microsoft.com/office/powerpoint/2010/main" val="58814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309554" y="1957033"/>
            <a:ext cx="8383960" cy="3097476"/>
          </a:xfrm>
        </p:spPr>
        <p:txBody>
          <a:bodyPr>
            <a:noAutofit/>
          </a:bodyPr>
          <a:lstStyle/>
          <a:p>
            <a:pPr algn="just">
              <a:lnSpc>
                <a:spcPct val="150000"/>
              </a:lnSpc>
              <a:spcAft>
                <a:spcPts val="600"/>
              </a:spcAft>
              <a:buFont typeface="Wingdings" panose="05000000000000000000" pitchFamily="2" charset="2"/>
              <a:buChar char="ü"/>
            </a:pPr>
            <a:r>
              <a:rPr lang="pt-PT" altLang="pt-PT" sz="1800" dirty="0" smtClean="0">
                <a:latin typeface="+mj-lt"/>
                <a:cs typeface="Arial" panose="020B0604020202020204" pitchFamily="34" charset="0"/>
              </a:rPr>
              <a:t>Comprovar </a:t>
            </a:r>
            <a:r>
              <a:rPr lang="pt-PT" altLang="pt-PT" sz="1800" dirty="0">
                <a:latin typeface="+mj-lt"/>
                <a:cs typeface="Arial" panose="020B0604020202020204" pitchFamily="34" charset="0"/>
              </a:rPr>
              <a:t>as condições de conservação, armazenagem, acondicionamento e transporte dos produtos com as seguintes características:</a:t>
            </a:r>
          </a:p>
          <a:p>
            <a:pPr marL="714375" indent="-268288" algn="just">
              <a:lnSpc>
                <a:spcPct val="150000"/>
              </a:lnSpc>
              <a:spcAft>
                <a:spcPts val="600"/>
              </a:spcAft>
              <a:buFont typeface="Wingdings" panose="05000000000000000000" pitchFamily="2" charset="2"/>
              <a:buChar char="§"/>
            </a:pPr>
            <a:r>
              <a:rPr lang="pt-PT" altLang="pt-PT" sz="1800" b="1" dirty="0">
                <a:latin typeface="+mj-lt"/>
                <a:cs typeface="Arial" panose="020B0604020202020204" pitchFamily="34" charset="0"/>
              </a:rPr>
              <a:t>Produtos secos</a:t>
            </a:r>
            <a:r>
              <a:rPr lang="pt-PT" altLang="pt-PT" sz="1800" dirty="0">
                <a:latin typeface="+mj-lt"/>
                <a:cs typeface="Arial" panose="020B0604020202020204" pitchFamily="34" charset="0"/>
              </a:rPr>
              <a:t>, em local seco, fresco e arejado, sem exposição direta ao sol;</a:t>
            </a:r>
          </a:p>
          <a:p>
            <a:pPr marL="714375" indent="-268288" algn="just">
              <a:lnSpc>
                <a:spcPct val="150000"/>
              </a:lnSpc>
              <a:spcAft>
                <a:spcPts val="600"/>
              </a:spcAft>
              <a:buFont typeface="Wingdings" panose="05000000000000000000" pitchFamily="2" charset="2"/>
              <a:buChar char="§"/>
            </a:pPr>
            <a:r>
              <a:rPr lang="pt-PT" altLang="pt-PT" sz="1800" b="1" dirty="0">
                <a:latin typeface="+mj-lt"/>
                <a:cs typeface="Arial" panose="020B0604020202020204" pitchFamily="34" charset="0"/>
              </a:rPr>
              <a:t>Produtos frios</a:t>
            </a:r>
            <a:r>
              <a:rPr lang="pt-PT" altLang="pt-PT" sz="1800" dirty="0">
                <a:latin typeface="+mj-lt"/>
                <a:cs typeface="Arial" panose="020B0604020202020204" pitchFamily="34" charset="0"/>
              </a:rPr>
              <a:t>, em local com temperatura entre os 3 e os 8 graus centígrados;</a:t>
            </a:r>
          </a:p>
          <a:p>
            <a:pPr marL="714375" indent="-268288" algn="just">
              <a:lnSpc>
                <a:spcPct val="150000"/>
              </a:lnSpc>
              <a:spcAft>
                <a:spcPts val="600"/>
              </a:spcAft>
              <a:buFont typeface="Wingdings" panose="05000000000000000000" pitchFamily="2" charset="2"/>
              <a:buChar char="§"/>
            </a:pPr>
            <a:r>
              <a:rPr lang="pt-PT" altLang="pt-PT" sz="1800" b="1" dirty="0">
                <a:latin typeface="+mj-lt"/>
                <a:cs typeface="Arial" panose="020B0604020202020204" pitchFamily="34" charset="0"/>
              </a:rPr>
              <a:t>Produtos congelados</a:t>
            </a:r>
            <a:r>
              <a:rPr lang="pt-PT" altLang="pt-PT" sz="1800" dirty="0">
                <a:latin typeface="+mj-lt"/>
                <a:cs typeface="Arial" panose="020B0604020202020204" pitchFamily="34" charset="0"/>
              </a:rPr>
              <a:t>, em local com temperatura de menos 18 graus centígrados.</a:t>
            </a: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22</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Requisitos dos Polos de Receção</a:t>
            </a:r>
            <a:endParaRPr lang="pt-PT" sz="1800" b="1" dirty="0">
              <a:solidFill>
                <a:schemeClr val="bg1"/>
              </a:solidFill>
            </a:endParaRPr>
          </a:p>
        </p:txBody>
      </p:sp>
    </p:spTree>
    <p:extLst>
      <p:ext uri="{BB962C8B-B14F-4D97-AF65-F5344CB8AC3E}">
        <p14:creationId xmlns:p14="http://schemas.microsoft.com/office/powerpoint/2010/main" val="2116532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302840" y="1567122"/>
            <a:ext cx="8383960" cy="4443707"/>
          </a:xfrm>
        </p:spPr>
        <p:txBody>
          <a:bodyPr>
            <a:noAutofit/>
          </a:bodyPr>
          <a:lstStyle/>
          <a:p>
            <a:pPr algn="just">
              <a:lnSpc>
                <a:spcPct val="150000"/>
              </a:lnSpc>
              <a:spcAft>
                <a:spcPts val="600"/>
              </a:spcAft>
              <a:buFont typeface="Wingdings" panose="05000000000000000000" pitchFamily="2" charset="2"/>
              <a:buChar char="ü"/>
            </a:pPr>
            <a:r>
              <a:rPr lang="pt-PT" altLang="pt-PT" sz="1800" dirty="0">
                <a:latin typeface="+mj-lt"/>
                <a:cs typeface="Arial" panose="020B0604020202020204" pitchFamily="34" charset="0"/>
              </a:rPr>
              <a:t>Assegurar a capacidade para transportar os produtos dos polos de receção às entidades mediadoras, cumprindo as adequadas condições de conservação e acondicionamento, de acordo com as características dos produtos.</a:t>
            </a:r>
          </a:p>
          <a:p>
            <a:pPr algn="just">
              <a:lnSpc>
                <a:spcPct val="150000"/>
              </a:lnSpc>
              <a:spcAft>
                <a:spcPts val="600"/>
              </a:spcAft>
              <a:buFont typeface="Wingdings" panose="05000000000000000000" pitchFamily="2" charset="2"/>
              <a:buChar char="ü"/>
            </a:pPr>
            <a:r>
              <a:rPr lang="pt-PT" altLang="pt-PT" sz="1800" dirty="0" smtClean="0">
                <a:latin typeface="+mj-lt"/>
                <a:cs typeface="Arial" panose="020B0604020202020204" pitchFamily="34" charset="0"/>
              </a:rPr>
              <a:t>Garantir </a:t>
            </a:r>
            <a:r>
              <a:rPr lang="pt-PT" altLang="pt-PT" sz="1800" dirty="0">
                <a:latin typeface="+mj-lt"/>
                <a:cs typeface="Arial" panose="020B0604020202020204" pitchFamily="34" charset="0"/>
              </a:rPr>
              <a:t>a capacidade para executar o plano de distribuição na sua área geográfica de atuação</a:t>
            </a:r>
            <a:r>
              <a:rPr lang="pt-PT" altLang="pt-PT" sz="1800" dirty="0" smtClean="0">
                <a:latin typeface="+mj-lt"/>
                <a:cs typeface="Arial" panose="020B0604020202020204" pitchFamily="34" charset="0"/>
              </a:rPr>
              <a:t>.</a:t>
            </a:r>
            <a:endParaRPr lang="pt-PT" altLang="pt-PT" sz="1800" dirty="0">
              <a:latin typeface="+mj-lt"/>
              <a:cs typeface="Arial" panose="020B0604020202020204" pitchFamily="34" charset="0"/>
            </a:endParaRPr>
          </a:p>
          <a:p>
            <a:pPr algn="just">
              <a:lnSpc>
                <a:spcPct val="150000"/>
              </a:lnSpc>
              <a:spcAft>
                <a:spcPts val="600"/>
              </a:spcAft>
              <a:buFont typeface="Wingdings" panose="05000000000000000000" pitchFamily="2" charset="2"/>
              <a:buChar char="ü"/>
            </a:pPr>
            <a:r>
              <a:rPr lang="pt-PT" altLang="pt-PT" sz="1800" dirty="0">
                <a:latin typeface="+mj-lt"/>
                <a:cs typeface="Arial" panose="020B0604020202020204" pitchFamily="34" charset="0"/>
              </a:rPr>
              <a:t>Ter um responsável a quem compete a gestão do polo de receção, designadamente nos aspetos relacionados com:</a:t>
            </a:r>
          </a:p>
          <a:p>
            <a:pPr marL="714375" indent="-268288" algn="just">
              <a:lnSpc>
                <a:spcPct val="150000"/>
              </a:lnSpc>
              <a:spcAft>
                <a:spcPts val="600"/>
              </a:spcAft>
              <a:buFont typeface="Wingdings" panose="05000000000000000000" pitchFamily="2" charset="2"/>
              <a:buChar char="§"/>
            </a:pPr>
            <a:r>
              <a:rPr lang="pt-PT" altLang="pt-PT" sz="1800" dirty="0">
                <a:latin typeface="+mj-lt"/>
                <a:cs typeface="Arial" panose="020B0604020202020204" pitchFamily="34" charset="0"/>
              </a:rPr>
              <a:t>Segurança, correta armazenagem e acondicionamento e transporte dos produtos, respondendo por qualquer anomalia</a:t>
            </a:r>
            <a:r>
              <a:rPr lang="pt-PT" altLang="pt-PT" sz="1800" dirty="0" smtClean="0">
                <a:latin typeface="+mj-lt"/>
                <a:cs typeface="Arial" panose="020B0604020202020204" pitchFamily="34" charset="0"/>
              </a:rPr>
              <a:t>;</a:t>
            </a:r>
            <a:endParaRPr lang="pt-PT" altLang="pt-PT" sz="1800" dirty="0">
              <a:latin typeface="+mj-lt"/>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23</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Requisitos dos Polos de Receção</a:t>
            </a:r>
            <a:endParaRPr lang="pt-PT" sz="1800" b="1" dirty="0">
              <a:solidFill>
                <a:schemeClr val="bg1"/>
              </a:solidFill>
            </a:endParaRPr>
          </a:p>
        </p:txBody>
      </p:sp>
    </p:spTree>
    <p:extLst>
      <p:ext uri="{BB962C8B-B14F-4D97-AF65-F5344CB8AC3E}">
        <p14:creationId xmlns:p14="http://schemas.microsoft.com/office/powerpoint/2010/main" val="186923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additive="base">
                                        <p:cTn id="3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302840" y="2012459"/>
            <a:ext cx="8383960" cy="2208629"/>
          </a:xfrm>
        </p:spPr>
        <p:txBody>
          <a:bodyPr>
            <a:noAutofit/>
          </a:bodyPr>
          <a:lstStyle/>
          <a:p>
            <a:pPr marL="714375" indent="-268288" algn="just">
              <a:lnSpc>
                <a:spcPct val="150000"/>
              </a:lnSpc>
              <a:spcAft>
                <a:spcPts val="600"/>
              </a:spcAft>
              <a:buFont typeface="Wingdings" panose="05000000000000000000" pitchFamily="2" charset="2"/>
              <a:buChar char="§"/>
            </a:pPr>
            <a:r>
              <a:rPr lang="pt-PT" altLang="pt-PT" sz="1700" dirty="0" smtClean="0">
                <a:latin typeface="+mj-lt"/>
                <a:cs typeface="Arial" panose="020B0604020202020204" pitchFamily="34" charset="0"/>
              </a:rPr>
              <a:t>Receção </a:t>
            </a:r>
            <a:r>
              <a:rPr lang="pt-PT" altLang="pt-PT" sz="1700" dirty="0">
                <a:latin typeface="+mj-lt"/>
                <a:cs typeface="Arial" panose="020B0604020202020204" pitchFamily="34" charset="0"/>
              </a:rPr>
              <a:t>e conferência dos produtos recebidos;</a:t>
            </a:r>
          </a:p>
          <a:p>
            <a:pPr marL="714375" indent="-268288" algn="just">
              <a:lnSpc>
                <a:spcPct val="150000"/>
              </a:lnSpc>
              <a:spcAft>
                <a:spcPts val="600"/>
              </a:spcAft>
              <a:buFont typeface="Wingdings" panose="05000000000000000000" pitchFamily="2" charset="2"/>
              <a:buChar char="§"/>
            </a:pPr>
            <a:r>
              <a:rPr lang="pt-PT" altLang="pt-PT" sz="1700" dirty="0">
                <a:latin typeface="+mj-lt"/>
                <a:cs typeface="Arial" panose="020B0604020202020204" pitchFamily="34" charset="0"/>
              </a:rPr>
              <a:t>Prazos de validade dos produtos;</a:t>
            </a:r>
          </a:p>
          <a:p>
            <a:pPr marL="714375" indent="-268288" algn="just">
              <a:lnSpc>
                <a:spcPct val="150000"/>
              </a:lnSpc>
              <a:spcAft>
                <a:spcPts val="600"/>
              </a:spcAft>
              <a:buFont typeface="Wingdings" panose="05000000000000000000" pitchFamily="2" charset="2"/>
              <a:buChar char="§"/>
            </a:pPr>
            <a:r>
              <a:rPr lang="pt-PT" altLang="pt-PT" sz="1700" dirty="0">
                <a:latin typeface="+mj-lt"/>
                <a:cs typeface="Arial" panose="020B0604020202020204" pitchFamily="34" charset="0"/>
              </a:rPr>
              <a:t>Entregas dos produtos às entidades mediadoras e respetivos registos nas credenciais disponibilizadas no SI FEAC.</a:t>
            </a:r>
          </a:p>
          <a:p>
            <a:pPr marL="0" indent="0" algn="just">
              <a:lnSpc>
                <a:spcPct val="150000"/>
              </a:lnSpc>
              <a:spcAft>
                <a:spcPts val="600"/>
              </a:spcAft>
              <a:buNone/>
            </a:pPr>
            <a:endParaRPr lang="pt-PT" altLang="pt-PT" sz="1700" dirty="0">
              <a:latin typeface="Arial" panose="020B0604020202020204" pitchFamily="34" charset="0"/>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24</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Requisitos dos Polos de Receção</a:t>
            </a:r>
            <a:endParaRPr lang="pt-PT" sz="1800" b="1" dirty="0">
              <a:solidFill>
                <a:schemeClr val="bg1"/>
              </a:solidFill>
            </a:endParaRPr>
          </a:p>
        </p:txBody>
      </p:sp>
    </p:spTree>
    <p:extLst>
      <p:ext uri="{BB962C8B-B14F-4D97-AF65-F5344CB8AC3E}">
        <p14:creationId xmlns:p14="http://schemas.microsoft.com/office/powerpoint/2010/main" val="1859700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302840" y="2012459"/>
            <a:ext cx="8383960" cy="3183701"/>
          </a:xfrm>
        </p:spPr>
        <p:txBody>
          <a:bodyPr>
            <a:noAutofit/>
          </a:bodyPr>
          <a:lstStyle/>
          <a:p>
            <a:pPr algn="just">
              <a:lnSpc>
                <a:spcPct val="150000"/>
              </a:lnSpc>
              <a:spcAft>
                <a:spcPts val="600"/>
              </a:spcAft>
              <a:buFont typeface="Wingdings" panose="05000000000000000000" pitchFamily="2" charset="2"/>
              <a:buChar char="ü"/>
            </a:pPr>
            <a:r>
              <a:rPr lang="pt-PT" altLang="pt-PT" sz="1800" dirty="0">
                <a:latin typeface="+mj-lt"/>
                <a:cs typeface="Arial" panose="020B0604020202020204" pitchFamily="34" charset="0"/>
              </a:rPr>
              <a:t>Comprovar que, no âmbito da sua atividade regular, desenvolvem ações de atendimento e acompanhamento social às pessoas mais carenciadas no território de intervenção da candidatura, desde que sejam compatíveis com os fins previstos no respetivo ato de constituição</a:t>
            </a:r>
            <a:r>
              <a:rPr lang="pt-PT" altLang="pt-PT" sz="1800" dirty="0" smtClean="0">
                <a:latin typeface="+mj-lt"/>
                <a:cs typeface="Arial" panose="020B0604020202020204" pitchFamily="34" charset="0"/>
              </a:rPr>
              <a:t>.</a:t>
            </a:r>
          </a:p>
          <a:p>
            <a:pPr marL="0" indent="0" algn="just">
              <a:lnSpc>
                <a:spcPct val="150000"/>
              </a:lnSpc>
              <a:spcAft>
                <a:spcPts val="600"/>
              </a:spcAft>
              <a:buNone/>
            </a:pPr>
            <a:endParaRPr lang="pt-PT" altLang="pt-PT" sz="1800" dirty="0">
              <a:latin typeface="+mj-lt"/>
              <a:cs typeface="Arial" panose="020B0604020202020204" pitchFamily="34" charset="0"/>
            </a:endParaRPr>
          </a:p>
          <a:p>
            <a:pPr algn="just">
              <a:lnSpc>
                <a:spcPct val="150000"/>
              </a:lnSpc>
              <a:spcAft>
                <a:spcPts val="600"/>
              </a:spcAft>
              <a:buFont typeface="Wingdings" panose="05000000000000000000" pitchFamily="2" charset="2"/>
              <a:buChar char="ü"/>
            </a:pPr>
            <a:r>
              <a:rPr lang="pt-PT" altLang="pt-PT" sz="1800" dirty="0">
                <a:latin typeface="+mj-lt"/>
                <a:cs typeface="Arial" panose="020B0604020202020204" pitchFamily="34" charset="0"/>
              </a:rPr>
              <a:t>Ter capacidade para executar o plano de distribuição na sua área geográfica de atuação, conforme número de destinatários finais previsto na candidatura</a:t>
            </a:r>
            <a:r>
              <a:rPr lang="pt-PT" altLang="pt-PT" sz="1800" dirty="0" smtClean="0">
                <a:latin typeface="+mj-lt"/>
                <a:cs typeface="Arial" panose="020B0604020202020204" pitchFamily="34" charset="0"/>
              </a:rPr>
              <a:t>.</a:t>
            </a:r>
            <a:endParaRPr lang="pt-PT" altLang="pt-PT" sz="1800" dirty="0">
              <a:latin typeface="+mj-lt"/>
              <a:cs typeface="Arial" panose="020B0604020202020204" pitchFamily="34" charset="0"/>
            </a:endParaRPr>
          </a:p>
          <a:p>
            <a:pPr marL="0" indent="0" algn="just">
              <a:lnSpc>
                <a:spcPct val="150000"/>
              </a:lnSpc>
              <a:spcAft>
                <a:spcPts val="600"/>
              </a:spcAft>
              <a:buNone/>
            </a:pPr>
            <a:endParaRPr lang="pt-PT" altLang="pt-PT" sz="1700" dirty="0">
              <a:latin typeface="Arial" panose="020B0604020202020204" pitchFamily="34" charset="0"/>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25</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Requisitos das Entidades Mediadoras</a:t>
            </a:r>
            <a:endParaRPr lang="pt-PT" sz="1800" b="1" dirty="0">
              <a:solidFill>
                <a:schemeClr val="bg1"/>
              </a:solidFill>
            </a:endParaRPr>
          </a:p>
        </p:txBody>
      </p:sp>
    </p:spTree>
    <p:extLst>
      <p:ext uri="{BB962C8B-B14F-4D97-AF65-F5344CB8AC3E}">
        <p14:creationId xmlns:p14="http://schemas.microsoft.com/office/powerpoint/2010/main" val="260535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6" name="Marcador de Posição de Conteúdo 5"/>
          <p:cNvSpPr>
            <a:spLocks noGrp="1"/>
          </p:cNvSpPr>
          <p:nvPr>
            <p:ph idx="1"/>
          </p:nvPr>
        </p:nvSpPr>
        <p:spPr>
          <a:xfrm>
            <a:off x="302840" y="1567123"/>
            <a:ext cx="8383960" cy="4166134"/>
          </a:xfrm>
        </p:spPr>
        <p:txBody>
          <a:bodyPr>
            <a:noAutofit/>
          </a:bodyPr>
          <a:lstStyle/>
          <a:p>
            <a:pPr algn="just">
              <a:lnSpc>
                <a:spcPct val="150000"/>
              </a:lnSpc>
              <a:spcAft>
                <a:spcPts val="600"/>
              </a:spcAft>
              <a:buFont typeface="Wingdings" panose="05000000000000000000" pitchFamily="2" charset="2"/>
              <a:buChar char="ü"/>
            </a:pPr>
            <a:r>
              <a:rPr lang="pt-PT" altLang="pt-PT" sz="1700" dirty="0" smtClean="0">
                <a:latin typeface="Arial" panose="020B0604020202020204" pitchFamily="34" charset="0"/>
                <a:cs typeface="Arial" panose="020B0604020202020204" pitchFamily="34" charset="0"/>
              </a:rPr>
              <a:t>Assegurar</a:t>
            </a:r>
            <a:r>
              <a:rPr lang="pt-PT" altLang="pt-PT" sz="1700" dirty="0">
                <a:latin typeface="Arial" panose="020B0604020202020204" pitchFamily="34" charset="0"/>
                <a:cs typeface="Arial" panose="020B0604020202020204" pitchFamily="34" charset="0"/>
              </a:rPr>
              <a:t>, caso a distribuição dos produtos aos destinatários finais não ocorra em simultâneo com a entrega dos produtos pelos polos de receção, as </a:t>
            </a:r>
            <a:r>
              <a:rPr lang="pt-PT" altLang="pt-PT" sz="1700" dirty="0" smtClean="0">
                <a:latin typeface="Arial" panose="020B0604020202020204" pitchFamily="34" charset="0"/>
                <a:cs typeface="Arial" panose="020B0604020202020204" pitchFamily="34" charset="0"/>
              </a:rPr>
              <a:t> </a:t>
            </a:r>
            <a:r>
              <a:rPr lang="pt-PT" altLang="pt-PT" sz="1700" dirty="0">
                <a:latin typeface="Arial" panose="020B0604020202020204" pitchFamily="34" charset="0"/>
                <a:cs typeface="Arial" panose="020B0604020202020204" pitchFamily="34" charset="0"/>
              </a:rPr>
              <a:t>condições específicas de armazenagem, consoante as </a:t>
            </a:r>
            <a:r>
              <a:rPr lang="pt-PT" altLang="pt-PT" sz="1700" dirty="0" smtClean="0">
                <a:latin typeface="Arial" panose="020B0604020202020204" pitchFamily="34" charset="0"/>
                <a:cs typeface="Arial" panose="020B0604020202020204" pitchFamily="34" charset="0"/>
              </a:rPr>
              <a:t>os produtos sejam </a:t>
            </a:r>
            <a:r>
              <a:rPr lang="pt-PT" altLang="pt-PT" sz="1700" b="1" dirty="0" smtClean="0">
                <a:latin typeface="Arial" panose="020B0604020202020204" pitchFamily="34" charset="0"/>
                <a:cs typeface="Arial" panose="020B0604020202020204" pitchFamily="34" charset="0"/>
              </a:rPr>
              <a:t>secos</a:t>
            </a:r>
            <a:r>
              <a:rPr lang="pt-PT" altLang="pt-PT" sz="1700" dirty="0">
                <a:latin typeface="Arial" panose="020B0604020202020204" pitchFamily="34" charset="0"/>
                <a:cs typeface="Arial" panose="020B0604020202020204" pitchFamily="34" charset="0"/>
              </a:rPr>
              <a:t>, </a:t>
            </a:r>
            <a:r>
              <a:rPr lang="pt-PT" altLang="pt-PT" sz="1700" b="1" dirty="0" smtClean="0">
                <a:latin typeface="Arial" panose="020B0604020202020204" pitchFamily="34" charset="0"/>
                <a:cs typeface="Arial" panose="020B0604020202020204" pitchFamily="34" charset="0"/>
              </a:rPr>
              <a:t>frios</a:t>
            </a:r>
            <a:r>
              <a:rPr lang="pt-PT" altLang="pt-PT" sz="1700" dirty="0" smtClean="0">
                <a:latin typeface="Arial" panose="020B0604020202020204" pitchFamily="34" charset="0"/>
                <a:cs typeface="Arial" panose="020B0604020202020204" pitchFamily="34" charset="0"/>
              </a:rPr>
              <a:t> ou </a:t>
            </a:r>
            <a:r>
              <a:rPr lang="pt-PT" altLang="pt-PT" sz="1700" b="1" dirty="0" smtClean="0">
                <a:latin typeface="Arial" panose="020B0604020202020204" pitchFamily="34" charset="0"/>
                <a:cs typeface="Arial" panose="020B0604020202020204" pitchFamily="34" charset="0"/>
              </a:rPr>
              <a:t>congelados</a:t>
            </a:r>
            <a:r>
              <a:rPr lang="pt-PT" altLang="pt-PT" sz="1700" dirty="0">
                <a:latin typeface="Arial" panose="020B0604020202020204" pitchFamily="34" charset="0"/>
                <a:cs typeface="Arial" panose="020B0604020202020204" pitchFamily="34" charset="0"/>
              </a:rPr>
              <a:t>, </a:t>
            </a:r>
          </a:p>
          <a:p>
            <a:pPr marL="0" indent="0" algn="just">
              <a:lnSpc>
                <a:spcPct val="150000"/>
              </a:lnSpc>
              <a:spcAft>
                <a:spcPts val="600"/>
              </a:spcAft>
              <a:buNone/>
            </a:pPr>
            <a:endParaRPr lang="pt-PT" altLang="pt-PT" sz="1700" dirty="0" smtClean="0">
              <a:latin typeface="Arial" panose="020B0604020202020204" pitchFamily="34" charset="0"/>
              <a:cs typeface="Arial" panose="020B0604020202020204" pitchFamily="34" charset="0"/>
            </a:endParaRPr>
          </a:p>
          <a:p>
            <a:pPr algn="just">
              <a:lnSpc>
                <a:spcPct val="150000"/>
              </a:lnSpc>
              <a:spcAft>
                <a:spcPts val="600"/>
              </a:spcAft>
              <a:buFont typeface="Wingdings" panose="05000000000000000000" pitchFamily="2" charset="2"/>
              <a:buChar char="ü"/>
            </a:pPr>
            <a:r>
              <a:rPr lang="pt-PT" altLang="pt-PT" sz="1700" dirty="0" smtClean="0">
                <a:latin typeface="Arial" panose="020B0604020202020204" pitchFamily="34" charset="0"/>
                <a:cs typeface="Arial" panose="020B0604020202020204" pitchFamily="34" charset="0"/>
              </a:rPr>
              <a:t>Caso </a:t>
            </a:r>
            <a:r>
              <a:rPr lang="pt-PT" altLang="pt-PT" sz="1700" dirty="0">
                <a:latin typeface="Arial" panose="020B0604020202020204" pitchFamily="34" charset="0"/>
                <a:cs typeface="Arial" panose="020B0604020202020204" pitchFamily="34" charset="0"/>
              </a:rPr>
              <a:t>as entidades mediadoras queiram proceder ao levantamento dos géneros alimentares nos polos de receção, têm de garantir as condições de armazenagem, bem como a capacidade e condições de transporte exigidas para o efeito, devendo tal faculdade constar no protocolo de parceria.</a:t>
            </a:r>
          </a:p>
          <a:p>
            <a:pPr marL="0" indent="0" algn="just">
              <a:lnSpc>
                <a:spcPct val="150000"/>
              </a:lnSpc>
              <a:spcAft>
                <a:spcPts val="600"/>
              </a:spcAft>
              <a:buNone/>
            </a:pPr>
            <a:endParaRPr lang="pt-PT" altLang="pt-PT" sz="1700" dirty="0">
              <a:latin typeface="Arial" panose="020B0604020202020204" pitchFamily="34" charset="0"/>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26</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Requisitos das Entidades Mediadoras</a:t>
            </a:r>
            <a:endParaRPr lang="pt-PT" sz="1800" b="1" dirty="0">
              <a:solidFill>
                <a:schemeClr val="bg1"/>
              </a:solidFill>
            </a:endParaRPr>
          </a:p>
        </p:txBody>
      </p:sp>
    </p:spTree>
    <p:extLst>
      <p:ext uri="{BB962C8B-B14F-4D97-AF65-F5344CB8AC3E}">
        <p14:creationId xmlns:p14="http://schemas.microsoft.com/office/powerpoint/2010/main" val="2128736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27</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36694" y="198257"/>
            <a:ext cx="6361998" cy="338554"/>
          </a:xfrm>
          <a:prstGeom prst="rect">
            <a:avLst/>
          </a:prstGeom>
          <a:solidFill>
            <a:srgbClr val="005DA4"/>
          </a:solidFill>
        </p:spPr>
        <p:txBody>
          <a:bodyPr wrap="square" rtlCol="0">
            <a:spAutoFit/>
          </a:bodyPr>
          <a:lstStyle/>
          <a:p>
            <a:pPr algn="r"/>
            <a:r>
              <a:rPr lang="pt-PT" sz="1600" b="1" dirty="0">
                <a:solidFill>
                  <a:prstClr val="white"/>
                </a:solidFill>
              </a:rPr>
              <a:t>3. Candidatura à 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3" name="Retângulo arredondado 2"/>
          <p:cNvSpPr/>
          <p:nvPr/>
        </p:nvSpPr>
        <p:spPr>
          <a:xfrm>
            <a:off x="179512" y="2618217"/>
            <a:ext cx="2304256" cy="14895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sz="1400" b="1" dirty="0" smtClean="0"/>
              <a:t>Empresas Adjudicatárias</a:t>
            </a:r>
            <a:endParaRPr lang="pt-PT" sz="1400" b="1" dirty="0"/>
          </a:p>
        </p:txBody>
      </p:sp>
      <p:sp>
        <p:nvSpPr>
          <p:cNvPr id="6" name="Oval 5"/>
          <p:cNvSpPr/>
          <p:nvPr/>
        </p:nvSpPr>
        <p:spPr>
          <a:xfrm>
            <a:off x="2987824" y="2503639"/>
            <a:ext cx="2204071" cy="17186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sz="1400" b="1" dirty="0" smtClean="0"/>
              <a:t>Polos de Receção</a:t>
            </a:r>
            <a:endParaRPr lang="pt-PT" sz="1400" b="1" dirty="0"/>
          </a:p>
        </p:txBody>
      </p:sp>
      <p:sp>
        <p:nvSpPr>
          <p:cNvPr id="15" name="Seta para a direita 14"/>
          <p:cNvSpPr/>
          <p:nvPr/>
        </p:nvSpPr>
        <p:spPr>
          <a:xfrm>
            <a:off x="5256405" y="3187144"/>
            <a:ext cx="361836" cy="2181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12" name="Imagem 11"/>
          <p:cNvPicPr>
            <a:picLocks noChangeAspect="1"/>
          </p:cNvPicPr>
          <p:nvPr/>
        </p:nvPicPr>
        <p:blipFill>
          <a:blip r:embed="rId6"/>
          <a:stretch>
            <a:fillRect/>
          </a:stretch>
        </p:blipFill>
        <p:spPr>
          <a:xfrm rot="5400000">
            <a:off x="6528988" y="4409466"/>
            <a:ext cx="571315" cy="348073"/>
          </a:xfrm>
          <a:prstGeom prst="rect">
            <a:avLst/>
          </a:prstGeom>
        </p:spPr>
      </p:pic>
      <p:sp>
        <p:nvSpPr>
          <p:cNvPr id="20" name="Retângulo arredondado 19"/>
          <p:cNvSpPr/>
          <p:nvPr/>
        </p:nvSpPr>
        <p:spPr>
          <a:xfrm>
            <a:off x="5652120" y="4963818"/>
            <a:ext cx="2304256" cy="14895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sz="1400" b="1" dirty="0" smtClean="0"/>
              <a:t>Destinatários Finais</a:t>
            </a:r>
            <a:endParaRPr lang="pt-PT" sz="1400" b="1" dirty="0"/>
          </a:p>
        </p:txBody>
      </p:sp>
      <p:sp>
        <p:nvSpPr>
          <p:cNvPr id="21" name="Oval 20"/>
          <p:cNvSpPr/>
          <p:nvPr/>
        </p:nvSpPr>
        <p:spPr>
          <a:xfrm>
            <a:off x="5680297" y="2502413"/>
            <a:ext cx="2204071" cy="17186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sz="1400" b="1" dirty="0" smtClean="0"/>
              <a:t>Entidades Mediadoras</a:t>
            </a:r>
            <a:endParaRPr lang="pt-PT" sz="1400" b="1" dirty="0"/>
          </a:p>
        </p:txBody>
      </p:sp>
      <p:sp>
        <p:nvSpPr>
          <p:cNvPr id="23" name="Seta curvada à esquerda 22"/>
          <p:cNvSpPr/>
          <p:nvPr/>
        </p:nvSpPr>
        <p:spPr>
          <a:xfrm>
            <a:off x="7969188" y="3145849"/>
            <a:ext cx="675018" cy="2341715"/>
          </a:xfrm>
          <a:prstGeom prst="curvedLeftArrow">
            <a:avLst>
              <a:gd name="adj1" fmla="val 25000"/>
              <a:gd name="adj2" fmla="val 50000"/>
              <a:gd name="adj3" fmla="val 270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solidFill>
                <a:schemeClr val="tx1"/>
              </a:solidFill>
            </a:endParaRPr>
          </a:p>
        </p:txBody>
      </p:sp>
      <p:sp>
        <p:nvSpPr>
          <p:cNvPr id="24" name="Seta curvada para baixo 23"/>
          <p:cNvSpPr/>
          <p:nvPr/>
        </p:nvSpPr>
        <p:spPr>
          <a:xfrm>
            <a:off x="4165803" y="1695727"/>
            <a:ext cx="2664296" cy="72939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solidFill>
                <a:schemeClr val="tx1"/>
              </a:solidFill>
            </a:endParaRPr>
          </a:p>
        </p:txBody>
      </p:sp>
      <p:sp>
        <p:nvSpPr>
          <p:cNvPr id="29" name="Seta para a direita 28"/>
          <p:cNvSpPr/>
          <p:nvPr/>
        </p:nvSpPr>
        <p:spPr>
          <a:xfrm>
            <a:off x="2555776" y="3205502"/>
            <a:ext cx="361836" cy="2181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30" name="Imagem 29"/>
          <p:cNvPicPr>
            <a:picLocks noChangeAspect="1"/>
          </p:cNvPicPr>
          <p:nvPr/>
        </p:nvPicPr>
        <p:blipFill>
          <a:blip r:embed="rId7"/>
          <a:stretch>
            <a:fillRect/>
          </a:stretch>
        </p:blipFill>
        <p:spPr>
          <a:xfrm rot="10800000">
            <a:off x="3541207" y="4179952"/>
            <a:ext cx="2651990" cy="755970"/>
          </a:xfrm>
          <a:prstGeom prst="rect">
            <a:avLst/>
          </a:prstGeom>
        </p:spPr>
      </p:pic>
      <p:sp>
        <p:nvSpPr>
          <p:cNvPr id="22" name="Título 12"/>
          <p:cNvSpPr txBox="1">
            <a:spLocks/>
          </p:cNvSpPr>
          <p:nvPr/>
        </p:nvSpPr>
        <p:spPr>
          <a:xfrm>
            <a:off x="75690" y="985903"/>
            <a:ext cx="8229600" cy="369332"/>
          </a:xfrm>
          <a:prstGeom prst="rect">
            <a:avLst/>
          </a:prstGeom>
          <a:solidFill>
            <a:srgbClr val="06A7E1"/>
          </a:solidFill>
          <a:ln>
            <a:solidFill>
              <a:srgbClr val="06A7E1"/>
            </a:solidFill>
          </a:ln>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PT" sz="1800" b="1" dirty="0" smtClean="0">
                <a:solidFill>
                  <a:schemeClr val="bg1"/>
                </a:solidFill>
              </a:rPr>
              <a:t>Fluxograma da Cadeia de Entrega e Distribuição dos Produtos</a:t>
            </a:r>
            <a:endParaRPr lang="pt-PT" sz="1800" b="1" dirty="0">
              <a:solidFill>
                <a:schemeClr val="bg1"/>
              </a:solidFill>
            </a:endParaRPr>
          </a:p>
        </p:txBody>
      </p:sp>
    </p:spTree>
    <p:extLst>
      <p:ext uri="{BB962C8B-B14F-4D97-AF65-F5344CB8AC3E}">
        <p14:creationId xmlns:p14="http://schemas.microsoft.com/office/powerpoint/2010/main" val="321096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28</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301608" cy="369332"/>
          </a:xfrm>
          <a:prstGeom prst="rect">
            <a:avLst/>
          </a:prstGeom>
          <a:solidFill>
            <a:srgbClr val="06A7E1"/>
          </a:solidFill>
          <a:ln>
            <a:solidFill>
              <a:srgbClr val="06A7E1"/>
            </a:solidFill>
          </a:ln>
        </p:spPr>
        <p:txBody>
          <a:bodyPr wrap="square" rtlCol="0">
            <a:spAutoFit/>
          </a:bodyPr>
          <a:lstStyle/>
          <a:p>
            <a:pPr algn="l"/>
            <a:r>
              <a:rPr lang="pt-PT" sz="1800" b="1" dirty="0">
                <a:solidFill>
                  <a:schemeClr val="bg1"/>
                </a:solidFill>
              </a:rPr>
              <a:t>Cadeia de Entrega e Distribuição dos Produtos</a:t>
            </a:r>
          </a:p>
        </p:txBody>
      </p:sp>
      <p:sp>
        <p:nvSpPr>
          <p:cNvPr id="3" name="Marcador de Posição de Conteúdo 2"/>
          <p:cNvSpPr>
            <a:spLocks noGrp="1"/>
          </p:cNvSpPr>
          <p:nvPr>
            <p:ph idx="1"/>
          </p:nvPr>
        </p:nvSpPr>
        <p:spPr/>
        <p:txBody>
          <a:bodyPr>
            <a:normAutofit fontScale="55000" lnSpcReduction="20000"/>
          </a:bodyPr>
          <a:lstStyle/>
          <a:p>
            <a:pPr algn="just">
              <a:lnSpc>
                <a:spcPct val="170000"/>
              </a:lnSpc>
              <a:buClr>
                <a:srgbClr val="002060"/>
              </a:buClr>
              <a:buFont typeface="Wingdings" panose="05000000000000000000" pitchFamily="2" charset="2"/>
              <a:buChar char="ü"/>
              <a:defRPr/>
            </a:pPr>
            <a:r>
              <a:rPr lang="pt-PT" dirty="0">
                <a:latin typeface="+mj-lt"/>
              </a:rPr>
              <a:t>As </a:t>
            </a:r>
            <a:r>
              <a:rPr lang="pt-PT" b="1" dirty="0">
                <a:latin typeface="+mj-lt"/>
              </a:rPr>
              <a:t>empresas adjudicatárias </a:t>
            </a:r>
            <a:r>
              <a:rPr lang="pt-PT" dirty="0">
                <a:latin typeface="+mj-lt"/>
              </a:rPr>
              <a:t>entregam os produtos nos Armazéns dos </a:t>
            </a:r>
            <a:r>
              <a:rPr lang="pt-PT" b="1" dirty="0">
                <a:latin typeface="+mj-lt"/>
              </a:rPr>
              <a:t>Polos de Receção </a:t>
            </a:r>
            <a:r>
              <a:rPr lang="pt-PT" dirty="0">
                <a:latin typeface="+mj-lt"/>
              </a:rPr>
              <a:t>aprovados em candidatura</a:t>
            </a:r>
            <a:r>
              <a:rPr lang="pt-PT" dirty="0" smtClean="0">
                <a:latin typeface="+mj-lt"/>
              </a:rPr>
              <a:t>;</a:t>
            </a:r>
            <a:endParaRPr lang="pt-PT" dirty="0">
              <a:latin typeface="+mj-lt"/>
            </a:endParaRPr>
          </a:p>
          <a:p>
            <a:pPr algn="just">
              <a:lnSpc>
                <a:spcPct val="170000"/>
              </a:lnSpc>
              <a:buClr>
                <a:srgbClr val="002060"/>
              </a:buClr>
              <a:buFont typeface="Wingdings" panose="05000000000000000000" pitchFamily="2" charset="2"/>
              <a:buChar char="ü"/>
              <a:defRPr/>
            </a:pPr>
            <a:r>
              <a:rPr lang="pt-PT" dirty="0">
                <a:latin typeface="+mj-lt"/>
              </a:rPr>
              <a:t>Os </a:t>
            </a:r>
            <a:r>
              <a:rPr lang="pt-PT" b="1" dirty="0">
                <a:latin typeface="+mj-lt"/>
              </a:rPr>
              <a:t>Polos de Receção </a:t>
            </a:r>
            <a:r>
              <a:rPr lang="pt-PT" dirty="0">
                <a:latin typeface="+mj-lt"/>
              </a:rPr>
              <a:t>asseguram a </a:t>
            </a:r>
            <a:r>
              <a:rPr lang="pt-PT" b="1" dirty="0">
                <a:latin typeface="+mj-lt"/>
              </a:rPr>
              <a:t>receção e</a:t>
            </a:r>
            <a:r>
              <a:rPr lang="pt-PT" dirty="0">
                <a:latin typeface="+mj-lt"/>
              </a:rPr>
              <a:t> </a:t>
            </a:r>
            <a:r>
              <a:rPr lang="pt-PT" b="1" dirty="0">
                <a:latin typeface="+mj-lt"/>
              </a:rPr>
              <a:t>armazenagem</a:t>
            </a:r>
            <a:r>
              <a:rPr lang="pt-PT" dirty="0">
                <a:latin typeface="+mj-lt"/>
              </a:rPr>
              <a:t> dos produtos, garantindo as condições de conservação, armazenagem e acondicionamento dos produtos</a:t>
            </a:r>
            <a:r>
              <a:rPr lang="pt-PT" dirty="0" smtClean="0">
                <a:latin typeface="+mj-lt"/>
              </a:rPr>
              <a:t>;</a:t>
            </a:r>
            <a:endParaRPr lang="pt-PT" dirty="0">
              <a:latin typeface="+mj-lt"/>
            </a:endParaRPr>
          </a:p>
          <a:p>
            <a:pPr algn="just">
              <a:lnSpc>
                <a:spcPct val="170000"/>
              </a:lnSpc>
              <a:buClr>
                <a:srgbClr val="002060"/>
              </a:buClr>
              <a:buFont typeface="Wingdings" panose="05000000000000000000" pitchFamily="2" charset="2"/>
              <a:buChar char="ü"/>
              <a:defRPr/>
            </a:pPr>
            <a:r>
              <a:rPr lang="pt-PT" dirty="0">
                <a:latin typeface="+mj-lt"/>
              </a:rPr>
              <a:t>As entidades que assumem a função de </a:t>
            </a:r>
            <a:r>
              <a:rPr lang="pt-PT" b="1" dirty="0">
                <a:latin typeface="+mj-lt"/>
              </a:rPr>
              <a:t>Polo de Receção </a:t>
            </a:r>
            <a:r>
              <a:rPr lang="pt-PT" dirty="0">
                <a:latin typeface="+mj-lt"/>
              </a:rPr>
              <a:t>asseguram o </a:t>
            </a:r>
            <a:r>
              <a:rPr lang="pt-PT" b="1" dirty="0">
                <a:latin typeface="+mj-lt"/>
              </a:rPr>
              <a:t>transporte</a:t>
            </a:r>
            <a:r>
              <a:rPr lang="pt-PT" b="1" dirty="0">
                <a:solidFill>
                  <a:srgbClr val="002060"/>
                </a:solidFill>
                <a:latin typeface="+mj-lt"/>
              </a:rPr>
              <a:t> </a:t>
            </a:r>
            <a:r>
              <a:rPr lang="pt-PT" b="1" dirty="0">
                <a:latin typeface="+mj-lt"/>
              </a:rPr>
              <a:t>dos produtos às entidades mediadoras</a:t>
            </a:r>
            <a:r>
              <a:rPr lang="pt-PT" dirty="0">
                <a:latin typeface="+mj-lt"/>
              </a:rPr>
              <a:t>, cumprindo as adequadas condições de conservação e acondicionamento, de acordo com as características dos produtos previstas no Regulamento, bem como a </a:t>
            </a:r>
            <a:r>
              <a:rPr lang="pt-PT" b="1" dirty="0">
                <a:latin typeface="+mj-lt"/>
              </a:rPr>
              <a:t>boa receção dos produtos por parte destas entidades</a:t>
            </a:r>
            <a:r>
              <a:rPr lang="pt-PT" dirty="0">
                <a:latin typeface="+mj-lt"/>
              </a:rPr>
              <a:t>.</a:t>
            </a:r>
          </a:p>
          <a:p>
            <a:endParaRPr lang="pt-PT" dirty="0"/>
          </a:p>
        </p:txBody>
      </p:sp>
    </p:spTree>
    <p:extLst>
      <p:ext uri="{BB962C8B-B14F-4D97-AF65-F5344CB8AC3E}">
        <p14:creationId xmlns:p14="http://schemas.microsoft.com/office/powerpoint/2010/main" val="404219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29</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a:solidFill>
                  <a:schemeClr val="bg1"/>
                </a:solidFill>
              </a:rPr>
              <a:t>Cadeia de Entrega e Distribuição dos Produtos</a:t>
            </a:r>
          </a:p>
        </p:txBody>
      </p:sp>
      <p:sp>
        <p:nvSpPr>
          <p:cNvPr id="3" name="Marcador de Posição de Conteúdo 2"/>
          <p:cNvSpPr>
            <a:spLocks noGrp="1"/>
          </p:cNvSpPr>
          <p:nvPr>
            <p:ph idx="1"/>
          </p:nvPr>
        </p:nvSpPr>
        <p:spPr/>
        <p:txBody>
          <a:bodyPr>
            <a:normAutofit lnSpcReduction="10000"/>
          </a:bodyPr>
          <a:lstStyle/>
          <a:p>
            <a:pPr algn="just">
              <a:lnSpc>
                <a:spcPct val="150000"/>
              </a:lnSpc>
              <a:buFont typeface="Wingdings" panose="05000000000000000000" pitchFamily="2" charset="2"/>
              <a:buChar char="ü"/>
            </a:pPr>
            <a:r>
              <a:rPr lang="pt-PT" sz="1800" dirty="0">
                <a:latin typeface="+mj-lt"/>
              </a:rPr>
              <a:t>Caso as </a:t>
            </a:r>
            <a:r>
              <a:rPr lang="pt-PT" sz="1800" b="1" dirty="0">
                <a:latin typeface="+mj-lt"/>
              </a:rPr>
              <a:t>entidades mediadoras </a:t>
            </a:r>
            <a:r>
              <a:rPr lang="pt-PT" sz="1800" dirty="0">
                <a:latin typeface="+mj-lt"/>
              </a:rPr>
              <a:t>queiram proceder ao levantamento dos géneros alimentares nos polos de receção, têm de garantir as condições de armazenagem e a capacidade e condições de transporte exigidas no Regulamento, devendo tal faculdade constar no protocolo de parceria</a:t>
            </a:r>
            <a:r>
              <a:rPr lang="pt-PT" sz="1800" dirty="0" smtClean="0">
                <a:latin typeface="+mj-lt"/>
              </a:rPr>
              <a:t>;</a:t>
            </a:r>
            <a:endParaRPr lang="pt-PT" sz="1800" dirty="0">
              <a:latin typeface="+mj-lt"/>
            </a:endParaRPr>
          </a:p>
          <a:p>
            <a:pPr algn="just">
              <a:lnSpc>
                <a:spcPct val="150000"/>
              </a:lnSpc>
              <a:buFont typeface="Wingdings" panose="05000000000000000000" pitchFamily="2" charset="2"/>
              <a:buChar char="ü"/>
            </a:pPr>
            <a:r>
              <a:rPr lang="pt-PT" sz="1800" dirty="0">
                <a:latin typeface="+mj-lt"/>
              </a:rPr>
              <a:t>As </a:t>
            </a:r>
            <a:r>
              <a:rPr lang="pt-PT" sz="1800" b="1" dirty="0">
                <a:latin typeface="+mj-lt"/>
              </a:rPr>
              <a:t>entidades mediadoras </a:t>
            </a:r>
            <a:r>
              <a:rPr lang="pt-PT" sz="1800" dirty="0">
                <a:latin typeface="+mj-lt"/>
              </a:rPr>
              <a:t>asseguram a </a:t>
            </a:r>
            <a:r>
              <a:rPr lang="pt-PT" sz="1800" b="1" dirty="0">
                <a:latin typeface="+mj-lt"/>
              </a:rPr>
              <a:t>distribuição dos produtos aos destinatários finais </a:t>
            </a:r>
            <a:r>
              <a:rPr lang="pt-PT" sz="1800" dirty="0">
                <a:latin typeface="+mj-lt"/>
              </a:rPr>
              <a:t>nas instalações da entidade ou no domicílio das pessoas mais carenciadas</a:t>
            </a:r>
            <a:r>
              <a:rPr lang="pt-PT" sz="1800" dirty="0" smtClean="0">
                <a:latin typeface="+mj-lt"/>
              </a:rPr>
              <a:t>;</a:t>
            </a:r>
            <a:endParaRPr lang="pt-PT" sz="1800" dirty="0">
              <a:latin typeface="+mj-lt"/>
            </a:endParaRPr>
          </a:p>
          <a:p>
            <a:pPr algn="just">
              <a:lnSpc>
                <a:spcPct val="150000"/>
              </a:lnSpc>
              <a:buFont typeface="Wingdings" panose="05000000000000000000" pitchFamily="2" charset="2"/>
              <a:buChar char="ü"/>
            </a:pPr>
            <a:r>
              <a:rPr lang="pt-PT" sz="1800" dirty="0">
                <a:latin typeface="+mj-lt"/>
              </a:rPr>
              <a:t>Caso a distribuição dos produtos pelas entidades mediadoras aos </a:t>
            </a:r>
            <a:r>
              <a:rPr lang="pt-PT" sz="1800" dirty="0" smtClean="0">
                <a:latin typeface="+mj-lt"/>
              </a:rPr>
              <a:t>destinatários finais </a:t>
            </a:r>
            <a:r>
              <a:rPr lang="pt-PT" sz="1800" dirty="0">
                <a:latin typeface="+mj-lt"/>
              </a:rPr>
              <a:t>não ocorra em simultâneo com a entrega dos produtos pelos polos de receção, as entidades mediadoras têm que assegurar as condições específicas de armazenagem previstas no Regulamento.</a:t>
            </a:r>
          </a:p>
          <a:p>
            <a:pPr>
              <a:lnSpc>
                <a:spcPct val="150000"/>
              </a:lnSpc>
            </a:pPr>
            <a:endParaRPr lang="pt-PT" sz="2800" dirty="0">
              <a:latin typeface="+mj-lt"/>
            </a:endParaRPr>
          </a:p>
        </p:txBody>
      </p:sp>
    </p:spTree>
    <p:extLst>
      <p:ext uri="{BB962C8B-B14F-4D97-AF65-F5344CB8AC3E}">
        <p14:creationId xmlns:p14="http://schemas.microsoft.com/office/powerpoint/2010/main" val="387094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3</a:t>
            </a:fld>
            <a:endParaRPr lang="pt-PT" dirty="0"/>
          </a:p>
        </p:txBody>
      </p:sp>
      <p:pic>
        <p:nvPicPr>
          <p:cNvPr id="16" name="Imagem 15"/>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5" y="6310809"/>
            <a:ext cx="1296143" cy="430559"/>
          </a:xfrm>
          <a:prstGeom prst="rect">
            <a:avLst/>
          </a:prstGeom>
        </p:spPr>
      </p:pic>
      <p:sp>
        <p:nvSpPr>
          <p:cNvPr id="17" name="CaixaDeTexto 16"/>
          <p:cNvSpPr txBox="1"/>
          <p:nvPr/>
        </p:nvSpPr>
        <p:spPr>
          <a:xfrm>
            <a:off x="2782002" y="116632"/>
            <a:ext cx="6361998" cy="400110"/>
          </a:xfrm>
          <a:prstGeom prst="rect">
            <a:avLst/>
          </a:prstGeom>
          <a:solidFill>
            <a:srgbClr val="005DA4"/>
          </a:solidFill>
        </p:spPr>
        <p:txBody>
          <a:bodyPr wrap="square" rtlCol="0">
            <a:spAutoFit/>
          </a:bodyPr>
          <a:lstStyle/>
          <a:p>
            <a:pPr algn="r"/>
            <a:r>
              <a:rPr lang="pt-PT" sz="2000" b="1" dirty="0" smtClean="0">
                <a:solidFill>
                  <a:schemeClr val="bg1"/>
                </a:solidFill>
              </a:rPr>
              <a:t>Apresentação do PO APMC</a:t>
            </a:r>
            <a:endParaRPr lang="pt-PT" sz="2000" b="1" dirty="0">
              <a:solidFill>
                <a:schemeClr val="bg1"/>
              </a:solidFill>
            </a:endParaRPr>
          </a:p>
        </p:txBody>
      </p:sp>
      <p:pic>
        <p:nvPicPr>
          <p:cNvPr id="14" name="Imagem 13"/>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grpSp>
        <p:nvGrpSpPr>
          <p:cNvPr id="2" name="Grupo 1"/>
          <p:cNvGrpSpPr/>
          <p:nvPr/>
        </p:nvGrpSpPr>
        <p:grpSpPr>
          <a:xfrm>
            <a:off x="433568" y="1628800"/>
            <a:ext cx="7519942" cy="607396"/>
            <a:chOff x="433568" y="1628800"/>
            <a:chExt cx="7519942" cy="607396"/>
          </a:xfrm>
        </p:grpSpPr>
        <p:sp>
          <p:nvSpPr>
            <p:cNvPr id="11" name="Retângulo arredondado 10"/>
            <p:cNvSpPr/>
            <p:nvPr/>
          </p:nvSpPr>
          <p:spPr>
            <a:xfrm>
              <a:off x="1213746" y="1739545"/>
              <a:ext cx="6739764" cy="374571"/>
            </a:xfrm>
            <a:prstGeom prst="roundRect">
              <a:avLst/>
            </a:prstGeom>
            <a:solidFill>
              <a:srgbClr val="CBE6FD">
                <a:alpha val="29804"/>
              </a:srgbClr>
            </a:solidFill>
            <a:ln>
              <a:solidFill>
                <a:srgbClr val="06A7E1">
                  <a:alpha val="30000"/>
                </a:srgbClr>
              </a:solidFill>
            </a:ln>
          </p:spPr>
          <p:txBody>
            <a:bodyPr wrap="square" rtlCol="0">
              <a:spAutoFit/>
            </a:bodyPr>
            <a:lstStyle/>
            <a:p>
              <a:r>
                <a:rPr lang="pt-PT" sz="1600" b="1" dirty="0">
                  <a:solidFill>
                    <a:srgbClr val="005DA4"/>
                  </a:solidFill>
                </a:rPr>
                <a:t>A</a:t>
              </a:r>
              <a:r>
                <a:rPr lang="pt-PT" sz="1600" b="1" dirty="0" smtClean="0">
                  <a:solidFill>
                    <a:srgbClr val="005DA4"/>
                  </a:solidFill>
                </a:rPr>
                <a:t>presentação </a:t>
              </a:r>
              <a:r>
                <a:rPr lang="pt-PT" sz="1600" b="1" dirty="0">
                  <a:solidFill>
                    <a:srgbClr val="005DA4"/>
                  </a:solidFill>
                </a:rPr>
                <a:t>do Programa </a:t>
              </a:r>
              <a:r>
                <a:rPr lang="pt-PT" sz="1600" b="1" dirty="0" smtClean="0">
                  <a:solidFill>
                    <a:srgbClr val="005DA4"/>
                  </a:solidFill>
                </a:rPr>
                <a:t>Operacional</a:t>
              </a:r>
              <a:endParaRPr lang="pt-PT" sz="1600" b="1" dirty="0">
                <a:solidFill>
                  <a:srgbClr val="005DA4"/>
                </a:solidFill>
              </a:endParaRPr>
            </a:p>
          </p:txBody>
        </p:sp>
        <p:sp>
          <p:nvSpPr>
            <p:cNvPr id="22" name="Rectângulo arredondado 13"/>
            <p:cNvSpPr>
              <a:spLocks noChangeAspect="1"/>
            </p:cNvSpPr>
            <p:nvPr/>
          </p:nvSpPr>
          <p:spPr>
            <a:xfrm>
              <a:off x="433568" y="1628800"/>
              <a:ext cx="607396" cy="607396"/>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3" name="CaixaDeTexto 22"/>
            <p:cNvSpPr txBox="1">
              <a:spLocks noChangeAspect="1"/>
            </p:cNvSpPr>
            <p:nvPr/>
          </p:nvSpPr>
          <p:spPr>
            <a:xfrm>
              <a:off x="568127" y="1700808"/>
              <a:ext cx="352120"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p>
              <a:r>
                <a:rPr lang="pt-PT" sz="2400" b="1" dirty="0" smtClean="0">
                  <a:solidFill>
                    <a:schemeClr val="bg1"/>
                  </a:solidFill>
                </a:rPr>
                <a:t>1</a:t>
              </a:r>
              <a:endParaRPr lang="pt-PT" sz="2800" b="1" dirty="0">
                <a:solidFill>
                  <a:schemeClr val="bg1"/>
                </a:solidFill>
              </a:endParaRPr>
            </a:p>
          </p:txBody>
        </p:sp>
      </p:grpSp>
      <p:grpSp>
        <p:nvGrpSpPr>
          <p:cNvPr id="3" name="Grupo 2"/>
          <p:cNvGrpSpPr/>
          <p:nvPr/>
        </p:nvGrpSpPr>
        <p:grpSpPr>
          <a:xfrm>
            <a:off x="464246" y="2440963"/>
            <a:ext cx="7492130" cy="579362"/>
            <a:chOff x="464246" y="2440963"/>
            <a:chExt cx="7492130" cy="579362"/>
          </a:xfrm>
        </p:grpSpPr>
        <p:sp>
          <p:nvSpPr>
            <p:cNvPr id="12" name="Retângulo arredondado 11"/>
            <p:cNvSpPr/>
            <p:nvPr/>
          </p:nvSpPr>
          <p:spPr>
            <a:xfrm>
              <a:off x="1213746" y="2524221"/>
              <a:ext cx="6742630" cy="374571"/>
            </a:xfrm>
            <a:prstGeom prst="roundRect">
              <a:avLst/>
            </a:prstGeom>
            <a:solidFill>
              <a:srgbClr val="CBE6FD">
                <a:alpha val="29804"/>
              </a:srgbClr>
            </a:solidFill>
            <a:ln>
              <a:solidFill>
                <a:srgbClr val="06A7E1">
                  <a:alpha val="30000"/>
                </a:srgbClr>
              </a:solidFill>
            </a:ln>
          </p:spPr>
          <p:txBody>
            <a:bodyPr wrap="square" rtlCol="0">
              <a:spAutoFit/>
            </a:bodyPr>
            <a:lstStyle/>
            <a:p>
              <a:r>
                <a:rPr lang="pt-PT" sz="1600" b="1" dirty="0" smtClean="0">
                  <a:solidFill>
                    <a:srgbClr val="005DA4"/>
                  </a:solidFill>
                </a:rPr>
                <a:t>ISSA, IPRA </a:t>
              </a:r>
              <a:r>
                <a:rPr lang="pt-PT" sz="1600" b="1" dirty="0">
                  <a:solidFill>
                    <a:srgbClr val="005DA4"/>
                  </a:solidFill>
                </a:rPr>
                <a:t>enquanto Organismo Intermédio do </a:t>
              </a:r>
              <a:r>
                <a:rPr lang="pt-PT" sz="1600" b="1" dirty="0" smtClean="0">
                  <a:solidFill>
                    <a:srgbClr val="005DA4"/>
                  </a:solidFill>
                </a:rPr>
                <a:t>PO APMC </a:t>
              </a:r>
              <a:r>
                <a:rPr lang="pt-PT" sz="1600" b="1" dirty="0">
                  <a:solidFill>
                    <a:srgbClr val="005DA4"/>
                  </a:solidFill>
                </a:rPr>
                <a:t>na TO </a:t>
              </a:r>
              <a:r>
                <a:rPr lang="pt-PT" sz="1600" b="1" dirty="0" smtClean="0">
                  <a:solidFill>
                    <a:srgbClr val="005DA4"/>
                  </a:solidFill>
                </a:rPr>
                <a:t>1.2.2</a:t>
              </a:r>
              <a:endParaRPr lang="pt-PT" sz="1600" b="1" dirty="0">
                <a:solidFill>
                  <a:srgbClr val="005DA4"/>
                </a:solidFill>
              </a:endParaRPr>
            </a:p>
          </p:txBody>
        </p:sp>
        <p:sp>
          <p:nvSpPr>
            <p:cNvPr id="21" name="Rectângulo arredondado 19"/>
            <p:cNvSpPr>
              <a:spLocks noChangeAspect="1"/>
            </p:cNvSpPr>
            <p:nvPr/>
          </p:nvSpPr>
          <p:spPr>
            <a:xfrm>
              <a:off x="464246" y="2440963"/>
              <a:ext cx="579362" cy="579362"/>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4" name="CaixaDeTexto 23"/>
            <p:cNvSpPr txBox="1">
              <a:spLocks noChangeAspect="1"/>
            </p:cNvSpPr>
            <p:nvPr/>
          </p:nvSpPr>
          <p:spPr>
            <a:xfrm>
              <a:off x="594081" y="2501379"/>
              <a:ext cx="353256"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p>
              <a:r>
                <a:rPr lang="pt-PT" sz="2400" b="1" dirty="0" smtClean="0">
                  <a:solidFill>
                    <a:schemeClr val="bg1"/>
                  </a:solidFill>
                </a:rPr>
                <a:t>2</a:t>
              </a:r>
              <a:endParaRPr lang="pt-PT" sz="2800" b="1" dirty="0">
                <a:solidFill>
                  <a:schemeClr val="bg1"/>
                </a:solidFill>
              </a:endParaRPr>
            </a:p>
          </p:txBody>
        </p:sp>
      </p:grpSp>
      <p:grpSp>
        <p:nvGrpSpPr>
          <p:cNvPr id="5" name="Grupo 4"/>
          <p:cNvGrpSpPr/>
          <p:nvPr/>
        </p:nvGrpSpPr>
        <p:grpSpPr>
          <a:xfrm>
            <a:off x="463315" y="3242571"/>
            <a:ext cx="7493061" cy="580293"/>
            <a:chOff x="463315" y="3242571"/>
            <a:chExt cx="7493061" cy="580293"/>
          </a:xfrm>
        </p:grpSpPr>
        <p:sp>
          <p:nvSpPr>
            <p:cNvPr id="18" name="Retângulo arredondado 17"/>
            <p:cNvSpPr/>
            <p:nvPr/>
          </p:nvSpPr>
          <p:spPr>
            <a:xfrm>
              <a:off x="1213746" y="3356992"/>
              <a:ext cx="6742630" cy="374571"/>
            </a:xfrm>
            <a:prstGeom prst="roundRect">
              <a:avLst/>
            </a:prstGeom>
            <a:solidFill>
              <a:srgbClr val="CBE6FD">
                <a:alpha val="29804"/>
              </a:srgbClr>
            </a:solidFill>
            <a:ln>
              <a:solidFill>
                <a:srgbClr val="06A7E1">
                  <a:alpha val="30000"/>
                </a:srgbClr>
              </a:solidFill>
            </a:ln>
          </p:spPr>
          <p:txBody>
            <a:bodyPr wrap="square" rtlCol="0">
              <a:spAutoFit/>
            </a:bodyPr>
            <a:lstStyle/>
            <a:p>
              <a:r>
                <a:rPr lang="pt-PT" sz="1600" b="1" dirty="0" smtClean="0">
                  <a:solidFill>
                    <a:srgbClr val="005DA4"/>
                  </a:solidFill>
                </a:rPr>
                <a:t>Candidatura</a:t>
              </a:r>
              <a:endParaRPr lang="pt-PT" sz="1600" b="1" dirty="0">
                <a:solidFill>
                  <a:srgbClr val="005DA4"/>
                </a:solidFill>
              </a:endParaRPr>
            </a:p>
          </p:txBody>
        </p:sp>
        <p:sp>
          <p:nvSpPr>
            <p:cNvPr id="20" name="Rectângulo arredondado 21"/>
            <p:cNvSpPr>
              <a:spLocks noChangeAspect="1"/>
            </p:cNvSpPr>
            <p:nvPr/>
          </p:nvSpPr>
          <p:spPr>
            <a:xfrm>
              <a:off x="463315" y="3242571"/>
              <a:ext cx="580293" cy="580293"/>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5" name="CaixaDeTexto 24"/>
            <p:cNvSpPr txBox="1">
              <a:spLocks noChangeAspect="1"/>
            </p:cNvSpPr>
            <p:nvPr/>
          </p:nvSpPr>
          <p:spPr>
            <a:xfrm>
              <a:off x="581690" y="3304034"/>
              <a:ext cx="336952"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defPPr>
                <a:defRPr lang="pt-PT"/>
              </a:defPPr>
              <a:lvl1pPr>
                <a:defRPr sz="2000" b="1">
                  <a:solidFill>
                    <a:schemeClr val="bg1"/>
                  </a:solidFill>
                  <a:latin typeface="Cambria" panose="02040503050406030204" pitchFamily="18"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pt-PT" sz="2400" dirty="0">
                  <a:latin typeface="+mn-lt"/>
                </a:rPr>
                <a:t>3</a:t>
              </a:r>
            </a:p>
          </p:txBody>
        </p:sp>
      </p:grpSp>
      <p:grpSp>
        <p:nvGrpSpPr>
          <p:cNvPr id="8" name="Grupo 7"/>
          <p:cNvGrpSpPr/>
          <p:nvPr/>
        </p:nvGrpSpPr>
        <p:grpSpPr>
          <a:xfrm>
            <a:off x="471083" y="4006213"/>
            <a:ext cx="7493061" cy="580293"/>
            <a:chOff x="471083" y="4006213"/>
            <a:chExt cx="7493061" cy="580293"/>
          </a:xfrm>
        </p:grpSpPr>
        <p:sp>
          <p:nvSpPr>
            <p:cNvPr id="27" name="Retângulo arredondado 26"/>
            <p:cNvSpPr/>
            <p:nvPr/>
          </p:nvSpPr>
          <p:spPr>
            <a:xfrm>
              <a:off x="1221514" y="4149080"/>
              <a:ext cx="6742630" cy="374571"/>
            </a:xfrm>
            <a:prstGeom prst="roundRect">
              <a:avLst/>
            </a:prstGeom>
            <a:solidFill>
              <a:srgbClr val="CBE6FD">
                <a:alpha val="29804"/>
              </a:srgbClr>
            </a:solidFill>
            <a:ln>
              <a:solidFill>
                <a:srgbClr val="06A7E1">
                  <a:alpha val="30000"/>
                </a:srgbClr>
              </a:solidFill>
            </a:ln>
          </p:spPr>
          <p:txBody>
            <a:bodyPr wrap="square" rtlCol="0">
              <a:spAutoFit/>
            </a:bodyPr>
            <a:lstStyle/>
            <a:p>
              <a:r>
                <a:rPr lang="pt-PT" sz="1600" b="1" dirty="0" smtClean="0">
                  <a:solidFill>
                    <a:srgbClr val="005DA4"/>
                  </a:solidFill>
                </a:rPr>
                <a:t>Perguntas e Respostas</a:t>
              </a:r>
              <a:endParaRPr lang="pt-PT" sz="1600" b="1" dirty="0">
                <a:solidFill>
                  <a:srgbClr val="005DA4"/>
                </a:solidFill>
              </a:endParaRPr>
            </a:p>
          </p:txBody>
        </p:sp>
        <p:grpSp>
          <p:nvGrpSpPr>
            <p:cNvPr id="6" name="Grupo 5"/>
            <p:cNvGrpSpPr/>
            <p:nvPr/>
          </p:nvGrpSpPr>
          <p:grpSpPr>
            <a:xfrm>
              <a:off x="471083" y="4006213"/>
              <a:ext cx="580293" cy="580293"/>
              <a:chOff x="471083" y="4006213"/>
              <a:chExt cx="580293" cy="580293"/>
            </a:xfrm>
          </p:grpSpPr>
          <p:sp>
            <p:nvSpPr>
              <p:cNvPr id="28" name="Rectângulo arredondado 21"/>
              <p:cNvSpPr>
                <a:spLocks noChangeAspect="1"/>
              </p:cNvSpPr>
              <p:nvPr/>
            </p:nvSpPr>
            <p:spPr>
              <a:xfrm>
                <a:off x="471083" y="4006213"/>
                <a:ext cx="580293" cy="580293"/>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9" name="CaixaDeTexto 28"/>
              <p:cNvSpPr txBox="1">
                <a:spLocks noChangeAspect="1"/>
              </p:cNvSpPr>
              <p:nvPr/>
            </p:nvSpPr>
            <p:spPr>
              <a:xfrm>
                <a:off x="592510" y="4067547"/>
                <a:ext cx="336952"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defPPr>
                  <a:defRPr lang="pt-PT"/>
                </a:defPPr>
                <a:lvl1pPr>
                  <a:defRPr sz="2000" b="1">
                    <a:solidFill>
                      <a:schemeClr val="bg1"/>
                    </a:solidFill>
                    <a:latin typeface="Cambria" panose="02040503050406030204" pitchFamily="18"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pt-PT" sz="2400" dirty="0" smtClean="0">
                    <a:latin typeface="+mn-lt"/>
                  </a:rPr>
                  <a:t>4</a:t>
                </a:r>
                <a:endParaRPr lang="pt-PT" sz="2400" dirty="0">
                  <a:latin typeface="+mn-lt"/>
                </a:endParaRPr>
              </a:p>
            </p:txBody>
          </p:sp>
        </p:grpSp>
      </p:grpSp>
      <p:pic>
        <p:nvPicPr>
          <p:cNvPr id="33" name="Imagem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34" name="Imagem 33"/>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Tree>
    <p:extLst>
      <p:ext uri="{BB962C8B-B14F-4D97-AF65-F5344CB8AC3E}">
        <p14:creationId xmlns:p14="http://schemas.microsoft.com/office/powerpoint/2010/main" val="130756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30</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2782002" y="113919"/>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a:t>
            </a:r>
            <a:r>
              <a:rPr lang="pt-PT" sz="1600" b="1" dirty="0">
                <a:solidFill>
                  <a:schemeClr val="bg1"/>
                </a:solidFill>
              </a:rPr>
              <a:t>Candidatura à TO 1.2.2 na </a:t>
            </a:r>
            <a:r>
              <a:rPr lang="pt-PT" sz="1600" b="1" dirty="0" smtClean="0">
                <a:solidFill>
                  <a:schemeClr val="bg1"/>
                </a:solidFill>
              </a:rPr>
              <a:t>RAA</a:t>
            </a:r>
            <a:endParaRPr lang="pt-PT" sz="1600" b="1" dirty="0">
              <a:solidFill>
                <a:schemeClr val="bg1"/>
              </a:solidFill>
            </a:endParaRPr>
          </a:p>
        </p:txBody>
      </p:sp>
      <p:sp>
        <p:nvSpPr>
          <p:cNvPr id="13" name="Título 12"/>
          <p:cNvSpPr txBox="1">
            <a:spLocks noGrp="1"/>
          </p:cNvSpPr>
          <p:nvPr>
            <p:ph type="title"/>
          </p:nvPr>
        </p:nvSpPr>
        <p:spPr>
          <a:xfrm>
            <a:off x="302840" y="1197790"/>
            <a:ext cx="8229600" cy="369332"/>
          </a:xfrm>
          <a:prstGeom prst="rect">
            <a:avLst/>
          </a:prstGeom>
          <a:solidFill>
            <a:srgbClr val="06A7E1"/>
          </a:solidFill>
          <a:ln>
            <a:solidFill>
              <a:srgbClr val="06A7E1"/>
            </a:solidFill>
          </a:ln>
        </p:spPr>
        <p:txBody>
          <a:bodyPr wrap="square" rtlCol="0">
            <a:spAutoFit/>
          </a:bodyPr>
          <a:lstStyle/>
          <a:p>
            <a:pPr algn="l"/>
            <a:r>
              <a:rPr lang="pt-PT" sz="1800" b="1" dirty="0" smtClean="0">
                <a:solidFill>
                  <a:schemeClr val="bg1"/>
                </a:solidFill>
              </a:rPr>
              <a:t>Âmbito Geográfico</a:t>
            </a:r>
            <a:endParaRPr lang="pt-PT" sz="1800" b="1" dirty="0">
              <a:solidFill>
                <a:schemeClr val="bg1"/>
              </a:solidFill>
            </a:endParaRPr>
          </a:p>
        </p:txBody>
      </p:sp>
      <p:sp>
        <p:nvSpPr>
          <p:cNvPr id="3" name="Marcador de Posição de Conteúdo 2"/>
          <p:cNvSpPr>
            <a:spLocks noGrp="1"/>
          </p:cNvSpPr>
          <p:nvPr>
            <p:ph idx="1"/>
          </p:nvPr>
        </p:nvSpPr>
        <p:spPr/>
        <p:txBody>
          <a:bodyPr>
            <a:normAutofit lnSpcReduction="10000"/>
          </a:bodyPr>
          <a:lstStyle/>
          <a:p>
            <a:pPr>
              <a:lnSpc>
                <a:spcPct val="150000"/>
              </a:lnSpc>
              <a:buFont typeface="Wingdings" panose="05000000000000000000" pitchFamily="2" charset="2"/>
              <a:buChar char="ü"/>
            </a:pPr>
            <a:r>
              <a:rPr lang="pt-PT" sz="1800" dirty="0">
                <a:latin typeface="+mj-lt"/>
              </a:rPr>
              <a:t>As candidaturas têm que corresponder a </a:t>
            </a:r>
            <a:r>
              <a:rPr lang="pt-PT" sz="1800" b="1" dirty="0">
                <a:latin typeface="+mj-lt"/>
              </a:rPr>
              <a:t>territórios delimitados</a:t>
            </a:r>
            <a:r>
              <a:rPr lang="pt-PT" sz="1800" dirty="0">
                <a:latin typeface="+mj-lt"/>
              </a:rPr>
              <a:t>, definidos no aviso.</a:t>
            </a:r>
          </a:p>
          <a:p>
            <a:pPr>
              <a:lnSpc>
                <a:spcPct val="150000"/>
              </a:lnSpc>
              <a:buFont typeface="Wingdings" panose="05000000000000000000" pitchFamily="2" charset="2"/>
              <a:buChar char="ü"/>
            </a:pPr>
            <a:endParaRPr lang="pt-PT" sz="1800" dirty="0">
              <a:latin typeface="+mj-lt"/>
            </a:endParaRPr>
          </a:p>
          <a:p>
            <a:pPr>
              <a:lnSpc>
                <a:spcPct val="150000"/>
              </a:lnSpc>
              <a:buFont typeface="Wingdings" panose="05000000000000000000" pitchFamily="2" charset="2"/>
              <a:buChar char="ü"/>
            </a:pPr>
            <a:r>
              <a:rPr lang="pt-PT" sz="1800" dirty="0">
                <a:latin typeface="+mj-lt"/>
              </a:rPr>
              <a:t>Os beneficiários só podem apresentar </a:t>
            </a:r>
            <a:r>
              <a:rPr lang="pt-PT" sz="1800" b="1" dirty="0">
                <a:latin typeface="+mj-lt"/>
              </a:rPr>
              <a:t>uma candidatura por território</a:t>
            </a:r>
            <a:r>
              <a:rPr lang="pt-PT" sz="1800" dirty="0">
                <a:latin typeface="+mj-lt"/>
              </a:rPr>
              <a:t>, quer seja individualmente, quer seja em parceria.</a:t>
            </a:r>
          </a:p>
          <a:p>
            <a:pPr>
              <a:lnSpc>
                <a:spcPct val="150000"/>
              </a:lnSpc>
              <a:buFont typeface="Wingdings" panose="05000000000000000000" pitchFamily="2" charset="2"/>
              <a:buChar char="ü"/>
            </a:pPr>
            <a:endParaRPr lang="pt-PT" sz="1800" dirty="0">
              <a:latin typeface="+mj-lt"/>
            </a:endParaRPr>
          </a:p>
          <a:p>
            <a:pPr>
              <a:lnSpc>
                <a:spcPct val="150000"/>
              </a:lnSpc>
              <a:buFont typeface="Wingdings" panose="05000000000000000000" pitchFamily="2" charset="2"/>
              <a:buChar char="ü"/>
            </a:pPr>
            <a:r>
              <a:rPr lang="pt-PT" sz="1800" dirty="0">
                <a:latin typeface="+mj-lt"/>
              </a:rPr>
              <a:t>No caso de apresentar uma candidatura em parceria, </a:t>
            </a:r>
            <a:r>
              <a:rPr lang="pt-PT" sz="1800" b="1" dirty="0">
                <a:latin typeface="+mj-lt"/>
              </a:rPr>
              <a:t>somente podem participar num consórcio.</a:t>
            </a:r>
          </a:p>
          <a:p>
            <a:pPr>
              <a:lnSpc>
                <a:spcPct val="150000"/>
              </a:lnSpc>
              <a:buFont typeface="Wingdings" panose="05000000000000000000" pitchFamily="2" charset="2"/>
              <a:buChar char="ü"/>
            </a:pPr>
            <a:endParaRPr lang="pt-PT" sz="1800" dirty="0">
              <a:latin typeface="+mj-lt"/>
            </a:endParaRPr>
          </a:p>
          <a:p>
            <a:pPr>
              <a:lnSpc>
                <a:spcPct val="150000"/>
              </a:lnSpc>
              <a:buFont typeface="Wingdings" panose="05000000000000000000" pitchFamily="2" charset="2"/>
              <a:buChar char="ü"/>
            </a:pPr>
            <a:r>
              <a:rPr lang="pt-PT" sz="1800" b="1" dirty="0">
                <a:latin typeface="+mj-lt"/>
              </a:rPr>
              <a:t>Apenas é aprovada uma candidatura por território</a:t>
            </a:r>
            <a:r>
              <a:rPr lang="pt-PT" sz="1800" dirty="0" smtClean="0">
                <a:latin typeface="+mj-lt"/>
              </a:rPr>
              <a:t>.</a:t>
            </a:r>
            <a:endParaRPr lang="pt-PT" sz="1800" dirty="0">
              <a:latin typeface="+mj-lt"/>
            </a:endParaRPr>
          </a:p>
        </p:txBody>
      </p:sp>
    </p:spTree>
    <p:extLst>
      <p:ext uri="{BB962C8B-B14F-4D97-AF65-F5344CB8AC3E}">
        <p14:creationId xmlns:p14="http://schemas.microsoft.com/office/powerpoint/2010/main" val="363221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31</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 </a:t>
            </a:r>
            <a:r>
              <a:rPr lang="pt-PT" sz="1600" b="1" dirty="0">
                <a:solidFill>
                  <a:schemeClr val="bg1"/>
                </a:solidFill>
              </a:rPr>
              <a:t>3. Candidatura à TO 1.2.2 na </a:t>
            </a:r>
            <a:r>
              <a:rPr lang="pt-PT" sz="1600" b="1" dirty="0" smtClean="0">
                <a:solidFill>
                  <a:schemeClr val="bg1"/>
                </a:solidFill>
              </a:rPr>
              <a:t>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8" name="CaixaDeTexto 7"/>
          <p:cNvSpPr txBox="1"/>
          <p:nvPr/>
        </p:nvSpPr>
        <p:spPr>
          <a:xfrm>
            <a:off x="368896" y="1383159"/>
            <a:ext cx="7992888" cy="461665"/>
          </a:xfrm>
          <a:prstGeom prst="rect">
            <a:avLst/>
          </a:prstGeom>
          <a:noFill/>
        </p:spPr>
        <p:txBody>
          <a:bodyPr wrap="square" rtlCol="0">
            <a:spAutoFit/>
          </a:bodyPr>
          <a:lstStyle/>
          <a:p>
            <a:pPr algn="just">
              <a:lnSpc>
                <a:spcPct val="150000"/>
              </a:lnSpc>
              <a:spcAft>
                <a:spcPts val="600"/>
              </a:spcAft>
            </a:pPr>
            <a:r>
              <a:rPr lang="pt-PT" dirty="0" smtClean="0"/>
              <a:t>Na RAA – Região Autónoma dos Açores, foram definidos 8 territórios: </a:t>
            </a:r>
            <a:endParaRPr lang="pt-PT" dirty="0"/>
          </a:p>
        </p:txBody>
      </p:sp>
      <p:pic>
        <p:nvPicPr>
          <p:cNvPr id="2" name="Imagem 1"/>
          <p:cNvPicPr>
            <a:picLocks noChangeAspect="1"/>
          </p:cNvPicPr>
          <p:nvPr/>
        </p:nvPicPr>
        <p:blipFill rotWithShape="1">
          <a:blip r:embed="rId5">
            <a:extLst>
              <a:ext uri="{28A0092B-C50C-407E-A947-70E740481C1C}">
                <a14:useLocalDpi xmlns:a14="http://schemas.microsoft.com/office/drawing/2010/main" val="0"/>
              </a:ext>
            </a:extLst>
          </a:blip>
          <a:srcRect t="11670"/>
          <a:stretch/>
        </p:blipFill>
        <p:spPr>
          <a:xfrm>
            <a:off x="1069568" y="1988840"/>
            <a:ext cx="6264696" cy="2863477"/>
          </a:xfrm>
          <a:prstGeom prst="rect">
            <a:avLst/>
          </a:prstGeom>
        </p:spPr>
      </p:pic>
      <p:sp>
        <p:nvSpPr>
          <p:cNvPr id="10" name="CaixaDeTexto 9"/>
          <p:cNvSpPr txBox="1"/>
          <p:nvPr/>
        </p:nvSpPr>
        <p:spPr>
          <a:xfrm>
            <a:off x="368896" y="4996333"/>
            <a:ext cx="7992888" cy="923330"/>
          </a:xfrm>
          <a:prstGeom prst="rect">
            <a:avLst/>
          </a:prstGeom>
          <a:noFill/>
        </p:spPr>
        <p:txBody>
          <a:bodyPr wrap="square" rtlCol="0">
            <a:spAutoFit/>
          </a:bodyPr>
          <a:lstStyle/>
          <a:p>
            <a:pPr algn="just">
              <a:lnSpc>
                <a:spcPct val="150000"/>
              </a:lnSpc>
              <a:spcAft>
                <a:spcPts val="600"/>
              </a:spcAft>
            </a:pPr>
            <a:r>
              <a:rPr lang="pt-PT" dirty="0" smtClean="0"/>
              <a:t>A distribuição dos géneros alimentares aos destinatários finais terá a </a:t>
            </a:r>
            <a:r>
              <a:rPr lang="pt-PT" b="1" dirty="0" smtClean="0"/>
              <a:t>periodicidade mensal.</a:t>
            </a:r>
            <a:endParaRPr lang="pt-PT" b="1" dirty="0"/>
          </a:p>
        </p:txBody>
      </p:sp>
      <p:pic>
        <p:nvPicPr>
          <p:cNvPr id="11" name="Imagem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35496" y="1052736"/>
            <a:ext cx="7776864" cy="338554"/>
          </a:xfrm>
          <a:prstGeom prst="rect">
            <a:avLst/>
          </a:prstGeom>
          <a:solidFill>
            <a:srgbClr val="06A7E1"/>
          </a:solidFill>
          <a:ln>
            <a:solidFill>
              <a:srgbClr val="06A7E1"/>
            </a:solidFill>
          </a:ln>
        </p:spPr>
        <p:txBody>
          <a:bodyPr wrap="square" rtlCol="0">
            <a:spAutoFit/>
          </a:bodyPr>
          <a:lstStyle/>
          <a:p>
            <a:r>
              <a:rPr lang="pt-PT" sz="1600" b="1" dirty="0" smtClean="0">
                <a:solidFill>
                  <a:schemeClr val="bg1"/>
                </a:solidFill>
              </a:rPr>
              <a:t>FEAC na Região Autónoma dos Açores</a:t>
            </a:r>
            <a:endParaRPr lang="pt-PT" sz="1600" b="1" dirty="0">
              <a:solidFill>
                <a:schemeClr val="bg1"/>
              </a:solidFill>
            </a:endParaRPr>
          </a:p>
        </p:txBody>
      </p:sp>
    </p:spTree>
    <p:extLst>
      <p:ext uri="{BB962C8B-B14F-4D97-AF65-F5344CB8AC3E}">
        <p14:creationId xmlns:p14="http://schemas.microsoft.com/office/powerpoint/2010/main" val="205727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500" fill="hold"/>
                                        <p:tgtEl>
                                          <p:spTgt spid="10"/>
                                        </p:tgtEl>
                                        <p:attrNameLst>
                                          <p:attrName>ppt_x</p:attrName>
                                        </p:attrNameLst>
                                      </p:cBhvr>
                                      <p:tavLst>
                                        <p:tav tm="0">
                                          <p:val>
                                            <p:strVal val="#ppt_x"/>
                                          </p:val>
                                        </p:tav>
                                        <p:tav tm="100000">
                                          <p:val>
                                            <p:strVal val="#ppt_x"/>
                                          </p:val>
                                        </p:tav>
                                      </p:tavLst>
                                    </p:anim>
                                    <p:anim calcmode="lin" valueType="num">
                                      <p:cBhvr additive="base">
                                        <p:cTn id="2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32</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schemeClr val="bg1"/>
                </a:solidFill>
              </a:rPr>
              <a:t>3. Candidatura TO 1.2.2 na RAA</a:t>
            </a:r>
            <a:endParaRPr lang="pt-PT" sz="1600" b="1" dirty="0">
              <a:solidFill>
                <a:schemeClr val="bg1"/>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35496" y="1052736"/>
            <a:ext cx="7776864" cy="338554"/>
          </a:xfrm>
          <a:prstGeom prst="rect">
            <a:avLst/>
          </a:prstGeom>
          <a:solidFill>
            <a:srgbClr val="06A7E1"/>
          </a:solidFill>
          <a:ln>
            <a:solidFill>
              <a:srgbClr val="06A7E1"/>
            </a:solidFill>
          </a:ln>
        </p:spPr>
        <p:txBody>
          <a:bodyPr wrap="square" rtlCol="0">
            <a:spAutoFit/>
          </a:bodyPr>
          <a:lstStyle/>
          <a:p>
            <a:r>
              <a:rPr lang="pt-PT" sz="1600" b="1" dirty="0" smtClean="0">
                <a:solidFill>
                  <a:schemeClr val="bg1"/>
                </a:solidFill>
              </a:rPr>
              <a:t>Número </a:t>
            </a:r>
            <a:r>
              <a:rPr lang="pt-PT" sz="1600" b="1" dirty="0">
                <a:solidFill>
                  <a:schemeClr val="bg1"/>
                </a:solidFill>
              </a:rPr>
              <a:t>de destinatários finais por território</a:t>
            </a:r>
          </a:p>
        </p:txBody>
      </p:sp>
      <p:graphicFrame>
        <p:nvGraphicFramePr>
          <p:cNvPr id="9" name="Tabela 8"/>
          <p:cNvGraphicFramePr>
            <a:graphicFrameLocks noGrp="1"/>
          </p:cNvGraphicFramePr>
          <p:nvPr>
            <p:extLst>
              <p:ext uri="{D42A27DB-BD31-4B8C-83A1-F6EECF244321}">
                <p14:modId xmlns:p14="http://schemas.microsoft.com/office/powerpoint/2010/main" val="1348925960"/>
              </p:ext>
            </p:extLst>
          </p:nvPr>
        </p:nvGraphicFramePr>
        <p:xfrm>
          <a:off x="1833169" y="1962510"/>
          <a:ext cx="4968552" cy="3672840"/>
        </p:xfrm>
        <a:graphic>
          <a:graphicData uri="http://schemas.openxmlformats.org/drawingml/2006/table">
            <a:tbl>
              <a:tblPr firstRow="1" bandRow="1">
                <a:tableStyleId>{5C22544A-7EE6-4342-B048-85BDC9FD1C3A}</a:tableStyleId>
              </a:tblPr>
              <a:tblGrid>
                <a:gridCol w="1936777">
                  <a:extLst>
                    <a:ext uri="{9D8B030D-6E8A-4147-A177-3AD203B41FA5}">
                      <a16:colId xmlns:a16="http://schemas.microsoft.com/office/drawing/2014/main" val="2169091512"/>
                    </a:ext>
                  </a:extLst>
                </a:gridCol>
                <a:gridCol w="3031775">
                  <a:extLst>
                    <a:ext uri="{9D8B030D-6E8A-4147-A177-3AD203B41FA5}">
                      <a16:colId xmlns:a16="http://schemas.microsoft.com/office/drawing/2014/main" val="345766214"/>
                    </a:ext>
                  </a:extLst>
                </a:gridCol>
              </a:tblGrid>
              <a:tr h="2632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PT" sz="1600" dirty="0" smtClean="0"/>
                        <a:t>Território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PT" sz="1600" dirty="0" smtClean="0"/>
                        <a:t>Número Destinatários Finais </a:t>
                      </a:r>
                    </a:p>
                  </a:txBody>
                  <a:tcPr/>
                </a:tc>
                <a:extLst>
                  <a:ext uri="{0D108BD9-81ED-4DB2-BD59-A6C34878D82A}">
                    <a16:rowId xmlns:a16="http://schemas.microsoft.com/office/drawing/2014/main" val="11283231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PT" sz="1600" dirty="0" smtClean="0"/>
                        <a:t>Santa</a:t>
                      </a:r>
                      <a:r>
                        <a:rPr lang="pt-PT" sz="1600" baseline="0" dirty="0" smtClean="0"/>
                        <a:t> Maria</a:t>
                      </a:r>
                      <a:endParaRPr lang="pt-PT" sz="1600" dirty="0" smtClean="0"/>
                    </a:p>
                  </a:txBody>
                  <a:tcPr/>
                </a:tc>
                <a:tc>
                  <a:txBody>
                    <a:bodyPr/>
                    <a:lstStyle/>
                    <a:p>
                      <a:pPr algn="ctr"/>
                      <a:r>
                        <a:rPr lang="pt-PT" sz="1600" dirty="0" smtClean="0"/>
                        <a:t>160</a:t>
                      </a:r>
                    </a:p>
                  </a:txBody>
                  <a:tcPr/>
                </a:tc>
                <a:extLst>
                  <a:ext uri="{0D108BD9-81ED-4DB2-BD59-A6C34878D82A}">
                    <a16:rowId xmlns:a16="http://schemas.microsoft.com/office/drawing/2014/main" val="23028795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PT" sz="1600" dirty="0" smtClean="0"/>
                        <a:t>São Miguel</a:t>
                      </a:r>
                    </a:p>
                  </a:txBody>
                  <a:tcPr/>
                </a:tc>
                <a:tc>
                  <a:txBody>
                    <a:bodyPr/>
                    <a:lstStyle/>
                    <a:p>
                      <a:pPr algn="ctr"/>
                      <a:r>
                        <a:rPr lang="pt-PT" sz="1600" dirty="0" smtClean="0"/>
                        <a:t>4163</a:t>
                      </a:r>
                      <a:endParaRPr lang="pt-PT" sz="1600" dirty="0"/>
                    </a:p>
                  </a:txBody>
                  <a:tcPr/>
                </a:tc>
                <a:extLst>
                  <a:ext uri="{0D108BD9-81ED-4DB2-BD59-A6C34878D82A}">
                    <a16:rowId xmlns:a16="http://schemas.microsoft.com/office/drawing/2014/main" val="7142039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PT" sz="1600" dirty="0" smtClean="0"/>
                        <a:t>Terceira</a:t>
                      </a:r>
                    </a:p>
                  </a:txBody>
                  <a:tcPr/>
                </a:tc>
                <a:tc>
                  <a:txBody>
                    <a:bodyPr/>
                    <a:lstStyle/>
                    <a:p>
                      <a:pPr algn="ctr"/>
                      <a:r>
                        <a:rPr lang="pt-PT" sz="1600" dirty="0" smtClean="0"/>
                        <a:t>1604</a:t>
                      </a:r>
                      <a:endParaRPr lang="pt-PT" sz="1600" dirty="0"/>
                    </a:p>
                  </a:txBody>
                  <a:tcPr/>
                </a:tc>
                <a:extLst>
                  <a:ext uri="{0D108BD9-81ED-4DB2-BD59-A6C34878D82A}">
                    <a16:rowId xmlns:a16="http://schemas.microsoft.com/office/drawing/2014/main" val="111209311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PT" sz="1600" dirty="0" smtClean="0"/>
                        <a:t>Graciosa</a:t>
                      </a:r>
                    </a:p>
                  </a:txBody>
                  <a:tcPr/>
                </a:tc>
                <a:tc>
                  <a:txBody>
                    <a:bodyPr/>
                    <a:lstStyle/>
                    <a:p>
                      <a:pPr algn="ctr"/>
                      <a:r>
                        <a:rPr lang="pt-PT" sz="1600" dirty="0" smtClean="0"/>
                        <a:t>170</a:t>
                      </a:r>
                      <a:endParaRPr lang="pt-PT" sz="1600" dirty="0"/>
                    </a:p>
                  </a:txBody>
                  <a:tcPr/>
                </a:tc>
                <a:extLst>
                  <a:ext uri="{0D108BD9-81ED-4DB2-BD59-A6C34878D82A}">
                    <a16:rowId xmlns:a16="http://schemas.microsoft.com/office/drawing/2014/main" val="131971212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PT" sz="1600" dirty="0" smtClean="0"/>
                        <a:t>São Jorge</a:t>
                      </a:r>
                    </a:p>
                  </a:txBody>
                  <a:tcPr/>
                </a:tc>
                <a:tc>
                  <a:txBody>
                    <a:bodyPr/>
                    <a:lstStyle/>
                    <a:p>
                      <a:pPr algn="ctr"/>
                      <a:r>
                        <a:rPr lang="pt-PT" sz="1600" dirty="0" smtClean="0"/>
                        <a:t>24</a:t>
                      </a:r>
                      <a:endParaRPr lang="pt-PT" sz="1600" dirty="0"/>
                    </a:p>
                  </a:txBody>
                  <a:tcPr/>
                </a:tc>
                <a:extLst>
                  <a:ext uri="{0D108BD9-81ED-4DB2-BD59-A6C34878D82A}">
                    <a16:rowId xmlns:a16="http://schemas.microsoft.com/office/drawing/2014/main" val="5854289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PT" sz="1600" dirty="0" smtClean="0"/>
                        <a:t>Pico</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PT" sz="1600" dirty="0" smtClean="0"/>
                        <a:t>189</a:t>
                      </a:r>
                    </a:p>
                  </a:txBody>
                  <a:tcPr/>
                </a:tc>
                <a:extLst>
                  <a:ext uri="{0D108BD9-81ED-4DB2-BD59-A6C34878D82A}">
                    <a16:rowId xmlns:a16="http://schemas.microsoft.com/office/drawing/2014/main" val="4180219457"/>
                  </a:ext>
                </a:extLst>
              </a:tr>
              <a:tr h="370840">
                <a:tc>
                  <a:txBody>
                    <a:bodyPr/>
                    <a:lstStyle/>
                    <a:p>
                      <a:pPr algn="l"/>
                      <a:r>
                        <a:rPr lang="pt-PT" sz="1600" dirty="0" smtClean="0"/>
                        <a:t>Faial</a:t>
                      </a:r>
                      <a:endParaRPr lang="pt-PT"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PT" sz="1600" dirty="0" smtClean="0"/>
                        <a:t>181</a:t>
                      </a:r>
                    </a:p>
                  </a:txBody>
                  <a:tcPr/>
                </a:tc>
                <a:extLst>
                  <a:ext uri="{0D108BD9-81ED-4DB2-BD59-A6C34878D82A}">
                    <a16:rowId xmlns:a16="http://schemas.microsoft.com/office/drawing/2014/main" val="797220673"/>
                  </a:ext>
                </a:extLst>
              </a:tr>
              <a:tr h="370840">
                <a:tc>
                  <a:txBody>
                    <a:bodyPr/>
                    <a:lstStyle/>
                    <a:p>
                      <a:pPr algn="l"/>
                      <a:r>
                        <a:rPr lang="pt-PT" sz="1600" dirty="0" smtClean="0"/>
                        <a:t>Flores</a:t>
                      </a:r>
                      <a:endParaRPr lang="pt-PT" sz="1600" dirty="0"/>
                    </a:p>
                  </a:txBody>
                  <a:tcPr/>
                </a:tc>
                <a:tc>
                  <a:txBody>
                    <a:bodyPr/>
                    <a:lstStyle/>
                    <a:p>
                      <a:pPr algn="ctr"/>
                      <a:r>
                        <a:rPr lang="pt-PT" sz="1600" dirty="0" smtClean="0"/>
                        <a:t>55</a:t>
                      </a:r>
                      <a:endParaRPr lang="pt-PT" sz="1600" dirty="0"/>
                    </a:p>
                  </a:txBody>
                  <a:tcPr/>
                </a:tc>
                <a:extLst>
                  <a:ext uri="{0D108BD9-81ED-4DB2-BD59-A6C34878D82A}">
                    <a16:rowId xmlns:a16="http://schemas.microsoft.com/office/drawing/2014/main" val="127404495"/>
                  </a:ext>
                </a:extLst>
              </a:tr>
              <a:tr h="370840">
                <a:tc>
                  <a:txBody>
                    <a:bodyPr/>
                    <a:lstStyle/>
                    <a:p>
                      <a:pPr algn="l"/>
                      <a:r>
                        <a:rPr lang="pt-PT" sz="1600" dirty="0" smtClean="0"/>
                        <a:t>TOTAL</a:t>
                      </a:r>
                      <a:endParaRPr lang="pt-PT" sz="1600" dirty="0"/>
                    </a:p>
                  </a:txBody>
                  <a:tcPr/>
                </a:tc>
                <a:tc>
                  <a:txBody>
                    <a:bodyPr/>
                    <a:lstStyle/>
                    <a:p>
                      <a:pPr algn="ctr"/>
                      <a:r>
                        <a:rPr lang="pt-PT" sz="1600" dirty="0" smtClean="0"/>
                        <a:t>6 546</a:t>
                      </a:r>
                      <a:endParaRPr lang="pt-PT" sz="1600" dirty="0"/>
                    </a:p>
                  </a:txBody>
                  <a:tcPr/>
                </a:tc>
                <a:extLst>
                  <a:ext uri="{0D108BD9-81ED-4DB2-BD59-A6C34878D82A}">
                    <a16:rowId xmlns:a16="http://schemas.microsoft.com/office/drawing/2014/main" val="3150556437"/>
                  </a:ext>
                </a:extLst>
              </a:tr>
            </a:tbl>
          </a:graphicData>
        </a:graphic>
      </p:graphicFrame>
    </p:spTree>
    <p:extLst>
      <p:ext uri="{BB962C8B-B14F-4D97-AF65-F5344CB8AC3E}">
        <p14:creationId xmlns:p14="http://schemas.microsoft.com/office/powerpoint/2010/main" val="427278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33</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13555" y="1196752"/>
            <a:ext cx="8562901" cy="584775"/>
          </a:xfrm>
          <a:prstGeom prst="rect">
            <a:avLst/>
          </a:prstGeom>
          <a:solidFill>
            <a:srgbClr val="06A7E1"/>
          </a:solidFill>
          <a:ln>
            <a:solidFill>
              <a:srgbClr val="06A7E1"/>
            </a:solidFill>
          </a:ln>
        </p:spPr>
        <p:txBody>
          <a:bodyPr wrap="square" rtlCol="0">
            <a:spAutoFit/>
          </a:bodyPr>
          <a:lstStyle/>
          <a:p>
            <a:pPr lvl="0" algn="just">
              <a:spcBef>
                <a:spcPct val="0"/>
              </a:spcBef>
              <a:spcAft>
                <a:spcPct val="0"/>
              </a:spcAft>
            </a:pPr>
            <a:r>
              <a:rPr lang="pt-PT" altLang="pt-PT" sz="1600" b="1" dirty="0">
                <a:solidFill>
                  <a:prstClr val="white"/>
                </a:solidFill>
                <a:latin typeface="Arial" panose="020B0604020202020204" pitchFamily="34" charset="0"/>
                <a:cs typeface="Arial" panose="020B0604020202020204" pitchFamily="34" charset="0"/>
              </a:rPr>
              <a:t>Necessidades Aproximadas de Armazenamento, por território, </a:t>
            </a:r>
            <a:r>
              <a:rPr lang="pt-PT" altLang="pt-PT" sz="1600" b="1" dirty="0" smtClean="0">
                <a:solidFill>
                  <a:prstClr val="white"/>
                </a:solidFill>
                <a:latin typeface="Arial" panose="020B0604020202020204" pitchFamily="34" charset="0"/>
                <a:cs typeface="Arial" panose="020B0604020202020204" pitchFamily="34" charset="0"/>
              </a:rPr>
              <a:t>por mês/entrega</a:t>
            </a:r>
            <a:r>
              <a:rPr lang="pt-PT" altLang="pt-PT" sz="1600" b="1" dirty="0">
                <a:solidFill>
                  <a:prstClr val="white"/>
                </a:solidFill>
                <a:latin typeface="Arial" panose="020B0604020202020204" pitchFamily="34" charset="0"/>
                <a:cs typeface="Arial" panose="020B0604020202020204" pitchFamily="34" charset="0"/>
              </a:rPr>
              <a:t>, por m3</a:t>
            </a:r>
          </a:p>
        </p:txBody>
      </p:sp>
      <p:graphicFrame>
        <p:nvGraphicFramePr>
          <p:cNvPr id="9" name="Tabela 8"/>
          <p:cNvGraphicFramePr>
            <a:graphicFrameLocks noGrp="1"/>
          </p:cNvGraphicFramePr>
          <p:nvPr>
            <p:extLst>
              <p:ext uri="{D42A27DB-BD31-4B8C-83A1-F6EECF244321}">
                <p14:modId xmlns:p14="http://schemas.microsoft.com/office/powerpoint/2010/main" val="4153864667"/>
              </p:ext>
            </p:extLst>
          </p:nvPr>
        </p:nvGraphicFramePr>
        <p:xfrm>
          <a:off x="171005" y="1916832"/>
          <a:ext cx="8303985" cy="3035982"/>
        </p:xfrm>
        <a:graphic>
          <a:graphicData uri="http://schemas.openxmlformats.org/drawingml/2006/table">
            <a:tbl>
              <a:tblPr firstRow="1" firstCol="1" bandRow="1">
                <a:tableStyleId>{5C22544A-7EE6-4342-B048-85BDC9FD1C3A}</a:tableStyleId>
              </a:tblPr>
              <a:tblGrid>
                <a:gridCol w="2004768">
                  <a:extLst>
                    <a:ext uri="{9D8B030D-6E8A-4147-A177-3AD203B41FA5}">
                      <a16:colId xmlns:a16="http://schemas.microsoft.com/office/drawing/2014/main" val="3064855914"/>
                    </a:ext>
                  </a:extLst>
                </a:gridCol>
                <a:gridCol w="1662356">
                  <a:extLst>
                    <a:ext uri="{9D8B030D-6E8A-4147-A177-3AD203B41FA5}">
                      <a16:colId xmlns:a16="http://schemas.microsoft.com/office/drawing/2014/main" val="4265069688"/>
                    </a:ext>
                  </a:extLst>
                </a:gridCol>
                <a:gridCol w="2216014">
                  <a:extLst>
                    <a:ext uri="{9D8B030D-6E8A-4147-A177-3AD203B41FA5}">
                      <a16:colId xmlns:a16="http://schemas.microsoft.com/office/drawing/2014/main" val="767490029"/>
                    </a:ext>
                  </a:extLst>
                </a:gridCol>
                <a:gridCol w="1527048">
                  <a:extLst>
                    <a:ext uri="{9D8B030D-6E8A-4147-A177-3AD203B41FA5}">
                      <a16:colId xmlns:a16="http://schemas.microsoft.com/office/drawing/2014/main" val="2545962883"/>
                    </a:ext>
                  </a:extLst>
                </a:gridCol>
                <a:gridCol w="893799">
                  <a:extLst>
                    <a:ext uri="{9D8B030D-6E8A-4147-A177-3AD203B41FA5}">
                      <a16:colId xmlns:a16="http://schemas.microsoft.com/office/drawing/2014/main" val="2422586932"/>
                    </a:ext>
                  </a:extLst>
                </a:gridCol>
              </a:tblGrid>
              <a:tr h="475662">
                <a:tc>
                  <a:txBody>
                    <a:bodyPr/>
                    <a:lstStyle/>
                    <a:p>
                      <a:pPr algn="ctr">
                        <a:spcAft>
                          <a:spcPts val="0"/>
                        </a:spcAft>
                      </a:pPr>
                      <a:r>
                        <a:rPr lang="pt-PT" sz="1400" dirty="0">
                          <a:effectLst/>
                          <a:latin typeface="Arial" panose="020B0604020202020204" pitchFamily="34" charset="0"/>
                          <a:cs typeface="Arial" panose="020B0604020202020204" pitchFamily="34" charset="0"/>
                        </a:rPr>
                        <a:t>Territórios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secos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congelados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frios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TOTAL</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extLst>
                  <a:ext uri="{0D108BD9-81ED-4DB2-BD59-A6C34878D82A}">
                    <a16:rowId xmlns:a16="http://schemas.microsoft.com/office/drawing/2014/main" val="2458108916"/>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Santa Maria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5,838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0,432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0,408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6,678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122189315"/>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São Miguel</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144,19</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10,455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9,987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164,632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844209738"/>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Terceira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56,73</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4,254</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3,989</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64,973</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561750366"/>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Graciosa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5,836</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0,438</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0,417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6,691</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477673329"/>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São Jorge</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0,89</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0,069</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0,062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1,021</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900246511"/>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Pico </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6,783</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0,492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0,467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7,742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167011758"/>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Faial</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6,678</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0,498</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0,461</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7,637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965247685"/>
                  </a:ext>
                </a:extLst>
              </a:tr>
              <a:tr h="279851">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Flores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1,832</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0,132</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0,133</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2,097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82383096"/>
                  </a:ext>
                </a:extLst>
              </a:tr>
            </a:tbl>
          </a:graphicData>
        </a:graphic>
      </p:graphicFrame>
    </p:spTree>
    <p:extLst>
      <p:ext uri="{BB962C8B-B14F-4D97-AF65-F5344CB8AC3E}">
        <p14:creationId xmlns:p14="http://schemas.microsoft.com/office/powerpoint/2010/main" val="233170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34</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13555" y="1196752"/>
            <a:ext cx="8562901" cy="584775"/>
          </a:xfrm>
          <a:prstGeom prst="rect">
            <a:avLst/>
          </a:prstGeom>
          <a:solidFill>
            <a:srgbClr val="06A7E1"/>
          </a:solidFill>
          <a:ln>
            <a:solidFill>
              <a:srgbClr val="06A7E1"/>
            </a:solidFill>
          </a:ln>
        </p:spPr>
        <p:txBody>
          <a:bodyPr wrap="square" rtlCol="0">
            <a:spAutoFit/>
          </a:bodyPr>
          <a:lstStyle/>
          <a:p>
            <a:pPr lvl="0" algn="just">
              <a:spcBef>
                <a:spcPct val="0"/>
              </a:spcBef>
              <a:spcAft>
                <a:spcPct val="0"/>
              </a:spcAft>
            </a:pPr>
            <a:r>
              <a:rPr lang="pt-PT" altLang="pt-PT" sz="1600" b="1" dirty="0">
                <a:solidFill>
                  <a:prstClr val="white"/>
                </a:solidFill>
                <a:latin typeface="Arial" panose="020B0604020202020204" pitchFamily="34" charset="0"/>
                <a:cs typeface="Arial" panose="020B0604020202020204" pitchFamily="34" charset="0"/>
              </a:rPr>
              <a:t>Referencial de Necessidades Aproximadas de Armazenamento, em Kg e L, para 1 agregado familiar de 1 pessoa, por mês e por semana</a:t>
            </a:r>
          </a:p>
        </p:txBody>
      </p:sp>
      <p:graphicFrame>
        <p:nvGraphicFramePr>
          <p:cNvPr id="9" name="Tabela 8"/>
          <p:cNvGraphicFramePr>
            <a:graphicFrameLocks noGrp="1"/>
          </p:cNvGraphicFramePr>
          <p:nvPr>
            <p:extLst>
              <p:ext uri="{D42A27DB-BD31-4B8C-83A1-F6EECF244321}">
                <p14:modId xmlns:p14="http://schemas.microsoft.com/office/powerpoint/2010/main" val="2862676613"/>
              </p:ext>
            </p:extLst>
          </p:nvPr>
        </p:nvGraphicFramePr>
        <p:xfrm>
          <a:off x="280052" y="2132856"/>
          <a:ext cx="8085891" cy="2501109"/>
        </p:xfrm>
        <a:graphic>
          <a:graphicData uri="http://schemas.openxmlformats.org/drawingml/2006/table">
            <a:tbl>
              <a:tblPr firstRow="1" firstCol="1" bandRow="1">
                <a:tableStyleId>{5C22544A-7EE6-4342-B048-85BDC9FD1C3A}</a:tableStyleId>
              </a:tblPr>
              <a:tblGrid>
                <a:gridCol w="1117544">
                  <a:extLst>
                    <a:ext uri="{9D8B030D-6E8A-4147-A177-3AD203B41FA5}">
                      <a16:colId xmlns:a16="http://schemas.microsoft.com/office/drawing/2014/main" val="1723015650"/>
                    </a:ext>
                  </a:extLst>
                </a:gridCol>
                <a:gridCol w="1400341">
                  <a:extLst>
                    <a:ext uri="{9D8B030D-6E8A-4147-A177-3AD203B41FA5}">
                      <a16:colId xmlns:a16="http://schemas.microsoft.com/office/drawing/2014/main" val="1048134565"/>
                    </a:ext>
                  </a:extLst>
                </a:gridCol>
                <a:gridCol w="1815061">
                  <a:extLst>
                    <a:ext uri="{9D8B030D-6E8A-4147-A177-3AD203B41FA5}">
                      <a16:colId xmlns:a16="http://schemas.microsoft.com/office/drawing/2014/main" val="2216146264"/>
                    </a:ext>
                  </a:extLst>
                </a:gridCol>
                <a:gridCol w="1303295">
                  <a:extLst>
                    <a:ext uri="{9D8B030D-6E8A-4147-A177-3AD203B41FA5}">
                      <a16:colId xmlns:a16="http://schemas.microsoft.com/office/drawing/2014/main" val="3205434237"/>
                    </a:ext>
                  </a:extLst>
                </a:gridCol>
                <a:gridCol w="2449650">
                  <a:extLst>
                    <a:ext uri="{9D8B030D-6E8A-4147-A177-3AD203B41FA5}">
                      <a16:colId xmlns:a16="http://schemas.microsoft.com/office/drawing/2014/main" val="458338750"/>
                    </a:ext>
                  </a:extLst>
                </a:gridCol>
              </a:tblGrid>
              <a:tr h="1365324">
                <a:tc>
                  <a:txBody>
                    <a:bodyPr/>
                    <a:lstStyle/>
                    <a:p>
                      <a:pPr>
                        <a:spcAft>
                          <a:spcPts val="0"/>
                        </a:spcAft>
                      </a:pPr>
                      <a:r>
                        <a:rPr lang="pt-PT" sz="1400" dirty="0">
                          <a:effectLst/>
                          <a:latin typeface="Arial" panose="020B0604020202020204" pitchFamily="34" charset="0"/>
                          <a:cs typeface="Arial" panose="020B0604020202020204" pitchFamily="34" charset="0"/>
                        </a:rPr>
                        <a:t> </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secos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Kg</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congelados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Litros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frios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Litros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smtClean="0">
                          <a:effectLst/>
                          <a:latin typeface="Arial" panose="020B0604020202020204" pitchFamily="34" charset="0"/>
                          <a:cs typeface="Arial" panose="020B0604020202020204" pitchFamily="34" charset="0"/>
                        </a:rPr>
                        <a:t>TOTAL</a:t>
                      </a:r>
                    </a:p>
                    <a:p>
                      <a:pPr algn="ctr">
                        <a:spcAft>
                          <a:spcPts val="0"/>
                        </a:spcAft>
                      </a:pPr>
                      <a:r>
                        <a:rPr lang="pt-PT" sz="1400" dirty="0" smtClean="0">
                          <a:effectLst/>
                          <a:latin typeface="Arial" panose="020B0604020202020204" pitchFamily="34" charset="0"/>
                          <a:cs typeface="Arial" panose="020B0604020202020204" pitchFamily="34" charset="0"/>
                        </a:rPr>
                        <a:t>Produtos </a:t>
                      </a:r>
                      <a:r>
                        <a:rPr lang="pt-PT" sz="1400" dirty="0">
                          <a:effectLst/>
                          <a:latin typeface="Arial" panose="020B0604020202020204" pitchFamily="34" charset="0"/>
                          <a:cs typeface="Arial" panose="020B0604020202020204" pitchFamily="34" charset="0"/>
                        </a:rPr>
                        <a:t>congelados e frios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Litros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extLst>
                  <a:ext uri="{0D108BD9-81ED-4DB2-BD59-A6C34878D82A}">
                    <a16:rowId xmlns:a16="http://schemas.microsoft.com/office/drawing/2014/main" val="2106745547"/>
                  </a:ext>
                </a:extLst>
              </a:tr>
              <a:tr h="576630">
                <a:tc>
                  <a:txBody>
                    <a:bodyPr/>
                    <a:lstStyle/>
                    <a:p>
                      <a:pPr algn="ctr">
                        <a:spcAft>
                          <a:spcPts val="0"/>
                        </a:spcAft>
                      </a:pPr>
                      <a:r>
                        <a:rPr lang="pt-PT" sz="1400" dirty="0">
                          <a:effectLst/>
                          <a:latin typeface="Arial" panose="020B0604020202020204" pitchFamily="34" charset="0"/>
                          <a:cs typeface="Arial" panose="020B0604020202020204" pitchFamily="34" charset="0"/>
                        </a:rPr>
                        <a:t>Mês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18,99</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1</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1,05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21,04</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954408779"/>
                  </a:ext>
                </a:extLst>
              </a:tr>
              <a:tr h="559155">
                <a:tc>
                  <a:txBody>
                    <a:bodyPr/>
                    <a:lstStyle/>
                    <a:p>
                      <a:pPr algn="ctr">
                        <a:spcAft>
                          <a:spcPts val="0"/>
                        </a:spcAft>
                      </a:pPr>
                      <a:r>
                        <a:rPr lang="pt-PT" sz="1400" dirty="0">
                          <a:effectLst/>
                          <a:latin typeface="Arial" panose="020B0604020202020204" pitchFamily="34" charset="0"/>
                          <a:cs typeface="Arial" panose="020B0604020202020204" pitchFamily="34" charset="0"/>
                        </a:rPr>
                        <a:t>Semana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4,7475</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a:effectLst/>
                          <a:latin typeface="Arial" panose="020B0604020202020204" pitchFamily="34" charset="0"/>
                          <a:cs typeface="Arial" panose="020B0604020202020204" pitchFamily="34" charset="0"/>
                        </a:rPr>
                        <a:t>0,250</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0,2625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dirty="0">
                          <a:effectLst/>
                          <a:latin typeface="Arial" panose="020B0604020202020204" pitchFamily="34" charset="0"/>
                          <a:cs typeface="Arial" panose="020B0604020202020204" pitchFamily="34" charset="0"/>
                        </a:rPr>
                        <a:t>5,26</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585479875"/>
                  </a:ext>
                </a:extLst>
              </a:tr>
            </a:tbl>
          </a:graphicData>
        </a:graphic>
      </p:graphicFrame>
    </p:spTree>
    <p:extLst>
      <p:ext uri="{BB962C8B-B14F-4D97-AF65-F5344CB8AC3E}">
        <p14:creationId xmlns:p14="http://schemas.microsoft.com/office/powerpoint/2010/main" val="213474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3"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35</a:t>
            </a:fld>
            <a:endParaRPr lang="pt-PT" dirty="0">
              <a:solidFill>
                <a:prstClr val="black">
                  <a:tint val="75000"/>
                </a:prstClr>
              </a:solidFill>
            </a:endParaRPr>
          </a:p>
        </p:txBody>
      </p:sp>
      <p:pic>
        <p:nvPicPr>
          <p:cNvPr id="16" name="Imagem 15"/>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13555" y="1196752"/>
            <a:ext cx="8562901" cy="584775"/>
          </a:xfrm>
          <a:prstGeom prst="rect">
            <a:avLst/>
          </a:prstGeom>
          <a:solidFill>
            <a:srgbClr val="06A7E1"/>
          </a:solidFill>
          <a:ln>
            <a:solidFill>
              <a:srgbClr val="06A7E1"/>
            </a:solidFill>
          </a:ln>
        </p:spPr>
        <p:txBody>
          <a:bodyPr wrap="square" rtlCol="0">
            <a:spAutoFit/>
          </a:bodyPr>
          <a:lstStyle/>
          <a:p>
            <a:pPr>
              <a:spcBef>
                <a:spcPct val="0"/>
              </a:spcBef>
              <a:spcAft>
                <a:spcPct val="0"/>
              </a:spcAft>
            </a:pPr>
            <a:r>
              <a:rPr lang="pt-PT" altLang="pt-PT" sz="1600" b="1" dirty="0">
                <a:solidFill>
                  <a:schemeClr val="bg1"/>
                </a:solidFill>
                <a:latin typeface="Arial" panose="020B0604020202020204" pitchFamily="34" charset="0"/>
                <a:cs typeface="Arial" panose="020B0604020202020204" pitchFamily="34" charset="0"/>
              </a:rPr>
              <a:t>Necessidades Aproximadas de Armazenamento, por território, por mês/entrega, em Kilos e Litros</a:t>
            </a:r>
          </a:p>
        </p:txBody>
      </p:sp>
      <p:graphicFrame>
        <p:nvGraphicFramePr>
          <p:cNvPr id="9" name="Tabela 8"/>
          <p:cNvGraphicFramePr>
            <a:graphicFrameLocks noGrp="1"/>
          </p:cNvGraphicFramePr>
          <p:nvPr>
            <p:extLst>
              <p:ext uri="{D42A27DB-BD31-4B8C-83A1-F6EECF244321}">
                <p14:modId xmlns:p14="http://schemas.microsoft.com/office/powerpoint/2010/main" val="1144142026"/>
              </p:ext>
            </p:extLst>
          </p:nvPr>
        </p:nvGraphicFramePr>
        <p:xfrm>
          <a:off x="107504" y="2060847"/>
          <a:ext cx="8568953" cy="3200400"/>
        </p:xfrm>
        <a:graphic>
          <a:graphicData uri="http://schemas.openxmlformats.org/drawingml/2006/table">
            <a:tbl>
              <a:tblPr firstRow="1" firstCol="1" bandRow="1">
                <a:tableStyleId>{5C22544A-7EE6-4342-B048-85BDC9FD1C3A}</a:tableStyleId>
              </a:tblPr>
              <a:tblGrid>
                <a:gridCol w="1625845">
                  <a:extLst>
                    <a:ext uri="{9D8B030D-6E8A-4147-A177-3AD203B41FA5}">
                      <a16:colId xmlns:a16="http://schemas.microsoft.com/office/drawing/2014/main" val="246003146"/>
                    </a:ext>
                  </a:extLst>
                </a:gridCol>
                <a:gridCol w="1373288">
                  <a:extLst>
                    <a:ext uri="{9D8B030D-6E8A-4147-A177-3AD203B41FA5}">
                      <a16:colId xmlns:a16="http://schemas.microsoft.com/office/drawing/2014/main" val="2093102201"/>
                    </a:ext>
                  </a:extLst>
                </a:gridCol>
                <a:gridCol w="1215106">
                  <a:extLst>
                    <a:ext uri="{9D8B030D-6E8A-4147-A177-3AD203B41FA5}">
                      <a16:colId xmlns:a16="http://schemas.microsoft.com/office/drawing/2014/main" val="1719369475"/>
                    </a:ext>
                  </a:extLst>
                </a:gridCol>
                <a:gridCol w="1264272">
                  <a:extLst>
                    <a:ext uri="{9D8B030D-6E8A-4147-A177-3AD203B41FA5}">
                      <a16:colId xmlns:a16="http://schemas.microsoft.com/office/drawing/2014/main" val="2541728626"/>
                    </a:ext>
                  </a:extLst>
                </a:gridCol>
                <a:gridCol w="1208082">
                  <a:extLst>
                    <a:ext uri="{9D8B030D-6E8A-4147-A177-3AD203B41FA5}">
                      <a16:colId xmlns:a16="http://schemas.microsoft.com/office/drawing/2014/main" val="33873711"/>
                    </a:ext>
                  </a:extLst>
                </a:gridCol>
                <a:gridCol w="1882360">
                  <a:extLst>
                    <a:ext uri="{9D8B030D-6E8A-4147-A177-3AD203B41FA5}">
                      <a16:colId xmlns:a16="http://schemas.microsoft.com/office/drawing/2014/main" val="1335580566"/>
                    </a:ext>
                  </a:extLst>
                </a:gridCol>
              </a:tblGrid>
              <a:tr h="630487">
                <a:tc>
                  <a:txBody>
                    <a:bodyPr/>
                    <a:lstStyle/>
                    <a:p>
                      <a:pPr algn="ctr">
                        <a:spcAft>
                          <a:spcPts val="0"/>
                        </a:spcAft>
                      </a:pPr>
                      <a:r>
                        <a:rPr lang="pt-PT" sz="1400" dirty="0">
                          <a:effectLst/>
                          <a:latin typeface="Arial" panose="020B0604020202020204" pitchFamily="34" charset="0"/>
                          <a:cs typeface="Arial" panose="020B0604020202020204" pitchFamily="34" charset="0"/>
                        </a:rPr>
                        <a:t>Territórios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N.º de Destinatários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secos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Kg</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congelados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Litros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Produtos frios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Litros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tc>
                  <a:txBody>
                    <a:bodyPr/>
                    <a:lstStyle/>
                    <a:p>
                      <a:pPr algn="ctr">
                        <a:spcAft>
                          <a:spcPts val="0"/>
                        </a:spcAft>
                      </a:pPr>
                      <a:r>
                        <a:rPr lang="pt-PT" sz="1400" dirty="0">
                          <a:effectLst/>
                          <a:latin typeface="Arial" panose="020B0604020202020204" pitchFamily="34" charset="0"/>
                          <a:cs typeface="Arial" panose="020B0604020202020204" pitchFamily="34" charset="0"/>
                        </a:rPr>
                        <a:t>TOTAL Produtos congelados e frios</a:t>
                      </a:r>
                      <a:br>
                        <a:rPr lang="pt-PT" sz="1400" dirty="0">
                          <a:effectLst/>
                          <a:latin typeface="Arial" panose="020B0604020202020204" pitchFamily="34" charset="0"/>
                          <a:cs typeface="Arial" panose="020B0604020202020204" pitchFamily="34" charset="0"/>
                        </a:rPr>
                      </a:br>
                      <a:r>
                        <a:rPr lang="pt-PT" sz="1400" dirty="0">
                          <a:effectLst/>
                          <a:latin typeface="Arial" panose="020B0604020202020204" pitchFamily="34" charset="0"/>
                          <a:cs typeface="Arial" panose="020B0604020202020204" pitchFamily="34" charset="0"/>
                        </a:rPr>
                        <a:t>Litros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solidFill>
                      <a:srgbClr val="005DA4"/>
                    </a:solidFill>
                  </a:tcPr>
                </a:tc>
                <a:extLst>
                  <a:ext uri="{0D108BD9-81ED-4DB2-BD59-A6C34878D82A}">
                    <a16:rowId xmlns:a16="http://schemas.microsoft.com/office/drawing/2014/main" val="2945061694"/>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Santa Maria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dirty="0">
                          <a:effectLst/>
                          <a:latin typeface="Arial" panose="020B0604020202020204" pitchFamily="34" charset="0"/>
                          <a:cs typeface="Arial" panose="020B0604020202020204" pitchFamily="34" charset="0"/>
                        </a:rPr>
                        <a:t>160</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2 721,67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144</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136,15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280,15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985668390"/>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São Miguel</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dirty="0">
                          <a:effectLst/>
                          <a:latin typeface="Arial" panose="020B0604020202020204" pitchFamily="34" charset="0"/>
                          <a:cs typeface="Arial" panose="020B0604020202020204" pitchFamily="34" charset="0"/>
                        </a:rPr>
                        <a:t>4163</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68 133,88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3 485</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3 307,7</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6 936,70</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359784174"/>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Terceira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a:effectLst/>
                          <a:latin typeface="Arial" panose="020B0604020202020204" pitchFamily="34" charset="0"/>
                          <a:cs typeface="Arial" panose="020B0604020202020204" pitchFamily="34" charset="0"/>
                        </a:rPr>
                        <a:t>1604</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26 594,02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1 418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1 326,75</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2 744,75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353414278"/>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Graciosa</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a:effectLst/>
                          <a:latin typeface="Arial" panose="020B0604020202020204" pitchFamily="34" charset="0"/>
                          <a:cs typeface="Arial" panose="020B0604020202020204" pitchFamily="34" charset="0"/>
                        </a:rPr>
                        <a:t>170</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2 756,08</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146</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138,1</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284,1</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689906164"/>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São Jorge</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a:effectLst/>
                          <a:latin typeface="Arial" panose="020B0604020202020204" pitchFamily="34" charset="0"/>
                          <a:cs typeface="Arial" panose="020B0604020202020204" pitchFamily="34" charset="0"/>
                        </a:rPr>
                        <a:t>24</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412,57</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23</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20,08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43,08</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817943929"/>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Pico </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a:effectLst/>
                          <a:latin typeface="Arial" panose="020B0604020202020204" pitchFamily="34" charset="0"/>
                          <a:cs typeface="Arial" panose="020B0604020202020204" pitchFamily="34" charset="0"/>
                        </a:rPr>
                        <a:t>189</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3 099,24</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166</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154,05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320,05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714742913"/>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Faial</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a:effectLst/>
                          <a:latin typeface="Arial" panose="020B0604020202020204" pitchFamily="34" charset="0"/>
                          <a:cs typeface="Arial" panose="020B0604020202020204" pitchFamily="34" charset="0"/>
                        </a:rPr>
                        <a:t>181</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3 166,74</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a:effectLst/>
                          <a:latin typeface="Arial" panose="020B0604020202020204" pitchFamily="34" charset="0"/>
                          <a:cs typeface="Arial" panose="020B0604020202020204" pitchFamily="34" charset="0"/>
                        </a:rPr>
                        <a:t>164</a:t>
                      </a:r>
                      <a:endParaRPr lang="pt-PT" sz="14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155,3</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319.3</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4037393671"/>
                  </a:ext>
                </a:extLst>
              </a:tr>
              <a:tr h="315244">
                <a:tc>
                  <a:txBody>
                    <a:bodyPr/>
                    <a:lstStyle/>
                    <a:p>
                      <a:pPr>
                        <a:lnSpc>
                          <a:spcPct val="150000"/>
                        </a:lnSpc>
                        <a:spcAft>
                          <a:spcPts val="0"/>
                        </a:spcAft>
                      </a:pPr>
                      <a:r>
                        <a:rPr lang="pt-PT" sz="1400" spc="5" dirty="0">
                          <a:effectLst/>
                          <a:latin typeface="Arial" panose="020B0604020202020204" pitchFamily="34" charset="0"/>
                          <a:cs typeface="Arial" panose="020B0604020202020204" pitchFamily="34" charset="0"/>
                        </a:rPr>
                        <a:t>Flores</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Bef>
                          <a:spcPts val="80"/>
                        </a:spcBef>
                        <a:spcAft>
                          <a:spcPts val="0"/>
                        </a:spcAft>
                      </a:pPr>
                      <a:r>
                        <a:rPr lang="pt-PT" sz="1400" dirty="0">
                          <a:effectLst/>
                          <a:latin typeface="Arial" panose="020B0604020202020204" pitchFamily="34" charset="0"/>
                          <a:cs typeface="Arial" panose="020B0604020202020204" pitchFamily="34" charset="0"/>
                        </a:rPr>
                        <a:t>55</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875,02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44</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44,20</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spcAft>
                          <a:spcPts val="0"/>
                        </a:spcAft>
                      </a:pPr>
                      <a:r>
                        <a:rPr lang="pt-PT" sz="1400" spc="5" dirty="0">
                          <a:effectLst/>
                          <a:latin typeface="Arial" panose="020B0604020202020204" pitchFamily="34" charset="0"/>
                          <a:cs typeface="Arial" panose="020B0604020202020204" pitchFamily="34" charset="0"/>
                        </a:rPr>
                        <a:t>88,2</a:t>
                      </a:r>
                      <a:endParaRPr lang="pt-PT" sz="14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994845563"/>
                  </a:ext>
                </a:extLst>
              </a:tr>
            </a:tbl>
          </a:graphicData>
        </a:graphic>
      </p:graphicFrame>
    </p:spTree>
    <p:extLst>
      <p:ext uri="{BB962C8B-B14F-4D97-AF65-F5344CB8AC3E}">
        <p14:creationId xmlns:p14="http://schemas.microsoft.com/office/powerpoint/2010/main" val="15786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3" name="Marcador de Posição de Conteúdo 2"/>
          <p:cNvSpPr>
            <a:spLocks noGrp="1"/>
          </p:cNvSpPr>
          <p:nvPr>
            <p:ph idx="1"/>
          </p:nvPr>
        </p:nvSpPr>
        <p:spPr>
          <a:xfrm>
            <a:off x="457200" y="1600200"/>
            <a:ext cx="8229600" cy="4413341"/>
          </a:xfrm>
        </p:spPr>
        <p:txBody>
          <a:bodyPr>
            <a:noAutofit/>
          </a:bodyPr>
          <a:lstStyle/>
          <a:p>
            <a:pPr algn="just">
              <a:lnSpc>
                <a:spcPct val="170000"/>
              </a:lnSpc>
              <a:buFont typeface="Wingdings" panose="05000000000000000000" pitchFamily="2" charset="2"/>
              <a:buChar char="ü"/>
            </a:pPr>
            <a:r>
              <a:rPr lang="pt-PT" sz="1800" dirty="0"/>
              <a:t>Indivíduos e/ou as famílias que se encontrem em </a:t>
            </a:r>
            <a:r>
              <a:rPr lang="pt-PT" sz="1800" b="1" dirty="0"/>
              <a:t>situação de carência económica</a:t>
            </a:r>
            <a:r>
              <a:rPr lang="pt-PT" sz="1800" dirty="0"/>
              <a:t>.</a:t>
            </a:r>
          </a:p>
          <a:p>
            <a:pPr algn="just">
              <a:lnSpc>
                <a:spcPct val="170000"/>
              </a:lnSpc>
              <a:buFont typeface="Wingdings" panose="05000000000000000000" pitchFamily="2" charset="2"/>
              <a:buChar char="ü"/>
            </a:pPr>
            <a:r>
              <a:rPr lang="pt-PT" sz="1800" dirty="0"/>
              <a:t>O </a:t>
            </a:r>
            <a:r>
              <a:rPr lang="pt-PT" sz="1800" b="1" dirty="0"/>
              <a:t>conceito de carência económica </a:t>
            </a:r>
            <a:r>
              <a:rPr lang="pt-PT" sz="1800" dirty="0"/>
              <a:t>corresponde ao aplicado pelo ISSA, IPRA no âmbito do subsistema de ação social, nos termos do Manual de Atendimento e Acompanhamento </a:t>
            </a:r>
            <a:r>
              <a:rPr lang="pt-PT" sz="1800" dirty="0" smtClean="0"/>
              <a:t>Social do ISS</a:t>
            </a:r>
            <a:r>
              <a:rPr lang="pt-PT" sz="1800" dirty="0"/>
              <a:t>, IP;</a:t>
            </a:r>
          </a:p>
          <a:p>
            <a:pPr algn="just">
              <a:lnSpc>
                <a:spcPct val="170000"/>
              </a:lnSpc>
              <a:buFont typeface="Wingdings" panose="05000000000000000000" pitchFamily="2" charset="2"/>
              <a:buChar char="ü"/>
            </a:pPr>
            <a:r>
              <a:rPr lang="pt-PT" sz="1800" dirty="0"/>
              <a:t>Os destinatários finais </a:t>
            </a:r>
            <a:r>
              <a:rPr lang="pt-PT" sz="1800" b="1" dirty="0"/>
              <a:t>não deverão ser abrangidos por mais de uma medida de política </a:t>
            </a:r>
            <a:r>
              <a:rPr lang="pt-PT" sz="1800" dirty="0"/>
              <a:t>para o mesmo período de tempo e para o mesmo fim (ex. respostas sociais residenciais);</a:t>
            </a:r>
          </a:p>
          <a:p>
            <a:pPr algn="just">
              <a:lnSpc>
                <a:spcPct val="170000"/>
              </a:lnSpc>
              <a:buFont typeface="Wingdings" panose="05000000000000000000" pitchFamily="2" charset="2"/>
              <a:buChar char="ü"/>
            </a:pPr>
            <a:r>
              <a:rPr lang="pt-PT" sz="1800" dirty="0"/>
              <a:t>A </a:t>
            </a:r>
            <a:r>
              <a:rPr lang="pt-PT" sz="1800" b="1" dirty="0"/>
              <a:t>identificação dos potenciais destinatários</a:t>
            </a:r>
            <a:r>
              <a:rPr lang="pt-PT" sz="1800" dirty="0"/>
              <a:t> é realizada pelas entidades mediadoras</a:t>
            </a:r>
            <a:r>
              <a:rPr lang="pt-PT" sz="1800" dirty="0" smtClean="0"/>
              <a:t>;</a:t>
            </a:r>
            <a:endParaRPr lang="pt-PT" sz="1800" dirty="0"/>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36</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23899" y="1045567"/>
            <a:ext cx="8562901" cy="369332"/>
          </a:xfrm>
          <a:prstGeom prst="rect">
            <a:avLst/>
          </a:prstGeom>
          <a:solidFill>
            <a:srgbClr val="06A7E1"/>
          </a:solidFill>
          <a:ln>
            <a:solidFill>
              <a:srgbClr val="06A7E1"/>
            </a:solidFill>
          </a:ln>
        </p:spPr>
        <p:txBody>
          <a:bodyPr wrap="square" rtlCol="0">
            <a:spAutoFit/>
          </a:bodyPr>
          <a:lstStyle/>
          <a:p>
            <a:pPr>
              <a:spcBef>
                <a:spcPct val="0"/>
              </a:spcBef>
              <a:spcAft>
                <a:spcPct val="0"/>
              </a:spcAft>
            </a:pPr>
            <a:r>
              <a:rPr lang="pt-PT" altLang="pt-PT" b="1" dirty="0">
                <a:solidFill>
                  <a:schemeClr val="bg1"/>
                </a:solidFill>
                <a:latin typeface="+mj-lt"/>
                <a:cs typeface="Arial" panose="020B0604020202020204" pitchFamily="34" charset="0"/>
              </a:rPr>
              <a:t>Destinatários</a:t>
            </a:r>
            <a:r>
              <a:rPr lang="pt-PT" altLang="pt-PT" sz="1600" b="1" dirty="0">
                <a:solidFill>
                  <a:schemeClr val="bg1"/>
                </a:solidFill>
                <a:latin typeface="Arial" panose="020B0604020202020204" pitchFamily="34" charset="0"/>
                <a:cs typeface="Arial" panose="020B0604020202020204" pitchFamily="34" charset="0"/>
              </a:rPr>
              <a:t> Finais</a:t>
            </a:r>
          </a:p>
        </p:txBody>
      </p:sp>
    </p:spTree>
    <p:extLst>
      <p:ext uri="{BB962C8B-B14F-4D97-AF65-F5344CB8AC3E}">
        <p14:creationId xmlns:p14="http://schemas.microsoft.com/office/powerpoint/2010/main" val="1760420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3" name="Marcador de Posição de Conteúdo 2"/>
          <p:cNvSpPr>
            <a:spLocks noGrp="1"/>
          </p:cNvSpPr>
          <p:nvPr>
            <p:ph idx="1"/>
          </p:nvPr>
        </p:nvSpPr>
        <p:spPr>
          <a:xfrm>
            <a:off x="457200" y="1600201"/>
            <a:ext cx="8229600" cy="3923602"/>
          </a:xfrm>
        </p:spPr>
        <p:txBody>
          <a:bodyPr>
            <a:normAutofit/>
          </a:bodyPr>
          <a:lstStyle/>
          <a:p>
            <a:pPr algn="just">
              <a:lnSpc>
                <a:spcPct val="170000"/>
              </a:lnSpc>
              <a:buFont typeface="Wingdings" panose="05000000000000000000" pitchFamily="2" charset="2"/>
              <a:buChar char="ü"/>
            </a:pPr>
            <a:r>
              <a:rPr lang="pt-PT" sz="1800" dirty="0" smtClean="0"/>
              <a:t>As </a:t>
            </a:r>
            <a:r>
              <a:rPr lang="pt-PT" sz="1800" dirty="0"/>
              <a:t>entidades beneficiárias são responsáveis </a:t>
            </a:r>
            <a:r>
              <a:rPr lang="pt-PT" sz="1800" b="1" dirty="0"/>
              <a:t>pela identificação das pessoas em situação de carência económica que permita atingir o n.º de destinatários finais definido para cada território no </a:t>
            </a:r>
            <a:r>
              <a:rPr lang="pt-PT" sz="1800" dirty="0"/>
              <a:t>Aviso;</a:t>
            </a:r>
          </a:p>
          <a:p>
            <a:pPr algn="just">
              <a:lnSpc>
                <a:spcPct val="170000"/>
              </a:lnSpc>
              <a:buFont typeface="Wingdings" panose="05000000000000000000" pitchFamily="2" charset="2"/>
              <a:buChar char="ü"/>
            </a:pPr>
            <a:r>
              <a:rPr lang="pt-PT" sz="1800" dirty="0" smtClean="0"/>
              <a:t>Apenas </a:t>
            </a:r>
            <a:r>
              <a:rPr lang="pt-PT" sz="1800" dirty="0"/>
              <a:t>podem ser identificados destinatários </a:t>
            </a:r>
            <a:r>
              <a:rPr lang="pt-PT" sz="1800" dirty="0" smtClean="0"/>
              <a:t>finais aqueles, </a:t>
            </a:r>
            <a:r>
              <a:rPr lang="pt-PT" sz="1800" dirty="0"/>
              <a:t>cujo titular do agregado ou o seu representante </a:t>
            </a:r>
            <a:r>
              <a:rPr lang="pt-PT" sz="1800" b="1" dirty="0" smtClean="0"/>
              <a:t>autorize</a:t>
            </a:r>
            <a:r>
              <a:rPr lang="pt-PT" sz="1800" dirty="0" smtClean="0"/>
              <a:t>, </a:t>
            </a:r>
            <a:r>
              <a:rPr lang="pt-PT" sz="1800" dirty="0"/>
              <a:t>através do preenchimento e assinatura da </a:t>
            </a:r>
            <a:r>
              <a:rPr lang="pt-PT" sz="1800" b="1" dirty="0"/>
              <a:t>Declaração de </a:t>
            </a:r>
            <a:r>
              <a:rPr lang="pt-PT" sz="1800" b="1" dirty="0" smtClean="0"/>
              <a:t>Consentimento, </a:t>
            </a:r>
            <a:r>
              <a:rPr lang="pt-PT" sz="1800" dirty="0"/>
              <a:t>criada para o </a:t>
            </a:r>
            <a:r>
              <a:rPr lang="pt-PT" sz="1800" dirty="0" smtClean="0"/>
              <a:t>efeito, </a:t>
            </a:r>
            <a:r>
              <a:rPr lang="pt-PT" sz="1800" dirty="0"/>
              <a:t>e que deve ser recolhida pela </a:t>
            </a:r>
            <a:r>
              <a:rPr lang="pt-PT" sz="1800" b="1" dirty="0"/>
              <a:t>entidade mediadora</a:t>
            </a:r>
            <a:r>
              <a:rPr lang="pt-PT" sz="1800" dirty="0"/>
              <a:t>, a qual deve ser assinada, datada e arquivada no dossier técnico-pedagógico da operação</a:t>
            </a:r>
            <a:r>
              <a:rPr lang="pt-PT" sz="1800" dirty="0" smtClean="0"/>
              <a:t>.</a:t>
            </a:r>
            <a:endParaRPr lang="pt-PT" sz="1800" dirty="0"/>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37</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818514" y="113919"/>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34098" y="961667"/>
            <a:ext cx="8562901" cy="369332"/>
          </a:xfrm>
          <a:prstGeom prst="rect">
            <a:avLst/>
          </a:prstGeom>
          <a:solidFill>
            <a:srgbClr val="06A7E1"/>
          </a:solidFill>
          <a:ln>
            <a:solidFill>
              <a:srgbClr val="06A7E1"/>
            </a:solidFill>
          </a:ln>
        </p:spPr>
        <p:txBody>
          <a:bodyPr wrap="square" rtlCol="0">
            <a:spAutoFit/>
          </a:bodyPr>
          <a:lstStyle/>
          <a:p>
            <a:pPr>
              <a:spcBef>
                <a:spcPct val="0"/>
              </a:spcBef>
              <a:spcAft>
                <a:spcPct val="0"/>
              </a:spcAft>
            </a:pPr>
            <a:r>
              <a:rPr lang="pt-PT" altLang="pt-PT" b="1" dirty="0">
                <a:solidFill>
                  <a:schemeClr val="bg1"/>
                </a:solidFill>
                <a:latin typeface="+mj-lt"/>
                <a:cs typeface="Arial" panose="020B0604020202020204" pitchFamily="34" charset="0"/>
              </a:rPr>
              <a:t>Destinatários Finais</a:t>
            </a:r>
          </a:p>
        </p:txBody>
      </p:sp>
    </p:spTree>
    <p:extLst>
      <p:ext uri="{BB962C8B-B14F-4D97-AF65-F5344CB8AC3E}">
        <p14:creationId xmlns:p14="http://schemas.microsoft.com/office/powerpoint/2010/main" val="308109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3" name="Marcador de Posição de Conteúdo 2"/>
          <p:cNvSpPr>
            <a:spLocks noGrp="1"/>
          </p:cNvSpPr>
          <p:nvPr>
            <p:ph idx="1"/>
          </p:nvPr>
        </p:nvSpPr>
        <p:spPr>
          <a:xfrm>
            <a:off x="393522" y="1359615"/>
            <a:ext cx="8229600" cy="4883223"/>
          </a:xfrm>
        </p:spPr>
        <p:txBody>
          <a:bodyPr>
            <a:noAutofit/>
          </a:bodyPr>
          <a:lstStyle/>
          <a:p>
            <a:pPr algn="just">
              <a:lnSpc>
                <a:spcPct val="160000"/>
              </a:lnSpc>
              <a:spcBef>
                <a:spcPts val="600"/>
              </a:spcBef>
              <a:buClr>
                <a:srgbClr val="002060"/>
              </a:buClr>
              <a:buFont typeface="Wingdings" panose="05000000000000000000" pitchFamily="2" charset="2"/>
              <a:buChar char="ü"/>
              <a:defRPr/>
            </a:pPr>
            <a:r>
              <a:rPr lang="pt-PT" altLang="pt-PT" sz="1700" dirty="0">
                <a:latin typeface="+mj-lt"/>
                <a:cs typeface="Arial" panose="020B0604020202020204" pitchFamily="34" charset="0"/>
              </a:rPr>
              <a:t>A elegibilidade dos destinatários finais é aferida através da </a:t>
            </a:r>
            <a:r>
              <a:rPr lang="pt-PT" altLang="pt-PT" sz="1700" b="1" dirty="0">
                <a:latin typeface="+mj-lt"/>
                <a:cs typeface="Arial" panose="020B0604020202020204" pitchFamily="34" charset="0"/>
              </a:rPr>
              <a:t>interoperabilidade de dados entre o SI FEAC e o SISS</a:t>
            </a:r>
            <a:r>
              <a:rPr lang="pt-PT" altLang="pt-PT" sz="1700" dirty="0" smtClean="0">
                <a:latin typeface="+mj-lt"/>
                <a:cs typeface="Arial" panose="020B0604020202020204" pitchFamily="34" charset="0"/>
              </a:rPr>
              <a:t>.</a:t>
            </a:r>
            <a:endParaRPr lang="pt-PT" altLang="pt-PT" sz="1700" dirty="0">
              <a:latin typeface="+mj-lt"/>
              <a:cs typeface="Arial" panose="020B0604020202020204" pitchFamily="34" charset="0"/>
            </a:endParaRPr>
          </a:p>
          <a:p>
            <a:pPr algn="just">
              <a:lnSpc>
                <a:spcPct val="160000"/>
              </a:lnSpc>
              <a:spcBef>
                <a:spcPts val="600"/>
              </a:spcBef>
              <a:buClr>
                <a:srgbClr val="002060"/>
              </a:buClr>
              <a:buFont typeface="Wingdings" panose="05000000000000000000" pitchFamily="2" charset="2"/>
              <a:buChar char="ü"/>
              <a:defRPr/>
            </a:pPr>
            <a:r>
              <a:rPr lang="pt-PT" altLang="pt-PT" sz="1700" dirty="0">
                <a:latin typeface="+mj-lt"/>
                <a:cs typeface="Arial" panose="020B0604020202020204" pitchFamily="34" charset="0"/>
              </a:rPr>
              <a:t>Para esse efeito:</a:t>
            </a:r>
          </a:p>
          <a:p>
            <a:pPr marL="433388" lvl="1" indent="-342900" algn="just">
              <a:lnSpc>
                <a:spcPct val="160000"/>
              </a:lnSpc>
              <a:spcBef>
                <a:spcPts val="600"/>
              </a:spcBef>
              <a:buClr>
                <a:srgbClr val="002060"/>
              </a:buClr>
              <a:buFont typeface="Wingdings" panose="05000000000000000000" pitchFamily="2" charset="2"/>
              <a:buChar char="§"/>
              <a:defRPr/>
            </a:pPr>
            <a:r>
              <a:rPr lang="pt-PT" altLang="pt-PT" sz="1700" b="1" dirty="0">
                <a:latin typeface="+mj-lt"/>
                <a:cs typeface="Arial" panose="020B0604020202020204" pitchFamily="34" charset="0"/>
              </a:rPr>
              <a:t>1.º</a:t>
            </a:r>
            <a:r>
              <a:rPr lang="pt-PT" altLang="pt-PT" sz="1700" dirty="0">
                <a:solidFill>
                  <a:srgbClr val="002060"/>
                </a:solidFill>
                <a:latin typeface="+mj-lt"/>
                <a:cs typeface="Arial" panose="020B0604020202020204" pitchFamily="34" charset="0"/>
              </a:rPr>
              <a:t> </a:t>
            </a:r>
            <a:r>
              <a:rPr lang="pt-PT" altLang="pt-PT" sz="1700" dirty="0">
                <a:latin typeface="+mj-lt"/>
                <a:cs typeface="Arial" panose="020B0604020202020204" pitchFamily="34" charset="0"/>
              </a:rPr>
              <a:t>As entidades mediadoras registam os dados do titular do agregado familiar (NISS e N.º de elementos do AF) no SI FEAC.</a:t>
            </a:r>
          </a:p>
          <a:p>
            <a:pPr marL="433388" lvl="1" indent="-342900" algn="just">
              <a:lnSpc>
                <a:spcPct val="160000"/>
              </a:lnSpc>
              <a:spcBef>
                <a:spcPts val="600"/>
              </a:spcBef>
              <a:buClr>
                <a:srgbClr val="002060"/>
              </a:buClr>
              <a:buFont typeface="Wingdings" panose="05000000000000000000" pitchFamily="2" charset="2"/>
              <a:buChar char="§"/>
              <a:defRPr/>
            </a:pPr>
            <a:r>
              <a:rPr lang="pt-PT" altLang="pt-PT" sz="1700" b="1" dirty="0">
                <a:latin typeface="+mj-lt"/>
                <a:cs typeface="Arial" panose="020B0604020202020204" pitchFamily="34" charset="0"/>
              </a:rPr>
              <a:t>2.º</a:t>
            </a:r>
            <a:r>
              <a:rPr lang="pt-PT" altLang="pt-PT" sz="1700" b="1" dirty="0">
                <a:solidFill>
                  <a:srgbClr val="00682F"/>
                </a:solidFill>
                <a:latin typeface="+mj-lt"/>
                <a:cs typeface="Arial" panose="020B0604020202020204" pitchFamily="34" charset="0"/>
              </a:rPr>
              <a:t> </a:t>
            </a:r>
            <a:r>
              <a:rPr lang="pt-PT" altLang="pt-PT" sz="1700" dirty="0">
                <a:latin typeface="+mj-lt"/>
                <a:cs typeface="Arial" panose="020B0604020202020204" pitchFamily="34" charset="0"/>
              </a:rPr>
              <a:t>O SI FEAC comunica com o SISS, no qual se encontra a informação relativa a todos os membros do agregado familiar do titular</a:t>
            </a:r>
            <a:r>
              <a:rPr lang="pt-PT" altLang="pt-PT" sz="1700" dirty="0" smtClean="0">
                <a:latin typeface="+mj-lt"/>
                <a:cs typeface="Arial" panose="020B0604020202020204" pitchFamily="34" charset="0"/>
              </a:rPr>
              <a:t>.</a:t>
            </a:r>
            <a:endParaRPr lang="pt-PT" altLang="pt-PT" sz="1700" dirty="0">
              <a:latin typeface="+mj-lt"/>
              <a:cs typeface="Arial" panose="020B0604020202020204" pitchFamily="34" charset="0"/>
            </a:endParaRPr>
          </a:p>
          <a:p>
            <a:pPr marL="0" indent="0" algn="just">
              <a:lnSpc>
                <a:spcPct val="160000"/>
              </a:lnSpc>
              <a:spcBef>
                <a:spcPts val="600"/>
              </a:spcBef>
              <a:buClr>
                <a:srgbClr val="00682F"/>
              </a:buClr>
              <a:buNone/>
              <a:defRPr/>
            </a:pPr>
            <a:r>
              <a:rPr lang="pt-PT" altLang="pt-PT" sz="1700" dirty="0">
                <a:latin typeface="+mj-lt"/>
                <a:cs typeface="Arial" panose="020B0604020202020204" pitchFamily="34" charset="0"/>
              </a:rPr>
              <a:t>O conceito de pessoa mais carenciada é aferido, de acordo com os critérios em vigor, </a:t>
            </a:r>
            <a:r>
              <a:rPr lang="pt-PT" altLang="pt-PT" sz="1700" dirty="0">
                <a:solidFill>
                  <a:srgbClr val="002060"/>
                </a:solidFill>
                <a:latin typeface="+mj-lt"/>
                <a:cs typeface="Arial" panose="020B0604020202020204" pitchFamily="34" charset="0"/>
              </a:rPr>
              <a:t>pelo </a:t>
            </a:r>
            <a:r>
              <a:rPr lang="pt-PT" altLang="pt-PT" sz="1700" b="1" dirty="0">
                <a:latin typeface="+mj-lt"/>
                <a:cs typeface="Arial" panose="020B0604020202020204" pitchFamily="34" charset="0"/>
              </a:rPr>
              <a:t>técnico de acompanhamento e atendimento social das famílias</a:t>
            </a:r>
            <a:r>
              <a:rPr lang="pt-PT" altLang="pt-PT" sz="1700" dirty="0">
                <a:solidFill>
                  <a:srgbClr val="002060"/>
                </a:solidFill>
                <a:latin typeface="+mj-lt"/>
                <a:cs typeface="Arial" panose="020B0604020202020204" pitchFamily="34" charset="0"/>
              </a:rPr>
              <a:t>,</a:t>
            </a:r>
            <a:r>
              <a:rPr lang="pt-PT" altLang="pt-PT" sz="1700" dirty="0">
                <a:latin typeface="+mj-lt"/>
                <a:cs typeface="Arial" panose="020B0604020202020204" pitchFamily="34" charset="0"/>
              </a:rPr>
              <a:t> o qual pode pertencer a um organismo público ou a uma organização habilitada para o efeito, os quais estão registados em SISS</a:t>
            </a:r>
            <a:r>
              <a:rPr lang="pt-PT" altLang="pt-PT" sz="1700" dirty="0" smtClean="0">
                <a:latin typeface="+mj-lt"/>
                <a:cs typeface="Arial" panose="020B0604020202020204" pitchFamily="34" charset="0"/>
              </a:rPr>
              <a:t>;</a:t>
            </a:r>
            <a:endParaRPr lang="pt-PT" altLang="pt-PT" sz="1700" dirty="0">
              <a:latin typeface="+mj-lt"/>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38</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226872" y="795240"/>
            <a:ext cx="8562901" cy="369332"/>
          </a:xfrm>
          <a:prstGeom prst="rect">
            <a:avLst/>
          </a:prstGeom>
          <a:solidFill>
            <a:srgbClr val="06A7E1"/>
          </a:solidFill>
          <a:ln>
            <a:solidFill>
              <a:srgbClr val="06A7E1"/>
            </a:solidFill>
          </a:ln>
        </p:spPr>
        <p:txBody>
          <a:bodyPr wrap="square" rtlCol="0">
            <a:spAutoFit/>
          </a:bodyPr>
          <a:lstStyle/>
          <a:p>
            <a:pPr>
              <a:spcBef>
                <a:spcPct val="0"/>
              </a:spcBef>
              <a:spcAft>
                <a:spcPct val="0"/>
              </a:spcAft>
            </a:pPr>
            <a:r>
              <a:rPr lang="pt-PT" altLang="pt-PT" b="1" dirty="0" smtClean="0">
                <a:solidFill>
                  <a:schemeClr val="bg1"/>
                </a:solidFill>
                <a:latin typeface="+mj-lt"/>
                <a:cs typeface="Arial" panose="020B0604020202020204" pitchFamily="34" charset="0"/>
              </a:rPr>
              <a:t>Elegibilidade dos Destinatários Finais – Interface SI FEAC-SISS</a:t>
            </a:r>
            <a:endParaRPr lang="pt-PT" altLang="pt-PT" b="1" dirty="0">
              <a:solidFill>
                <a:schemeClr val="bg1"/>
              </a:solidFill>
              <a:latin typeface="+mj-lt"/>
              <a:cs typeface="Arial" panose="020B0604020202020204" pitchFamily="34" charset="0"/>
            </a:endParaRPr>
          </a:p>
        </p:txBody>
      </p:sp>
    </p:spTree>
    <p:extLst>
      <p:ext uri="{BB962C8B-B14F-4D97-AF65-F5344CB8AC3E}">
        <p14:creationId xmlns:p14="http://schemas.microsoft.com/office/powerpoint/2010/main" val="28707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3" name="Marcador de Posição de Conteúdo 2"/>
          <p:cNvSpPr>
            <a:spLocks noGrp="1"/>
          </p:cNvSpPr>
          <p:nvPr>
            <p:ph idx="1"/>
          </p:nvPr>
        </p:nvSpPr>
        <p:spPr>
          <a:xfrm>
            <a:off x="107504" y="1600201"/>
            <a:ext cx="8579296" cy="3923602"/>
          </a:xfrm>
        </p:spPr>
        <p:txBody>
          <a:bodyPr>
            <a:normAutofit/>
          </a:bodyPr>
          <a:lstStyle/>
          <a:p>
            <a:pPr lvl="1" algn="just">
              <a:lnSpc>
                <a:spcPct val="150000"/>
              </a:lnSpc>
              <a:buClr>
                <a:srgbClr val="002060"/>
              </a:buClr>
              <a:buFont typeface="Wingdings" panose="05000000000000000000" pitchFamily="2" charset="2"/>
              <a:buChar char="§"/>
              <a:defRPr/>
            </a:pPr>
            <a:r>
              <a:rPr lang="pt-PT" altLang="pt-PT" sz="1800" b="1" dirty="0">
                <a:latin typeface="+mj-lt"/>
                <a:cs typeface="Arial" charset="0"/>
              </a:rPr>
              <a:t>3.º</a:t>
            </a:r>
            <a:r>
              <a:rPr lang="pt-PT" altLang="pt-PT" sz="1800" dirty="0">
                <a:latin typeface="+mj-lt"/>
                <a:cs typeface="Arial" charset="0"/>
              </a:rPr>
              <a:t> O SISS valida/não valida os dados do titular e informa o SI FEAC da elegibilidade/não elegibilidade do agregado familiar, isto é, se respeita ou não a condição de carência económica.</a:t>
            </a:r>
          </a:p>
          <a:p>
            <a:pPr marL="457200" lvl="1" indent="0" algn="just">
              <a:lnSpc>
                <a:spcPct val="150000"/>
              </a:lnSpc>
              <a:buClr>
                <a:srgbClr val="00682F"/>
              </a:buClr>
              <a:buNone/>
              <a:defRPr/>
            </a:pPr>
            <a:endParaRPr lang="pt-PT" altLang="pt-PT" sz="1800" dirty="0">
              <a:latin typeface="+mj-lt"/>
              <a:cs typeface="Arial" panose="020B0604020202020204" pitchFamily="34" charset="0"/>
            </a:endParaRPr>
          </a:p>
          <a:p>
            <a:pPr marL="446088" lvl="1" indent="-269875" algn="just">
              <a:lnSpc>
                <a:spcPct val="150000"/>
              </a:lnSpc>
              <a:buClr>
                <a:srgbClr val="002060"/>
              </a:buClr>
              <a:buFont typeface="Wingdings" panose="05000000000000000000" pitchFamily="2" charset="2"/>
              <a:buChar char="ü"/>
              <a:defRPr/>
            </a:pPr>
            <a:r>
              <a:rPr lang="pt-PT" altLang="pt-PT" sz="1800" dirty="0">
                <a:latin typeface="+mj-lt"/>
                <a:cs typeface="Arial" panose="020B0604020202020204" pitchFamily="34" charset="0"/>
              </a:rPr>
              <a:t>Caso a informação devolvida pelo SISS indique que o titular e a sua família </a:t>
            </a:r>
            <a:r>
              <a:rPr lang="pt-PT" altLang="pt-PT" sz="1800" b="1" dirty="0">
                <a:latin typeface="+mj-lt"/>
                <a:cs typeface="Arial" panose="020B0604020202020204" pitchFamily="34" charset="0"/>
              </a:rPr>
              <a:t>não reúne a condição de carência económica</a:t>
            </a:r>
            <a:r>
              <a:rPr lang="pt-PT" altLang="pt-PT" sz="1800" dirty="0">
                <a:latin typeface="+mj-lt"/>
                <a:cs typeface="Arial" panose="020B0604020202020204" pitchFamily="34" charset="0"/>
              </a:rPr>
              <a:t>, poderá a entidade mediadora </a:t>
            </a:r>
            <a:r>
              <a:rPr lang="pt-PT" altLang="pt-PT" sz="1800" b="1" dirty="0">
                <a:latin typeface="+mj-lt"/>
                <a:cs typeface="Arial" panose="020B0604020202020204" pitchFamily="34" charset="0"/>
              </a:rPr>
              <a:t>contactar o técnico de acompanhamento e atendimento social das famílias identificado </a:t>
            </a:r>
            <a:r>
              <a:rPr lang="pt-PT" altLang="pt-PT" sz="1800" dirty="0">
                <a:latin typeface="+mj-lt"/>
                <a:cs typeface="Arial" panose="020B0604020202020204" pitchFamily="34" charset="0"/>
              </a:rPr>
              <a:t>para avaliar a necessidade de atualizar a informação do agregado familiar.</a:t>
            </a:r>
          </a:p>
          <a:p>
            <a:pPr marL="0" lvl="1" indent="0" algn="just">
              <a:lnSpc>
                <a:spcPct val="150000"/>
              </a:lnSpc>
              <a:buClr>
                <a:srgbClr val="00682F"/>
              </a:buClr>
              <a:buNone/>
              <a:defRPr/>
            </a:pPr>
            <a:endParaRPr lang="pt-PT" altLang="pt-PT" sz="1800" dirty="0">
              <a:latin typeface="Arial" panose="020B0604020202020204" pitchFamily="34" charset="0"/>
              <a:cs typeface="Arial" panose="020B0604020202020204" pitchFamily="34" charset="0"/>
            </a:endParaRPr>
          </a:p>
          <a:p>
            <a:pPr algn="just">
              <a:lnSpc>
                <a:spcPct val="170000"/>
              </a:lnSpc>
            </a:pPr>
            <a:endParaRPr lang="pt-PT" sz="4000" dirty="0"/>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39</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23899" y="887869"/>
            <a:ext cx="8562901" cy="369332"/>
          </a:xfrm>
          <a:prstGeom prst="rect">
            <a:avLst/>
          </a:prstGeom>
          <a:solidFill>
            <a:srgbClr val="06A7E1"/>
          </a:solidFill>
          <a:ln>
            <a:solidFill>
              <a:srgbClr val="06A7E1"/>
            </a:solidFill>
          </a:ln>
        </p:spPr>
        <p:txBody>
          <a:bodyPr wrap="square" rtlCol="0">
            <a:spAutoFit/>
          </a:bodyPr>
          <a:lstStyle/>
          <a:p>
            <a:pPr>
              <a:spcBef>
                <a:spcPct val="0"/>
              </a:spcBef>
              <a:spcAft>
                <a:spcPct val="0"/>
              </a:spcAft>
            </a:pPr>
            <a:r>
              <a:rPr lang="pt-PT" altLang="pt-PT" b="1" dirty="0" smtClean="0">
                <a:solidFill>
                  <a:schemeClr val="bg1"/>
                </a:solidFill>
                <a:latin typeface="+mj-lt"/>
                <a:cs typeface="Arial" panose="020B0604020202020204" pitchFamily="34" charset="0"/>
              </a:rPr>
              <a:t>Elegibilidade</a:t>
            </a:r>
            <a:r>
              <a:rPr lang="pt-PT" altLang="pt-PT" sz="1600" b="1" dirty="0" smtClean="0">
                <a:solidFill>
                  <a:schemeClr val="bg1"/>
                </a:solidFill>
                <a:latin typeface="Arial" panose="020B0604020202020204" pitchFamily="34" charset="0"/>
                <a:cs typeface="Arial" panose="020B0604020202020204" pitchFamily="34" charset="0"/>
              </a:rPr>
              <a:t> dos Destinatários </a:t>
            </a:r>
            <a:r>
              <a:rPr lang="pt-PT" altLang="pt-PT" b="1" dirty="0" smtClean="0">
                <a:solidFill>
                  <a:schemeClr val="bg1"/>
                </a:solidFill>
                <a:latin typeface="+mj-lt"/>
                <a:cs typeface="Arial" panose="020B0604020202020204" pitchFamily="34" charset="0"/>
              </a:rPr>
              <a:t>Finais</a:t>
            </a:r>
            <a:r>
              <a:rPr lang="pt-PT" altLang="pt-PT" sz="1600" b="1" dirty="0" smtClean="0">
                <a:solidFill>
                  <a:schemeClr val="bg1"/>
                </a:solidFill>
                <a:latin typeface="Arial" panose="020B0604020202020204" pitchFamily="34" charset="0"/>
                <a:cs typeface="Arial" panose="020B0604020202020204" pitchFamily="34" charset="0"/>
              </a:rPr>
              <a:t> – Interface SI FEAC-SISS</a:t>
            </a:r>
            <a:endParaRPr lang="pt-PT" altLang="pt-PT" sz="1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6456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4</a:t>
            </a:fld>
            <a:endParaRPr lang="pt-PT" dirty="0"/>
          </a:p>
        </p:txBody>
      </p:sp>
      <p:pic>
        <p:nvPicPr>
          <p:cNvPr id="16" name="Imagem 15"/>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5" y="6310809"/>
            <a:ext cx="1296143" cy="430559"/>
          </a:xfrm>
          <a:prstGeom prst="rect">
            <a:avLst/>
          </a:prstGeom>
        </p:spPr>
      </p:pic>
      <p:sp>
        <p:nvSpPr>
          <p:cNvPr id="17" name="CaixaDeTexto 16"/>
          <p:cNvSpPr txBox="1"/>
          <p:nvPr/>
        </p:nvSpPr>
        <p:spPr>
          <a:xfrm>
            <a:off x="2782002" y="116632"/>
            <a:ext cx="6361998" cy="400110"/>
          </a:xfrm>
          <a:prstGeom prst="rect">
            <a:avLst/>
          </a:prstGeom>
          <a:solidFill>
            <a:srgbClr val="005DA4"/>
          </a:solidFill>
        </p:spPr>
        <p:txBody>
          <a:bodyPr wrap="square" rtlCol="0">
            <a:spAutoFit/>
          </a:bodyPr>
          <a:lstStyle/>
          <a:p>
            <a:pPr algn="r"/>
            <a:r>
              <a:rPr lang="pt-PT" sz="2000" b="1" dirty="0" smtClean="0">
                <a:solidFill>
                  <a:schemeClr val="bg1"/>
                </a:solidFill>
              </a:rPr>
              <a:t>Apresentação do PO APMC</a:t>
            </a:r>
            <a:endParaRPr lang="pt-PT" sz="2000" b="1" dirty="0">
              <a:solidFill>
                <a:schemeClr val="bg1"/>
              </a:solidFill>
            </a:endParaRPr>
          </a:p>
        </p:txBody>
      </p:sp>
      <p:pic>
        <p:nvPicPr>
          <p:cNvPr id="14" name="Imagem 13"/>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grpSp>
        <p:nvGrpSpPr>
          <p:cNvPr id="2" name="Grupo 1"/>
          <p:cNvGrpSpPr/>
          <p:nvPr/>
        </p:nvGrpSpPr>
        <p:grpSpPr>
          <a:xfrm>
            <a:off x="433568" y="1628800"/>
            <a:ext cx="7519942" cy="607396"/>
            <a:chOff x="433568" y="1628800"/>
            <a:chExt cx="7519942" cy="607396"/>
          </a:xfrm>
        </p:grpSpPr>
        <p:sp>
          <p:nvSpPr>
            <p:cNvPr id="11" name="Retângulo arredondado 10"/>
            <p:cNvSpPr/>
            <p:nvPr/>
          </p:nvSpPr>
          <p:spPr>
            <a:xfrm>
              <a:off x="1213746" y="1739545"/>
              <a:ext cx="6739764" cy="374571"/>
            </a:xfrm>
            <a:prstGeom prst="roundRect">
              <a:avLst/>
            </a:prstGeom>
            <a:solidFill>
              <a:srgbClr val="CBE6FD">
                <a:alpha val="29804"/>
              </a:srgbClr>
            </a:solidFill>
            <a:ln>
              <a:solidFill>
                <a:srgbClr val="06A7E1">
                  <a:alpha val="30000"/>
                </a:srgbClr>
              </a:solidFill>
            </a:ln>
          </p:spPr>
          <p:txBody>
            <a:bodyPr wrap="square" rtlCol="0">
              <a:spAutoFit/>
            </a:bodyPr>
            <a:lstStyle/>
            <a:p>
              <a:r>
                <a:rPr lang="pt-PT" sz="1600" b="1" dirty="0">
                  <a:solidFill>
                    <a:srgbClr val="005DA4"/>
                  </a:solidFill>
                </a:rPr>
                <a:t>A</a:t>
              </a:r>
              <a:r>
                <a:rPr lang="pt-PT" sz="1600" b="1" dirty="0" smtClean="0">
                  <a:solidFill>
                    <a:srgbClr val="005DA4"/>
                  </a:solidFill>
                </a:rPr>
                <a:t>presentação </a:t>
              </a:r>
              <a:r>
                <a:rPr lang="pt-PT" sz="1600" b="1" dirty="0">
                  <a:solidFill>
                    <a:srgbClr val="005DA4"/>
                  </a:solidFill>
                </a:rPr>
                <a:t>do Programa </a:t>
              </a:r>
              <a:r>
                <a:rPr lang="pt-PT" sz="1600" b="1" dirty="0" smtClean="0">
                  <a:solidFill>
                    <a:srgbClr val="005DA4"/>
                  </a:solidFill>
                </a:rPr>
                <a:t>Operacional</a:t>
              </a:r>
              <a:endParaRPr lang="pt-PT" sz="1600" b="1" dirty="0">
                <a:solidFill>
                  <a:srgbClr val="005DA4"/>
                </a:solidFill>
              </a:endParaRPr>
            </a:p>
          </p:txBody>
        </p:sp>
        <p:sp>
          <p:nvSpPr>
            <p:cNvPr id="22" name="Rectângulo arredondado 13"/>
            <p:cNvSpPr>
              <a:spLocks noChangeAspect="1"/>
            </p:cNvSpPr>
            <p:nvPr/>
          </p:nvSpPr>
          <p:spPr>
            <a:xfrm>
              <a:off x="433568" y="1628800"/>
              <a:ext cx="607396" cy="607396"/>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3" name="CaixaDeTexto 22"/>
            <p:cNvSpPr txBox="1">
              <a:spLocks noChangeAspect="1"/>
            </p:cNvSpPr>
            <p:nvPr/>
          </p:nvSpPr>
          <p:spPr>
            <a:xfrm>
              <a:off x="568127" y="1700808"/>
              <a:ext cx="352120"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p>
              <a:r>
                <a:rPr lang="pt-PT" sz="2400" b="1" dirty="0" smtClean="0">
                  <a:solidFill>
                    <a:schemeClr val="bg1"/>
                  </a:solidFill>
                </a:rPr>
                <a:t>1</a:t>
              </a:r>
              <a:endParaRPr lang="pt-PT" sz="2800" b="1" dirty="0">
                <a:solidFill>
                  <a:schemeClr val="bg1"/>
                </a:solidFill>
              </a:endParaRPr>
            </a:p>
          </p:txBody>
        </p:sp>
      </p:grpSp>
      <p:pic>
        <p:nvPicPr>
          <p:cNvPr id="33" name="Imagem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34" name="Imagem 33"/>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Tree>
    <p:extLst>
      <p:ext uri="{BB962C8B-B14F-4D97-AF65-F5344CB8AC3E}">
        <p14:creationId xmlns:p14="http://schemas.microsoft.com/office/powerpoint/2010/main" val="350614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3" name="Marcador de Posição de Conteúdo 2"/>
          <p:cNvSpPr>
            <a:spLocks noGrp="1"/>
          </p:cNvSpPr>
          <p:nvPr>
            <p:ph idx="1"/>
          </p:nvPr>
        </p:nvSpPr>
        <p:spPr>
          <a:xfrm>
            <a:off x="107504" y="1600201"/>
            <a:ext cx="8579296" cy="3923602"/>
          </a:xfrm>
        </p:spPr>
        <p:txBody>
          <a:bodyPr>
            <a:normAutofit fontScale="70000" lnSpcReduction="20000"/>
          </a:bodyPr>
          <a:lstStyle/>
          <a:p>
            <a:pPr marL="457200" lvl="1" indent="0" algn="just">
              <a:lnSpc>
                <a:spcPct val="150000"/>
              </a:lnSpc>
              <a:buClr>
                <a:srgbClr val="002060"/>
              </a:buClr>
              <a:buNone/>
              <a:defRPr/>
            </a:pPr>
            <a:endParaRPr lang="pt-PT" altLang="pt-PT" sz="1800" dirty="0">
              <a:latin typeface="Arial" panose="020B0604020202020204" pitchFamily="34" charset="0"/>
              <a:cs typeface="Arial" panose="020B0604020202020204" pitchFamily="34" charset="0"/>
            </a:endParaRPr>
          </a:p>
          <a:p>
            <a:pPr lvl="0" algn="just">
              <a:lnSpc>
                <a:spcPct val="150000"/>
              </a:lnSpc>
              <a:spcBef>
                <a:spcPct val="0"/>
              </a:spcBef>
              <a:spcAft>
                <a:spcPct val="0"/>
              </a:spcAft>
              <a:buClr>
                <a:srgbClr val="002060"/>
              </a:buClr>
              <a:buFont typeface="Wingdings" panose="05000000000000000000" pitchFamily="2" charset="2"/>
              <a:buChar char="ü"/>
              <a:defRPr/>
            </a:pPr>
            <a:r>
              <a:rPr lang="pt-PT" altLang="pt-PT" sz="2300" dirty="0">
                <a:latin typeface="+mj-lt"/>
                <a:cs typeface="Arial" panose="020B0604020202020204" pitchFamily="34" charset="0"/>
              </a:rPr>
              <a:t>As candidaturas apresentadas a um determinado território têm que abranger o número de destinatários fixado para esse mesmo território no Aviso;</a:t>
            </a:r>
          </a:p>
          <a:p>
            <a:pPr lvl="0" algn="just">
              <a:lnSpc>
                <a:spcPct val="150000"/>
              </a:lnSpc>
              <a:spcBef>
                <a:spcPct val="0"/>
              </a:spcBef>
              <a:spcAft>
                <a:spcPct val="0"/>
              </a:spcAft>
              <a:buClr>
                <a:srgbClr val="002060"/>
              </a:buClr>
              <a:buFont typeface="Wingdings" panose="05000000000000000000" pitchFamily="2" charset="2"/>
              <a:buChar char="ü"/>
              <a:defRPr/>
            </a:pPr>
            <a:endParaRPr lang="pt-PT" altLang="pt-PT" sz="2300" dirty="0">
              <a:latin typeface="+mj-lt"/>
              <a:cs typeface="Arial" panose="020B0604020202020204" pitchFamily="34" charset="0"/>
            </a:endParaRPr>
          </a:p>
          <a:p>
            <a:pPr lvl="0" algn="just">
              <a:lnSpc>
                <a:spcPct val="150000"/>
              </a:lnSpc>
              <a:spcBef>
                <a:spcPct val="0"/>
              </a:spcBef>
              <a:spcAft>
                <a:spcPct val="0"/>
              </a:spcAft>
              <a:buClr>
                <a:srgbClr val="002060"/>
              </a:buClr>
              <a:buFont typeface="Wingdings" panose="05000000000000000000" pitchFamily="2" charset="2"/>
              <a:buChar char="ü"/>
              <a:defRPr/>
            </a:pPr>
            <a:r>
              <a:rPr lang="pt-PT" altLang="pt-PT" sz="2300" dirty="0">
                <a:latin typeface="+mj-lt"/>
                <a:cs typeface="Arial" panose="020B0604020202020204" pitchFamily="34" charset="0"/>
              </a:rPr>
              <a:t>Os indicadores de realização a alcançar são contratualizados com as entidades beneficiárias em sede de decisão de aprovação da candidatura;</a:t>
            </a:r>
          </a:p>
          <a:p>
            <a:pPr lvl="0" algn="just">
              <a:lnSpc>
                <a:spcPct val="150000"/>
              </a:lnSpc>
              <a:spcBef>
                <a:spcPct val="0"/>
              </a:spcBef>
              <a:spcAft>
                <a:spcPct val="0"/>
              </a:spcAft>
              <a:buClr>
                <a:srgbClr val="002060"/>
              </a:buClr>
              <a:buFont typeface="Wingdings" panose="05000000000000000000" pitchFamily="2" charset="2"/>
              <a:buChar char="ü"/>
              <a:defRPr/>
            </a:pPr>
            <a:endParaRPr lang="pt-PT" altLang="pt-PT" sz="2300" dirty="0">
              <a:latin typeface="+mj-lt"/>
              <a:cs typeface="Arial" panose="020B0604020202020204" pitchFamily="34" charset="0"/>
            </a:endParaRPr>
          </a:p>
          <a:p>
            <a:pPr lvl="0" algn="just">
              <a:lnSpc>
                <a:spcPct val="150000"/>
              </a:lnSpc>
              <a:spcBef>
                <a:spcPct val="0"/>
              </a:spcBef>
              <a:spcAft>
                <a:spcPct val="0"/>
              </a:spcAft>
              <a:buClr>
                <a:srgbClr val="002060"/>
              </a:buClr>
              <a:buFont typeface="Wingdings" panose="05000000000000000000" pitchFamily="2" charset="2"/>
              <a:buChar char="ü"/>
              <a:defRPr/>
            </a:pPr>
            <a:r>
              <a:rPr lang="pt-PT" altLang="pt-PT" sz="2300" dirty="0">
                <a:latin typeface="+mj-lt"/>
                <a:cs typeface="Arial" panose="020B0604020202020204" pitchFamily="34" charset="0"/>
              </a:rPr>
              <a:t>Em sede de execução, </a:t>
            </a:r>
            <a:r>
              <a:rPr lang="pt-PT" altLang="pt-PT" sz="2300" b="1" dirty="0">
                <a:latin typeface="+mj-lt"/>
                <a:cs typeface="Arial" panose="020B0604020202020204" pitchFamily="34" charset="0"/>
              </a:rPr>
              <a:t>não podem ser abrangidos mais do que 10% dos destinatários </a:t>
            </a:r>
            <a:r>
              <a:rPr lang="pt-PT" altLang="pt-PT" sz="2300" dirty="0">
                <a:latin typeface="+mj-lt"/>
                <a:cs typeface="Arial" panose="020B0604020202020204" pitchFamily="34" charset="0"/>
              </a:rPr>
              <a:t>previstos para cada território, de modo a garantir que o apoio alimentar cumpra as quantidades previstas das tabelas de géneros alimentares por grupo etário constantes no Aviso</a:t>
            </a:r>
            <a:r>
              <a:rPr lang="pt-PT" altLang="pt-PT" sz="2300" dirty="0" smtClean="0">
                <a:latin typeface="+mj-lt"/>
                <a:cs typeface="Arial" panose="020B0604020202020204" pitchFamily="34" charset="0"/>
              </a:rPr>
              <a:t>.</a:t>
            </a:r>
            <a:endParaRPr lang="pt-PT" altLang="pt-PT" sz="2100" dirty="0">
              <a:latin typeface="+mj-lt"/>
              <a:cs typeface="Arial" panose="020B0604020202020204" pitchFamily="34" charset="0"/>
            </a:endParaRPr>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40</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1" name="Imagem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2" name="CaixaDeTexto 11"/>
          <p:cNvSpPr txBox="1"/>
          <p:nvPr/>
        </p:nvSpPr>
        <p:spPr>
          <a:xfrm>
            <a:off x="113555" y="1196752"/>
            <a:ext cx="8562901" cy="369332"/>
          </a:xfrm>
          <a:prstGeom prst="rect">
            <a:avLst/>
          </a:prstGeom>
          <a:solidFill>
            <a:srgbClr val="06A7E1"/>
          </a:solidFill>
          <a:ln>
            <a:solidFill>
              <a:srgbClr val="06A7E1"/>
            </a:solidFill>
          </a:ln>
        </p:spPr>
        <p:txBody>
          <a:bodyPr wrap="square" rtlCol="0">
            <a:spAutoFit/>
          </a:bodyPr>
          <a:lstStyle/>
          <a:p>
            <a:pPr>
              <a:spcBef>
                <a:spcPct val="0"/>
              </a:spcBef>
              <a:spcAft>
                <a:spcPct val="0"/>
              </a:spcAft>
            </a:pPr>
            <a:r>
              <a:rPr lang="pt-PT" altLang="pt-PT" b="1" dirty="0" smtClean="0">
                <a:solidFill>
                  <a:schemeClr val="bg1"/>
                </a:solidFill>
                <a:latin typeface="+mj-lt"/>
                <a:cs typeface="Arial" panose="020B0604020202020204" pitchFamily="34" charset="0"/>
              </a:rPr>
              <a:t>Indicadores a Contratualizar</a:t>
            </a:r>
            <a:endParaRPr lang="pt-PT" altLang="pt-PT" b="1" dirty="0">
              <a:solidFill>
                <a:schemeClr val="bg1"/>
              </a:solidFill>
              <a:latin typeface="+mj-lt"/>
              <a:cs typeface="Arial" panose="020B0604020202020204" pitchFamily="34" charset="0"/>
            </a:endParaRPr>
          </a:p>
        </p:txBody>
      </p:sp>
    </p:spTree>
    <p:extLst>
      <p:ext uri="{BB962C8B-B14F-4D97-AF65-F5344CB8AC3E}">
        <p14:creationId xmlns:p14="http://schemas.microsoft.com/office/powerpoint/2010/main" val="1937730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41</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11" name="CaixaDeTexto 10"/>
          <p:cNvSpPr txBox="1"/>
          <p:nvPr/>
        </p:nvSpPr>
        <p:spPr>
          <a:xfrm>
            <a:off x="485546" y="1637399"/>
            <a:ext cx="7992888" cy="423449"/>
          </a:xfrm>
          <a:prstGeom prst="rect">
            <a:avLst/>
          </a:prstGeom>
          <a:noFill/>
        </p:spPr>
        <p:txBody>
          <a:bodyPr wrap="square" rtlCol="0">
            <a:spAutoFit/>
          </a:bodyPr>
          <a:lstStyle/>
          <a:p>
            <a:pPr algn="just">
              <a:lnSpc>
                <a:spcPct val="150000"/>
              </a:lnSpc>
              <a:spcAft>
                <a:spcPts val="600"/>
              </a:spcAft>
            </a:pPr>
            <a:r>
              <a:rPr lang="pt-PT" sz="1600" b="1" dirty="0" smtClean="0"/>
              <a:t>O cabaz para a RAA é composto pelos seguintes géneros alimentares:</a:t>
            </a:r>
          </a:p>
        </p:txBody>
      </p:sp>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2" name="CaixaDeTexto 1"/>
          <p:cNvSpPr txBox="1"/>
          <p:nvPr/>
        </p:nvSpPr>
        <p:spPr>
          <a:xfrm>
            <a:off x="555179" y="2449339"/>
            <a:ext cx="3888829" cy="2923877"/>
          </a:xfrm>
          <a:prstGeom prst="rect">
            <a:avLst/>
          </a:prstGeom>
          <a:noFill/>
        </p:spPr>
        <p:txBody>
          <a:bodyPr wrap="square" rtlCol="0">
            <a:spAutoFit/>
          </a:bodyPr>
          <a:lstStyle/>
          <a:p>
            <a:pPr marL="285750" indent="-285750" algn="just">
              <a:spcAft>
                <a:spcPts val="600"/>
              </a:spcAft>
              <a:buFont typeface="Arial" panose="020B0604020202020204" pitchFamily="34" charset="0"/>
              <a:buChar char="•"/>
            </a:pPr>
            <a:r>
              <a:rPr lang="pt-PT" sz="1600" dirty="0"/>
              <a:t>Leite MG</a:t>
            </a:r>
          </a:p>
          <a:p>
            <a:pPr marL="285750" indent="-285750" algn="just">
              <a:spcAft>
                <a:spcPts val="600"/>
              </a:spcAft>
              <a:buFont typeface="Arial" panose="020B0604020202020204" pitchFamily="34" charset="0"/>
              <a:buChar char="•"/>
            </a:pPr>
            <a:r>
              <a:rPr lang="pt-PT" sz="1600" dirty="0"/>
              <a:t>Queijo MG</a:t>
            </a:r>
          </a:p>
          <a:p>
            <a:pPr marL="285750" indent="-285750" algn="just">
              <a:spcAft>
                <a:spcPts val="600"/>
              </a:spcAft>
              <a:buFont typeface="Arial" panose="020B0604020202020204" pitchFamily="34" charset="0"/>
              <a:buChar char="•"/>
            </a:pPr>
            <a:r>
              <a:rPr lang="pt-PT" sz="1600" dirty="0"/>
              <a:t>Arroz</a:t>
            </a:r>
          </a:p>
          <a:p>
            <a:pPr marL="285750" indent="-285750" algn="just">
              <a:spcAft>
                <a:spcPts val="600"/>
              </a:spcAft>
              <a:buFont typeface="Arial" panose="020B0604020202020204" pitchFamily="34" charset="0"/>
              <a:buChar char="•"/>
            </a:pPr>
            <a:r>
              <a:rPr lang="pt-PT" sz="1600" dirty="0"/>
              <a:t>Massa (Esparguete)</a:t>
            </a:r>
          </a:p>
          <a:p>
            <a:pPr marL="285750" indent="-285750" algn="just">
              <a:spcAft>
                <a:spcPts val="600"/>
              </a:spcAft>
              <a:buFont typeface="Arial" panose="020B0604020202020204" pitchFamily="34" charset="0"/>
              <a:buChar char="•"/>
            </a:pPr>
            <a:r>
              <a:rPr lang="pt-PT" sz="1600" dirty="0"/>
              <a:t>Cereais de pequeno-almoço (</a:t>
            </a:r>
            <a:r>
              <a:rPr lang="pt-PT" sz="1600" i="1" dirty="0" err="1"/>
              <a:t>Corn</a:t>
            </a:r>
            <a:r>
              <a:rPr lang="pt-PT" sz="1600" i="1" dirty="0"/>
              <a:t> </a:t>
            </a:r>
            <a:r>
              <a:rPr lang="pt-PT" sz="1600" i="1" dirty="0" err="1"/>
              <a:t>Flakes</a:t>
            </a:r>
            <a:r>
              <a:rPr lang="pt-PT" sz="1600" dirty="0"/>
              <a:t>)</a:t>
            </a:r>
          </a:p>
          <a:p>
            <a:pPr marL="285750" indent="-285750" algn="just">
              <a:spcAft>
                <a:spcPts val="600"/>
              </a:spcAft>
              <a:buFont typeface="Arial" panose="020B0604020202020204" pitchFamily="34" charset="0"/>
              <a:buChar char="•"/>
            </a:pPr>
            <a:r>
              <a:rPr lang="pt-PT" sz="1600" dirty="0"/>
              <a:t>Farinha láctea</a:t>
            </a:r>
          </a:p>
          <a:p>
            <a:pPr marL="285750" indent="-285750" algn="just">
              <a:spcAft>
                <a:spcPts val="600"/>
              </a:spcAft>
              <a:buFont typeface="Arial" panose="020B0604020202020204" pitchFamily="34" charset="0"/>
              <a:buChar char="•"/>
            </a:pPr>
            <a:r>
              <a:rPr lang="pt-PT" sz="1600" dirty="0"/>
              <a:t>Bolacha </a:t>
            </a:r>
            <a:r>
              <a:rPr lang="pt-PT" sz="1600" dirty="0" smtClean="0"/>
              <a:t>(Tipo Maria</a:t>
            </a:r>
            <a:r>
              <a:rPr lang="pt-PT" sz="1600" dirty="0"/>
              <a:t>)</a:t>
            </a:r>
          </a:p>
          <a:p>
            <a:pPr marL="285750" indent="-285750" algn="just">
              <a:spcAft>
                <a:spcPts val="600"/>
              </a:spcAft>
              <a:buFont typeface="Arial" panose="020B0604020202020204" pitchFamily="34" charset="0"/>
              <a:buChar char="•"/>
            </a:pPr>
            <a:r>
              <a:rPr lang="pt-PT" sz="1600" dirty="0"/>
              <a:t>Feijão em </a:t>
            </a:r>
            <a:r>
              <a:rPr lang="pt-PT" sz="1600" dirty="0" smtClean="0"/>
              <a:t>lata</a:t>
            </a:r>
          </a:p>
          <a:p>
            <a:pPr marL="285750" indent="-285750" algn="just">
              <a:spcAft>
                <a:spcPts val="600"/>
              </a:spcAft>
              <a:buFont typeface="Arial" panose="020B0604020202020204" pitchFamily="34" charset="0"/>
              <a:buChar char="•"/>
            </a:pPr>
            <a:r>
              <a:rPr lang="pt-PT" sz="1600" dirty="0"/>
              <a:t>Grão-de-bico em </a:t>
            </a:r>
            <a:r>
              <a:rPr lang="pt-PT" sz="1600" dirty="0" smtClean="0"/>
              <a:t>lata</a:t>
            </a:r>
            <a:endParaRPr lang="pt-PT" sz="1600" dirty="0"/>
          </a:p>
        </p:txBody>
      </p:sp>
      <p:sp>
        <p:nvSpPr>
          <p:cNvPr id="12" name="CaixaDeTexto 11"/>
          <p:cNvSpPr txBox="1"/>
          <p:nvPr/>
        </p:nvSpPr>
        <p:spPr>
          <a:xfrm>
            <a:off x="4860032" y="2454420"/>
            <a:ext cx="3436385" cy="2600712"/>
          </a:xfrm>
          <a:prstGeom prst="rect">
            <a:avLst/>
          </a:prstGeom>
          <a:noFill/>
        </p:spPr>
        <p:txBody>
          <a:bodyPr wrap="square" rtlCol="0">
            <a:spAutoFit/>
          </a:bodyPr>
          <a:lstStyle/>
          <a:p>
            <a:pPr marL="285750" indent="-285750" algn="just">
              <a:spcAft>
                <a:spcPts val="600"/>
              </a:spcAft>
              <a:buFont typeface="Arial" panose="020B0604020202020204" pitchFamily="34" charset="0"/>
              <a:buChar char="•"/>
            </a:pPr>
            <a:r>
              <a:rPr lang="pt-PT" sz="1600" dirty="0" smtClean="0"/>
              <a:t>Salsichas </a:t>
            </a:r>
            <a:r>
              <a:rPr lang="pt-PT" sz="1600" dirty="0"/>
              <a:t>em lata</a:t>
            </a:r>
          </a:p>
          <a:p>
            <a:pPr marL="285750" indent="-285750" algn="just">
              <a:spcAft>
                <a:spcPts val="600"/>
              </a:spcAft>
              <a:buFont typeface="Arial" panose="020B0604020202020204" pitchFamily="34" charset="0"/>
              <a:buChar char="•"/>
            </a:pPr>
            <a:r>
              <a:rPr lang="pt-PT" sz="1600" dirty="0"/>
              <a:t>Atum em lata</a:t>
            </a:r>
          </a:p>
          <a:p>
            <a:pPr marL="285750" indent="-285750" algn="just">
              <a:spcAft>
                <a:spcPts val="600"/>
              </a:spcAft>
              <a:buFont typeface="Arial" panose="020B0604020202020204" pitchFamily="34" charset="0"/>
              <a:buChar char="•"/>
            </a:pPr>
            <a:r>
              <a:rPr lang="pt-PT" sz="1600" dirty="0"/>
              <a:t>Sardinha em lata</a:t>
            </a:r>
          </a:p>
          <a:p>
            <a:pPr marL="285750" indent="-285750" algn="just">
              <a:spcAft>
                <a:spcPts val="600"/>
              </a:spcAft>
              <a:buFont typeface="Arial" panose="020B0604020202020204" pitchFamily="34" charset="0"/>
              <a:buChar char="•"/>
            </a:pPr>
            <a:r>
              <a:rPr lang="pt-PT" sz="1600" dirty="0"/>
              <a:t>Frango inteiro congelado </a:t>
            </a:r>
          </a:p>
          <a:p>
            <a:pPr marL="285750" indent="-285750" algn="just">
              <a:spcAft>
                <a:spcPts val="600"/>
              </a:spcAft>
              <a:buFont typeface="Arial" panose="020B0604020202020204" pitchFamily="34" charset="0"/>
              <a:buChar char="•"/>
            </a:pPr>
            <a:r>
              <a:rPr lang="pt-PT" sz="1600" dirty="0"/>
              <a:t>Azeite</a:t>
            </a:r>
          </a:p>
          <a:p>
            <a:pPr marL="285750" indent="-285750" algn="just">
              <a:spcAft>
                <a:spcPts val="600"/>
              </a:spcAft>
              <a:buFont typeface="Arial" panose="020B0604020202020204" pitchFamily="34" charset="0"/>
              <a:buChar char="•"/>
            </a:pPr>
            <a:r>
              <a:rPr lang="pt-PT" sz="1600" dirty="0"/>
              <a:t>Manteiga</a:t>
            </a:r>
          </a:p>
          <a:p>
            <a:pPr marL="285750" indent="-285750" algn="just">
              <a:spcAft>
                <a:spcPts val="600"/>
              </a:spcAft>
              <a:buFont typeface="Arial" panose="020B0604020202020204" pitchFamily="34" charset="0"/>
              <a:buChar char="•"/>
            </a:pPr>
            <a:r>
              <a:rPr lang="pt-PT" sz="1600" dirty="0"/>
              <a:t>Marmelada</a:t>
            </a:r>
          </a:p>
          <a:p>
            <a:pPr marL="285750" indent="-285750" algn="just">
              <a:spcAft>
                <a:spcPts val="600"/>
              </a:spcAft>
              <a:buFont typeface="Arial" panose="020B0604020202020204" pitchFamily="34" charset="0"/>
              <a:buChar char="•"/>
            </a:pPr>
            <a:r>
              <a:rPr lang="pt-PT" sz="1600" dirty="0"/>
              <a:t>Flocos de Batata</a:t>
            </a:r>
          </a:p>
        </p:txBody>
      </p:sp>
      <p:sp>
        <p:nvSpPr>
          <p:cNvPr id="13" name="CaixaDeTexto 12"/>
          <p:cNvSpPr txBox="1"/>
          <p:nvPr/>
        </p:nvSpPr>
        <p:spPr>
          <a:xfrm>
            <a:off x="35496" y="1052736"/>
            <a:ext cx="7776864" cy="369332"/>
          </a:xfrm>
          <a:prstGeom prst="rect">
            <a:avLst/>
          </a:prstGeom>
          <a:solidFill>
            <a:srgbClr val="06A7E1"/>
          </a:solidFill>
          <a:ln>
            <a:solidFill>
              <a:srgbClr val="06A7E1"/>
            </a:solidFill>
          </a:ln>
        </p:spPr>
        <p:txBody>
          <a:bodyPr wrap="square" rtlCol="0">
            <a:spAutoFit/>
          </a:bodyPr>
          <a:lstStyle/>
          <a:p>
            <a:r>
              <a:rPr lang="pt-PT" b="1" dirty="0" smtClean="0">
                <a:solidFill>
                  <a:schemeClr val="bg1"/>
                </a:solidFill>
                <a:latin typeface="+mj-lt"/>
              </a:rPr>
              <a:t>Tipo</a:t>
            </a:r>
            <a:r>
              <a:rPr lang="pt-PT" sz="1600" b="1" dirty="0" smtClean="0">
                <a:solidFill>
                  <a:schemeClr val="bg1"/>
                </a:solidFill>
              </a:rPr>
              <a:t> de Géneros  Alimentares a Distribuir:</a:t>
            </a:r>
            <a:endParaRPr lang="pt-PT" sz="1600" b="1" dirty="0">
              <a:solidFill>
                <a:schemeClr val="bg1"/>
              </a:solidFill>
            </a:endParaRPr>
          </a:p>
        </p:txBody>
      </p:sp>
    </p:spTree>
    <p:extLst>
      <p:ext uri="{BB962C8B-B14F-4D97-AF65-F5344CB8AC3E}">
        <p14:creationId xmlns:p14="http://schemas.microsoft.com/office/powerpoint/2010/main" val="189500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12" grpId="0"/>
      <p:bldP spid="1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42</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0" name="CaixaDeTexto 9"/>
          <p:cNvSpPr txBox="1"/>
          <p:nvPr/>
        </p:nvSpPr>
        <p:spPr>
          <a:xfrm>
            <a:off x="110879" y="1340768"/>
            <a:ext cx="8496944" cy="5201424"/>
          </a:xfrm>
          <a:prstGeom prst="rect">
            <a:avLst/>
          </a:prstGeom>
          <a:noFill/>
        </p:spPr>
        <p:txBody>
          <a:bodyPr wrap="square" rtlCol="0">
            <a:spAutoFit/>
          </a:bodyPr>
          <a:lstStyle/>
          <a:p>
            <a:pPr marL="285750" indent="-285750" algn="just">
              <a:lnSpc>
                <a:spcPct val="150000"/>
              </a:lnSpc>
              <a:spcAft>
                <a:spcPts val="600"/>
              </a:spcAft>
              <a:buFont typeface="Wingdings" panose="05000000000000000000" pitchFamily="2" charset="2"/>
              <a:buChar char="ü"/>
            </a:pPr>
            <a:r>
              <a:rPr lang="pt-PT" sz="1600" dirty="0" smtClean="0"/>
              <a:t>Os géneros alimentares foram selecionados atendendo</a:t>
            </a:r>
            <a:r>
              <a:rPr lang="pt-PT" sz="1600" dirty="0"/>
              <a:t> </a:t>
            </a:r>
            <a:r>
              <a:rPr lang="pt-PT" sz="1600" dirty="0" smtClean="0"/>
              <a:t>a requisitos específicos relacionados com aspetos </a:t>
            </a:r>
            <a:r>
              <a:rPr lang="pt-PT" sz="1600" dirty="0"/>
              <a:t>climáticos e ambientais, tendo em vista a </a:t>
            </a:r>
            <a:r>
              <a:rPr lang="pt-PT" sz="1600" dirty="0" smtClean="0"/>
              <a:t>redução dos </a:t>
            </a:r>
            <a:r>
              <a:rPr lang="pt-PT" sz="1600" dirty="0"/>
              <a:t>desperdícios e a contribuição para a dieta equilibrada</a:t>
            </a:r>
            <a:r>
              <a:rPr lang="pt-PT" sz="1600" dirty="0" smtClean="0"/>
              <a:t>.</a:t>
            </a:r>
          </a:p>
          <a:p>
            <a:pPr marL="285750" indent="-285750" algn="just">
              <a:lnSpc>
                <a:spcPct val="150000"/>
              </a:lnSpc>
              <a:spcAft>
                <a:spcPts val="600"/>
              </a:spcAft>
              <a:buFont typeface="Wingdings" panose="05000000000000000000" pitchFamily="2" charset="2"/>
              <a:buChar char="ü"/>
            </a:pPr>
            <a:r>
              <a:rPr lang="pt-PT" sz="1600" dirty="0" smtClean="0"/>
              <a:t>Na distribuição pretende-se assegurar </a:t>
            </a:r>
            <a:r>
              <a:rPr lang="pt-PT" sz="1600" b="1" dirty="0" smtClean="0"/>
              <a:t>50% das necessidades nutricionais diárias </a:t>
            </a:r>
            <a:r>
              <a:rPr lang="pt-PT" sz="1600" dirty="0" smtClean="0"/>
              <a:t>das diversas </a:t>
            </a:r>
            <a:r>
              <a:rPr lang="pt-PT" sz="1600" b="1" dirty="0" smtClean="0"/>
              <a:t>faixas etárias </a:t>
            </a:r>
            <a:r>
              <a:rPr lang="pt-PT" sz="1600" dirty="0" smtClean="0"/>
              <a:t>dos destinatários finais</a:t>
            </a:r>
            <a:r>
              <a:rPr lang="pt-PT" sz="1600" dirty="0"/>
              <a:t>. A distribuição dos produtos a realizar pelas entidades mediadoras aos </a:t>
            </a:r>
            <a:r>
              <a:rPr lang="pt-PT" sz="1600" dirty="0" smtClean="0"/>
              <a:t>destinatários </a:t>
            </a:r>
            <a:r>
              <a:rPr lang="pt-PT" sz="1600" dirty="0"/>
              <a:t>finais tem que cumprir os referenciais de quantidades </a:t>
            </a:r>
            <a:r>
              <a:rPr lang="pt-PT" sz="1600" dirty="0" smtClean="0"/>
              <a:t>mensais. </a:t>
            </a:r>
          </a:p>
          <a:p>
            <a:pPr marL="285750" indent="-285750" algn="just">
              <a:lnSpc>
                <a:spcPct val="150000"/>
              </a:lnSpc>
              <a:spcAft>
                <a:spcPts val="600"/>
              </a:spcAft>
              <a:buFont typeface="Wingdings" panose="05000000000000000000" pitchFamily="2" charset="2"/>
              <a:buChar char="ü"/>
            </a:pPr>
            <a:r>
              <a:rPr lang="pt-PT" sz="1600" dirty="0" smtClean="0"/>
              <a:t>O </a:t>
            </a:r>
            <a:r>
              <a:rPr lang="pt-PT" sz="1600" dirty="0"/>
              <a:t>cabaz a distribuir na Região Autónoma dos Açores foi aprovado pela Direção Regional da Saúde. </a:t>
            </a:r>
          </a:p>
          <a:p>
            <a:pPr marL="285750" indent="-285750" algn="just">
              <a:lnSpc>
                <a:spcPct val="150000"/>
              </a:lnSpc>
              <a:spcAft>
                <a:spcPts val="600"/>
              </a:spcAft>
              <a:buFont typeface="Wingdings" panose="05000000000000000000" pitchFamily="2" charset="2"/>
              <a:buChar char="ü"/>
            </a:pPr>
            <a:r>
              <a:rPr lang="pt-PT" sz="1600" dirty="0" smtClean="0"/>
              <a:t>Os géneros </a:t>
            </a:r>
            <a:r>
              <a:rPr lang="pt-PT" sz="1600" dirty="0"/>
              <a:t>alimentares a </a:t>
            </a:r>
            <a:r>
              <a:rPr lang="pt-PT" sz="1600" dirty="0" smtClean="0"/>
              <a:t>distribuir e as quantidades definidas </a:t>
            </a:r>
            <a:r>
              <a:rPr lang="pt-PT" sz="1600" dirty="0"/>
              <a:t>para cinco grupos </a:t>
            </a:r>
            <a:r>
              <a:rPr lang="pt-PT" sz="1600" dirty="0" smtClean="0"/>
              <a:t>etários da população respeitam os valores estabelecidos pela Organização Mundial da Saúde, e pretendem  </a:t>
            </a:r>
            <a:r>
              <a:rPr lang="pt-PT" sz="1600" dirty="0"/>
              <a:t>assegurar a oferta de cabazes alimentares nutricionalmente adequados e que permitam assegurar </a:t>
            </a:r>
            <a:r>
              <a:rPr lang="pt-PT" sz="1600" b="1" dirty="0"/>
              <a:t>50% das necessidades energéticas e nutricionais mensais dos indivíduos</a:t>
            </a:r>
            <a:r>
              <a:rPr lang="pt-PT" sz="1600" dirty="0"/>
              <a:t>.</a:t>
            </a:r>
          </a:p>
          <a:p>
            <a:pPr algn="just">
              <a:lnSpc>
                <a:spcPct val="150000"/>
              </a:lnSpc>
              <a:spcAft>
                <a:spcPts val="600"/>
              </a:spcAft>
            </a:pPr>
            <a:endParaRPr lang="pt-PT" sz="1600" dirty="0" smtClean="0"/>
          </a:p>
        </p:txBody>
      </p:sp>
      <p:sp>
        <p:nvSpPr>
          <p:cNvPr id="13" name="CaixaDeTexto 12"/>
          <p:cNvSpPr txBox="1"/>
          <p:nvPr/>
        </p:nvSpPr>
        <p:spPr>
          <a:xfrm>
            <a:off x="87506" y="836712"/>
            <a:ext cx="7776864" cy="338554"/>
          </a:xfrm>
          <a:prstGeom prst="rect">
            <a:avLst/>
          </a:prstGeom>
          <a:solidFill>
            <a:srgbClr val="06A7E1"/>
          </a:solidFill>
          <a:ln>
            <a:solidFill>
              <a:srgbClr val="06A7E1"/>
            </a:solidFill>
          </a:ln>
        </p:spPr>
        <p:txBody>
          <a:bodyPr wrap="square" rtlCol="0">
            <a:spAutoFit/>
          </a:bodyPr>
          <a:lstStyle/>
          <a:p>
            <a:r>
              <a:rPr lang="pt-PT" sz="1600" b="1" dirty="0">
                <a:solidFill>
                  <a:schemeClr val="bg1"/>
                </a:solidFill>
              </a:rPr>
              <a:t>Géneros Alimentares e Quantidades a Distribuir</a:t>
            </a:r>
          </a:p>
        </p:txBody>
      </p:sp>
    </p:spTree>
    <p:extLst>
      <p:ext uri="{BB962C8B-B14F-4D97-AF65-F5344CB8AC3E}">
        <p14:creationId xmlns:p14="http://schemas.microsoft.com/office/powerpoint/2010/main" val="363342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 calcmode="lin" valueType="num">
                                      <p:cBhvr additive="base">
                                        <p:cTn id="25"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43</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16523" y="1124744"/>
            <a:ext cx="7783869" cy="338554"/>
          </a:xfrm>
          <a:prstGeom prst="rect">
            <a:avLst/>
          </a:prstGeom>
          <a:solidFill>
            <a:srgbClr val="06A7E1"/>
          </a:solidFill>
          <a:ln>
            <a:solidFill>
              <a:srgbClr val="06A7E1"/>
            </a:solidFill>
          </a:ln>
        </p:spPr>
        <p:txBody>
          <a:bodyPr wrap="square" rtlCol="0">
            <a:spAutoFit/>
          </a:bodyPr>
          <a:lstStyle/>
          <a:p>
            <a:r>
              <a:rPr lang="pt-PT" sz="1600" b="1" dirty="0" smtClean="0">
                <a:solidFill>
                  <a:schemeClr val="bg1"/>
                </a:solidFill>
              </a:rPr>
              <a:t>Despesas Elegíveis</a:t>
            </a:r>
            <a:endParaRPr lang="pt-PT" sz="1600" b="1" dirty="0">
              <a:solidFill>
                <a:schemeClr val="bg1"/>
              </a:solidFill>
            </a:endParaRPr>
          </a:p>
        </p:txBody>
      </p:sp>
      <p:graphicFrame>
        <p:nvGraphicFramePr>
          <p:cNvPr id="9" name="Tabela 8"/>
          <p:cNvGraphicFramePr>
            <a:graphicFrameLocks noGrp="1"/>
          </p:cNvGraphicFramePr>
          <p:nvPr>
            <p:extLst>
              <p:ext uri="{D42A27DB-BD31-4B8C-83A1-F6EECF244321}">
                <p14:modId xmlns:p14="http://schemas.microsoft.com/office/powerpoint/2010/main" val="403068378"/>
              </p:ext>
            </p:extLst>
          </p:nvPr>
        </p:nvGraphicFramePr>
        <p:xfrm>
          <a:off x="467841" y="1696672"/>
          <a:ext cx="7488238" cy="4024312"/>
        </p:xfrm>
        <a:graphic>
          <a:graphicData uri="http://schemas.openxmlformats.org/drawingml/2006/table">
            <a:tbl>
              <a:tblPr firstRow="1" bandRow="1">
                <a:tableStyleId>{5C22544A-7EE6-4342-B048-85BDC9FD1C3A}</a:tableStyleId>
              </a:tblPr>
              <a:tblGrid>
                <a:gridCol w="3744119">
                  <a:extLst>
                    <a:ext uri="{9D8B030D-6E8A-4147-A177-3AD203B41FA5}">
                      <a16:colId xmlns:a16="http://schemas.microsoft.com/office/drawing/2014/main" val="20000"/>
                    </a:ext>
                  </a:extLst>
                </a:gridCol>
                <a:gridCol w="3744119">
                  <a:extLst>
                    <a:ext uri="{9D8B030D-6E8A-4147-A177-3AD203B41FA5}">
                      <a16:colId xmlns:a16="http://schemas.microsoft.com/office/drawing/2014/main" val="20001"/>
                    </a:ext>
                  </a:extLst>
                </a:gridCol>
              </a:tblGrid>
              <a:tr h="2225580">
                <a:tc>
                  <a:txBody>
                    <a:bodyPr/>
                    <a:lstStyle/>
                    <a:p>
                      <a:pPr algn="ctr"/>
                      <a:r>
                        <a:rPr lang="pt-PT" sz="1800" b="0" dirty="0" smtClean="0">
                          <a:solidFill>
                            <a:schemeClr val="tx1"/>
                          </a:solidFill>
                          <a:latin typeface="+mj-lt"/>
                          <a:cs typeface="Arial" panose="020B0604020202020204" pitchFamily="34" charset="0"/>
                        </a:rPr>
                        <a:t>Despesas de natureza administrativa, de transporte e de armazenamento</a:t>
                      </a:r>
                      <a:endParaRPr lang="pt-PT" sz="1800" b="0" dirty="0">
                        <a:solidFill>
                          <a:schemeClr val="tx1"/>
                        </a:solidFill>
                        <a:latin typeface="+mj-lt"/>
                        <a:cs typeface="Arial" panose="020B0604020202020204" pitchFamily="34" charset="0"/>
                      </a:endParaRPr>
                    </a:p>
                  </a:txBody>
                  <a:tcPr marL="91433" marR="91433" marT="45668" marB="45668" anchor="ctr">
                    <a:solidFill>
                      <a:schemeClr val="accent1">
                        <a:lumMod val="60000"/>
                        <a:lumOff val="40000"/>
                      </a:schemeClr>
                    </a:solidFill>
                  </a:tcPr>
                </a:tc>
                <a:tc>
                  <a:txBody>
                    <a:bodyPr/>
                    <a:lstStyle/>
                    <a:p>
                      <a:pPr algn="ctr"/>
                      <a:r>
                        <a:rPr lang="pt-PT" sz="1800" b="0" dirty="0" smtClean="0">
                          <a:solidFill>
                            <a:schemeClr val="tx1"/>
                          </a:solidFill>
                          <a:latin typeface="+mj-lt"/>
                          <a:cs typeface="Arial" panose="020B0604020202020204" pitchFamily="34" charset="0"/>
                        </a:rPr>
                        <a:t>Financiadas a uma </a:t>
                      </a:r>
                      <a:r>
                        <a:rPr lang="pt-PT" sz="1800" b="1" dirty="0" smtClean="0">
                          <a:solidFill>
                            <a:schemeClr val="tx1"/>
                          </a:solidFill>
                          <a:latin typeface="+mj-lt"/>
                          <a:cs typeface="Arial" panose="020B0604020202020204" pitchFamily="34" charset="0"/>
                        </a:rPr>
                        <a:t>taxa fixa de 5% </a:t>
                      </a:r>
                      <a:r>
                        <a:rPr lang="pt-PT" sz="1800" b="0" dirty="0" smtClean="0">
                          <a:solidFill>
                            <a:schemeClr val="tx1"/>
                          </a:solidFill>
                          <a:latin typeface="+mj-lt"/>
                          <a:cs typeface="Arial" panose="020B0604020202020204" pitchFamily="34" charset="0"/>
                        </a:rPr>
                        <a:t>do valor de aquisição dos géneros alimentares</a:t>
                      </a:r>
                      <a:endParaRPr lang="pt-PT" sz="1800" b="0" dirty="0">
                        <a:solidFill>
                          <a:schemeClr val="tx1"/>
                        </a:solidFill>
                        <a:latin typeface="+mj-lt"/>
                        <a:cs typeface="Arial" panose="020B0604020202020204" pitchFamily="34" charset="0"/>
                      </a:endParaRPr>
                    </a:p>
                  </a:txBody>
                  <a:tcPr marL="91433" marR="91433" marT="45668" marB="45668" anchor="ctr">
                    <a:solidFill>
                      <a:schemeClr val="accent1">
                        <a:lumMod val="60000"/>
                        <a:lumOff val="40000"/>
                      </a:schemeClr>
                    </a:solidFill>
                  </a:tcPr>
                </a:tc>
                <a:extLst>
                  <a:ext uri="{0D108BD9-81ED-4DB2-BD59-A6C34878D82A}">
                    <a16:rowId xmlns:a16="http://schemas.microsoft.com/office/drawing/2014/main" val="10000"/>
                  </a:ext>
                </a:extLst>
              </a:tr>
              <a:tr h="1798732">
                <a:tc>
                  <a:txBody>
                    <a:bodyPr/>
                    <a:lstStyle/>
                    <a:p>
                      <a:pPr marL="0" algn="ctr" defTabSz="914400" rtl="0" eaLnBrk="1" latinLnBrk="0" hangingPunct="1"/>
                      <a:r>
                        <a:rPr lang="pt-PT" sz="1800" b="0" kern="1200" dirty="0" smtClean="0">
                          <a:solidFill>
                            <a:schemeClr val="tx1"/>
                          </a:solidFill>
                          <a:latin typeface="+mj-lt"/>
                          <a:ea typeface="+mn-ea"/>
                          <a:cs typeface="Arial" panose="020B0604020202020204" pitchFamily="34" charset="0"/>
                        </a:rPr>
                        <a:t>Despesas com as medidas de acompanhamento</a:t>
                      </a:r>
                      <a:endParaRPr lang="pt-PT" sz="1800" b="0" kern="1200" dirty="0">
                        <a:solidFill>
                          <a:schemeClr val="tx1"/>
                        </a:solidFill>
                        <a:latin typeface="+mj-lt"/>
                        <a:ea typeface="+mn-ea"/>
                        <a:cs typeface="Arial" panose="020B0604020202020204" pitchFamily="34" charset="0"/>
                      </a:endParaRPr>
                    </a:p>
                  </a:txBody>
                  <a:tcPr marL="91433" marR="91433" marT="45668" marB="45668" anchor="ctr">
                    <a:solidFill>
                      <a:schemeClr val="accent1">
                        <a:lumMod val="60000"/>
                        <a:lumOff val="40000"/>
                      </a:schemeClr>
                    </a:solidFill>
                  </a:tcPr>
                </a:tc>
                <a:tc>
                  <a:txBody>
                    <a:bodyPr/>
                    <a:lstStyle/>
                    <a:p>
                      <a:pPr marL="0" algn="ctr" defTabSz="914400" rtl="0" eaLnBrk="1" latinLnBrk="0" hangingPunct="1"/>
                      <a:r>
                        <a:rPr lang="pt-PT" sz="1800" b="0" kern="1200" dirty="0" smtClean="0">
                          <a:solidFill>
                            <a:schemeClr val="tx1"/>
                          </a:solidFill>
                          <a:latin typeface="+mj-lt"/>
                          <a:ea typeface="+mn-ea"/>
                          <a:cs typeface="Arial" panose="020B0604020202020204" pitchFamily="34" charset="0"/>
                        </a:rPr>
                        <a:t>Financiadas a uma </a:t>
                      </a:r>
                      <a:r>
                        <a:rPr lang="pt-PT" sz="1800" b="1" kern="1200" dirty="0" smtClean="0">
                          <a:solidFill>
                            <a:schemeClr val="tx1"/>
                          </a:solidFill>
                          <a:latin typeface="+mj-lt"/>
                          <a:ea typeface="+mn-ea"/>
                          <a:cs typeface="Arial" panose="020B0604020202020204" pitchFamily="34" charset="0"/>
                        </a:rPr>
                        <a:t>taxa fixa de 5% </a:t>
                      </a:r>
                      <a:r>
                        <a:rPr lang="pt-PT" sz="1800" b="0" kern="1200" dirty="0" smtClean="0">
                          <a:solidFill>
                            <a:schemeClr val="tx1"/>
                          </a:solidFill>
                          <a:latin typeface="+mj-lt"/>
                          <a:ea typeface="+mn-ea"/>
                          <a:cs typeface="Arial" panose="020B0604020202020204" pitchFamily="34" charset="0"/>
                        </a:rPr>
                        <a:t>do valor de aquisição dos géneros alimentares</a:t>
                      </a:r>
                      <a:endParaRPr lang="pt-PT" sz="1800" b="0" kern="1200" dirty="0">
                        <a:solidFill>
                          <a:schemeClr val="tx1"/>
                        </a:solidFill>
                        <a:latin typeface="+mj-lt"/>
                        <a:ea typeface="+mn-ea"/>
                        <a:cs typeface="Arial" panose="020B0604020202020204" pitchFamily="34" charset="0"/>
                      </a:endParaRPr>
                    </a:p>
                  </a:txBody>
                  <a:tcPr marL="91433" marR="91433" marT="45668" marB="45668" anchor="ctr">
                    <a:solidFill>
                      <a:schemeClr val="accent1">
                        <a:lumMod val="60000"/>
                        <a:lumOff val="4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54769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44</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7776864" cy="338554"/>
          </a:xfrm>
          <a:prstGeom prst="rect">
            <a:avLst/>
          </a:prstGeom>
          <a:solidFill>
            <a:srgbClr val="06A7E1"/>
          </a:solidFill>
          <a:ln>
            <a:solidFill>
              <a:srgbClr val="06A7E1"/>
            </a:solidFill>
          </a:ln>
        </p:spPr>
        <p:txBody>
          <a:bodyPr wrap="square" rtlCol="0">
            <a:spAutoFit/>
          </a:bodyPr>
          <a:lstStyle/>
          <a:p>
            <a:r>
              <a:rPr lang="pt-PT" sz="1600" b="1" dirty="0" smtClean="0">
                <a:solidFill>
                  <a:schemeClr val="bg1"/>
                </a:solidFill>
              </a:rPr>
              <a:t>Regras de Elegibilidade das Despesas</a:t>
            </a:r>
            <a:endParaRPr lang="pt-PT" sz="1600" b="1" dirty="0">
              <a:solidFill>
                <a:schemeClr val="bg1"/>
              </a:solidFill>
            </a:endParaRPr>
          </a:p>
        </p:txBody>
      </p:sp>
      <p:sp>
        <p:nvSpPr>
          <p:cNvPr id="2" name="Retângulo 1"/>
          <p:cNvSpPr/>
          <p:nvPr/>
        </p:nvSpPr>
        <p:spPr>
          <a:xfrm>
            <a:off x="301860" y="1555646"/>
            <a:ext cx="8136904" cy="4662815"/>
          </a:xfrm>
          <a:prstGeom prst="rect">
            <a:avLst/>
          </a:prstGeom>
        </p:spPr>
        <p:txBody>
          <a:bodyPr wrap="square">
            <a:spAutoFit/>
          </a:bodyPr>
          <a:lstStyle/>
          <a:p>
            <a:pPr marL="285750" indent="-285750" algn="just">
              <a:lnSpc>
                <a:spcPct val="150000"/>
              </a:lnSpc>
              <a:buFont typeface="Wingdings" panose="05000000000000000000" pitchFamily="2" charset="2"/>
              <a:buChar char="ü"/>
            </a:pPr>
            <a:r>
              <a:rPr lang="pt-PT" dirty="0"/>
              <a:t>As </a:t>
            </a:r>
            <a:r>
              <a:rPr lang="pt-PT" b="1" dirty="0"/>
              <a:t>despesas de natureza administrativa</a:t>
            </a:r>
            <a:r>
              <a:rPr lang="pt-PT" dirty="0"/>
              <a:t>, </a:t>
            </a:r>
            <a:r>
              <a:rPr lang="pt-PT" b="1" dirty="0"/>
              <a:t>de transporte e de armazenamento </a:t>
            </a:r>
            <a:r>
              <a:rPr lang="pt-PT" dirty="0"/>
              <a:t>financiadas a uma taxa fixa de </a:t>
            </a:r>
            <a:r>
              <a:rPr lang="pt-PT" b="1" dirty="0"/>
              <a:t>5% </a:t>
            </a:r>
            <a:r>
              <a:rPr lang="pt-PT" dirty="0"/>
              <a:t>do </a:t>
            </a:r>
            <a:r>
              <a:rPr lang="pt-PT" b="1" dirty="0"/>
              <a:t>valor de aquisição dos géneros alimentares distribuídos</a:t>
            </a:r>
            <a:r>
              <a:rPr lang="pt-PT" dirty="0"/>
              <a:t>, apresenta a seguinte distribuição</a:t>
            </a:r>
            <a:r>
              <a:rPr lang="pt-PT" dirty="0" smtClean="0"/>
              <a:t>:</a:t>
            </a:r>
            <a:endParaRPr lang="pt-PT" dirty="0"/>
          </a:p>
          <a:p>
            <a:pPr marL="620713" indent="-285750" algn="just">
              <a:lnSpc>
                <a:spcPct val="150000"/>
              </a:lnSpc>
              <a:buFont typeface="Wingdings" panose="05000000000000000000" pitchFamily="2" charset="2"/>
              <a:buChar char="§"/>
            </a:pPr>
            <a:r>
              <a:rPr lang="pt-PT" b="1" dirty="0"/>
              <a:t>4% </a:t>
            </a:r>
            <a:r>
              <a:rPr lang="pt-PT" dirty="0"/>
              <a:t>é atribuído ao </a:t>
            </a:r>
            <a:r>
              <a:rPr lang="pt-PT" b="1" dirty="0"/>
              <a:t>polo de receção/entidade coordenadora</a:t>
            </a:r>
            <a:r>
              <a:rPr lang="pt-PT" dirty="0"/>
              <a:t>.</a:t>
            </a:r>
          </a:p>
          <a:p>
            <a:pPr marL="620713" indent="-285750" algn="just">
              <a:lnSpc>
                <a:spcPct val="150000"/>
              </a:lnSpc>
              <a:buFont typeface="Wingdings" panose="05000000000000000000" pitchFamily="2" charset="2"/>
              <a:buChar char="§"/>
            </a:pPr>
            <a:r>
              <a:rPr lang="pt-PT" b="1" dirty="0"/>
              <a:t>1% </a:t>
            </a:r>
            <a:r>
              <a:rPr lang="pt-PT" dirty="0"/>
              <a:t>é atribuído às </a:t>
            </a:r>
            <a:r>
              <a:rPr lang="pt-PT" b="1" dirty="0"/>
              <a:t>entidades mediadoras</a:t>
            </a:r>
            <a:r>
              <a:rPr lang="pt-PT" dirty="0"/>
              <a:t>.</a:t>
            </a:r>
          </a:p>
          <a:p>
            <a:pPr marL="809625" indent="-90488" algn="just">
              <a:lnSpc>
                <a:spcPct val="150000"/>
              </a:lnSpc>
              <a:buFont typeface="Wingdings" panose="05000000000000000000" pitchFamily="2" charset="2"/>
              <a:buChar char="§"/>
            </a:pPr>
            <a:r>
              <a:rPr lang="pt-PT" dirty="0" smtClean="0"/>
              <a:t> sendo </a:t>
            </a:r>
            <a:r>
              <a:rPr lang="pt-PT" dirty="0"/>
              <a:t>o montante a receber por cada entidade proporcional à quantidade de produtos que distribui</a:t>
            </a:r>
            <a:r>
              <a:rPr lang="pt-PT" dirty="0" smtClean="0"/>
              <a:t>.</a:t>
            </a:r>
            <a:endParaRPr lang="pt-PT" dirty="0"/>
          </a:p>
          <a:p>
            <a:pPr marL="285750" indent="-285750" algn="just">
              <a:lnSpc>
                <a:spcPct val="150000"/>
              </a:lnSpc>
              <a:buFont typeface="Wingdings" panose="05000000000000000000" pitchFamily="2" charset="2"/>
              <a:buChar char="ü"/>
            </a:pPr>
            <a:r>
              <a:rPr lang="pt-PT" dirty="0"/>
              <a:t>As </a:t>
            </a:r>
            <a:r>
              <a:rPr lang="pt-PT" b="1" dirty="0"/>
              <a:t>despesas com as medidas de acompanhamento </a:t>
            </a:r>
            <a:r>
              <a:rPr lang="pt-PT" dirty="0"/>
              <a:t>financiadas a uma taxa fixa de </a:t>
            </a:r>
            <a:r>
              <a:rPr lang="pt-PT" b="1" dirty="0"/>
              <a:t>5% </a:t>
            </a:r>
            <a:r>
              <a:rPr lang="pt-PT" dirty="0"/>
              <a:t>do </a:t>
            </a:r>
            <a:r>
              <a:rPr lang="pt-PT" b="1" dirty="0"/>
              <a:t>valor de aquisição dos géneros alimentares distribuídos </a:t>
            </a:r>
            <a:r>
              <a:rPr lang="pt-PT" dirty="0"/>
              <a:t>são atribuídas </a:t>
            </a:r>
            <a:r>
              <a:rPr lang="pt-PT" b="1" dirty="0"/>
              <a:t>exclusivamente às entidades mediadoras</a:t>
            </a:r>
            <a:r>
              <a:rPr lang="pt-PT" dirty="0"/>
              <a:t>, sendo o montante a receber por cada entidade </a:t>
            </a:r>
            <a:r>
              <a:rPr lang="pt-PT" b="1" dirty="0"/>
              <a:t>proporcional à quantidade de produto que cada uma distribui</a:t>
            </a:r>
            <a:r>
              <a:rPr lang="pt-PT" dirty="0"/>
              <a:t>.</a:t>
            </a:r>
          </a:p>
        </p:txBody>
      </p:sp>
    </p:spTree>
    <p:extLst>
      <p:ext uri="{BB962C8B-B14F-4D97-AF65-F5344CB8AC3E}">
        <p14:creationId xmlns:p14="http://schemas.microsoft.com/office/powerpoint/2010/main" val="15660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45</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400110"/>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sz="2000" b="1" dirty="0">
                <a:solidFill>
                  <a:schemeClr val="bg1"/>
                </a:solidFill>
                <a:latin typeface="+mj-lt"/>
              </a:rPr>
              <a:t>Cálculos</a:t>
            </a:r>
            <a:r>
              <a:rPr lang="pt-PT" altLang="pt-PT" b="1" dirty="0">
                <a:solidFill>
                  <a:schemeClr val="bg1"/>
                </a:solidFill>
                <a:latin typeface="+mj-lt"/>
              </a:rPr>
              <a:t> do Valor do Financiamento</a:t>
            </a:r>
          </a:p>
        </p:txBody>
      </p:sp>
      <p:sp>
        <p:nvSpPr>
          <p:cNvPr id="10" name="CaixaDeTexto 9"/>
          <p:cNvSpPr txBox="1"/>
          <p:nvPr/>
        </p:nvSpPr>
        <p:spPr>
          <a:xfrm>
            <a:off x="323528" y="2370282"/>
            <a:ext cx="8208912" cy="646331"/>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a:solidFill>
                  <a:schemeClr val="bg1"/>
                </a:solidFill>
                <a:latin typeface="+mj-lt"/>
              </a:rPr>
              <a:t>Quantidade de produtos distribuído X Valor de cada um dos produtos </a:t>
            </a:r>
            <a:r>
              <a:rPr lang="pt-PT" altLang="pt-PT" b="1" dirty="0" smtClean="0">
                <a:solidFill>
                  <a:schemeClr val="bg1"/>
                </a:solidFill>
                <a:latin typeface="+mj-lt"/>
              </a:rPr>
              <a:t>distribuídos </a:t>
            </a:r>
            <a:r>
              <a:rPr lang="pt-PT" altLang="pt-PT" b="1" dirty="0">
                <a:solidFill>
                  <a:schemeClr val="bg1"/>
                </a:solidFill>
                <a:latin typeface="+mj-lt"/>
              </a:rPr>
              <a:t>X 5% (taxa fixa distribuição)</a:t>
            </a:r>
          </a:p>
        </p:txBody>
      </p:sp>
      <p:sp>
        <p:nvSpPr>
          <p:cNvPr id="11" name="CaixaDeTexto 10"/>
          <p:cNvSpPr txBox="1"/>
          <p:nvPr/>
        </p:nvSpPr>
        <p:spPr>
          <a:xfrm>
            <a:off x="316982" y="3933056"/>
            <a:ext cx="8215457" cy="646331"/>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a:solidFill>
                  <a:schemeClr val="bg1"/>
                </a:solidFill>
                <a:latin typeface="+mj-lt"/>
              </a:rPr>
              <a:t>Quantidade de produtos distribuído X Valor de cada um dos produtos distribuídos X 5% (taxa fixa acompanhamento)</a:t>
            </a:r>
          </a:p>
        </p:txBody>
      </p:sp>
      <p:sp>
        <p:nvSpPr>
          <p:cNvPr id="6" name="Retângulo 5"/>
          <p:cNvSpPr/>
          <p:nvPr/>
        </p:nvSpPr>
        <p:spPr>
          <a:xfrm rot="10800000" flipV="1">
            <a:off x="323528" y="1763524"/>
            <a:ext cx="6030416" cy="369332"/>
          </a:xfrm>
          <a:prstGeom prst="rect">
            <a:avLst/>
          </a:prstGeom>
        </p:spPr>
        <p:txBody>
          <a:bodyPr wrap="square">
            <a:spAutoFit/>
          </a:bodyPr>
          <a:lstStyle/>
          <a:p>
            <a:pPr marL="285750" indent="-285750">
              <a:buFont typeface="Wingdings" panose="05000000000000000000" pitchFamily="2" charset="2"/>
              <a:buChar char="ü"/>
            </a:pPr>
            <a:r>
              <a:rPr lang="pt-PT" b="1" dirty="0">
                <a:latin typeface="+mj-lt"/>
              </a:rPr>
              <a:t>Cálculo do valor do financiamento para a Distribuição</a:t>
            </a:r>
            <a:r>
              <a:rPr lang="pt-PT" dirty="0">
                <a:latin typeface="+mj-lt"/>
              </a:rPr>
              <a:t>:</a:t>
            </a:r>
          </a:p>
        </p:txBody>
      </p:sp>
      <p:sp>
        <p:nvSpPr>
          <p:cNvPr id="9" name="Retângulo 8"/>
          <p:cNvSpPr/>
          <p:nvPr/>
        </p:nvSpPr>
        <p:spPr>
          <a:xfrm>
            <a:off x="323528" y="3105835"/>
            <a:ext cx="8208911" cy="646331"/>
          </a:xfrm>
          <a:prstGeom prst="rect">
            <a:avLst/>
          </a:prstGeom>
        </p:spPr>
        <p:txBody>
          <a:bodyPr wrap="square">
            <a:spAutoFit/>
          </a:bodyPr>
          <a:lstStyle/>
          <a:p>
            <a:pPr marL="285750" indent="-285750">
              <a:buFont typeface="Wingdings" panose="05000000000000000000" pitchFamily="2" charset="2"/>
              <a:buChar char="ü"/>
            </a:pPr>
            <a:r>
              <a:rPr lang="pt-PT" b="1" dirty="0">
                <a:latin typeface="+mj-lt"/>
              </a:rPr>
              <a:t>Cálculo do valor do financiamento para as Medidas de Acompanhamento – Entidades Mediadoras:</a:t>
            </a:r>
          </a:p>
        </p:txBody>
      </p:sp>
    </p:spTree>
    <p:extLst>
      <p:ext uri="{BB962C8B-B14F-4D97-AF65-F5344CB8AC3E}">
        <p14:creationId xmlns:p14="http://schemas.microsoft.com/office/powerpoint/2010/main" val="95951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1" grpId="0" animBg="1"/>
      <p:bldP spid="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46</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291734" y="889585"/>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Evidências da Realização da Operação</a:t>
            </a:r>
            <a:endParaRPr lang="pt-PT" altLang="pt-PT" b="1" dirty="0">
              <a:solidFill>
                <a:schemeClr val="bg1"/>
              </a:solidFill>
              <a:latin typeface="+mj-lt"/>
            </a:endParaRPr>
          </a:p>
        </p:txBody>
      </p:sp>
      <p:sp>
        <p:nvSpPr>
          <p:cNvPr id="2" name="Retângulo 1"/>
          <p:cNvSpPr/>
          <p:nvPr/>
        </p:nvSpPr>
        <p:spPr>
          <a:xfrm>
            <a:off x="255730" y="1265162"/>
            <a:ext cx="8280920" cy="5124480"/>
          </a:xfrm>
          <a:prstGeom prst="rect">
            <a:avLst/>
          </a:prstGeom>
        </p:spPr>
        <p:txBody>
          <a:bodyPr wrap="square">
            <a:spAutoFit/>
          </a:bodyPr>
          <a:lstStyle/>
          <a:p>
            <a:pPr marL="285750" lvl="0" indent="-285750" algn="just">
              <a:lnSpc>
                <a:spcPct val="150000"/>
              </a:lnSpc>
              <a:spcBef>
                <a:spcPts val="1200"/>
              </a:spcBef>
              <a:spcAft>
                <a:spcPct val="0"/>
              </a:spcAft>
              <a:buClr>
                <a:srgbClr val="002060"/>
              </a:buClr>
              <a:buFont typeface="Wingdings" panose="05000000000000000000" pitchFamily="2" charset="2"/>
              <a:buChar char="ü"/>
              <a:defRPr/>
            </a:pPr>
            <a:r>
              <a:rPr lang="pt-PT" altLang="pt-PT" dirty="0">
                <a:latin typeface="+mj-lt"/>
                <a:cs typeface="Arial" charset="0"/>
              </a:rPr>
              <a:t>As despesas apenas são atribuídas às organizações </a:t>
            </a:r>
            <a:r>
              <a:rPr lang="pt-PT" altLang="pt-PT" dirty="0" smtClean="0">
                <a:latin typeface="+mj-lt"/>
                <a:cs typeface="Arial" charset="0"/>
              </a:rPr>
              <a:t>parceiras, </a:t>
            </a:r>
            <a:r>
              <a:rPr lang="pt-PT" altLang="pt-PT" dirty="0">
                <a:latin typeface="+mj-lt"/>
                <a:cs typeface="Arial" charset="0"/>
              </a:rPr>
              <a:t>caso sejam apresentadas </a:t>
            </a:r>
            <a:r>
              <a:rPr lang="pt-PT" altLang="pt-PT" b="1" dirty="0">
                <a:latin typeface="+mj-lt"/>
                <a:cs typeface="Arial" charset="0"/>
              </a:rPr>
              <a:t>evidências</a:t>
            </a:r>
            <a:r>
              <a:rPr lang="pt-PT" altLang="pt-PT" dirty="0">
                <a:latin typeface="+mj-lt"/>
                <a:cs typeface="Arial" charset="0"/>
              </a:rPr>
              <a:t> da sua realização junto dos respetivos destinatários finais da operação</a:t>
            </a:r>
            <a:r>
              <a:rPr lang="pt-PT" altLang="pt-PT" dirty="0" smtClean="0">
                <a:latin typeface="+mj-lt"/>
                <a:cs typeface="Arial" charset="0"/>
              </a:rPr>
              <a:t>;</a:t>
            </a:r>
            <a:endParaRPr lang="pt-PT" altLang="pt-PT" dirty="0">
              <a:latin typeface="+mj-lt"/>
              <a:cs typeface="Arial" charset="0"/>
            </a:endParaRPr>
          </a:p>
          <a:p>
            <a:pPr marL="285750" lvl="0" indent="-285750" algn="just">
              <a:lnSpc>
                <a:spcPct val="150000"/>
              </a:lnSpc>
              <a:spcBef>
                <a:spcPts val="600"/>
              </a:spcBef>
              <a:spcAft>
                <a:spcPct val="0"/>
              </a:spcAft>
              <a:buClr>
                <a:srgbClr val="002060"/>
              </a:buClr>
              <a:buFont typeface="Wingdings" panose="05000000000000000000" pitchFamily="2" charset="2"/>
              <a:buChar char="ü"/>
              <a:defRPr/>
            </a:pPr>
            <a:r>
              <a:rPr lang="pt-PT" altLang="pt-PT" b="1" dirty="0">
                <a:latin typeface="+mj-lt"/>
                <a:cs typeface="Arial" charset="0"/>
              </a:rPr>
              <a:t>Evidências da realização da distribuição</a:t>
            </a:r>
            <a:r>
              <a:rPr lang="pt-PT" altLang="pt-PT" dirty="0">
                <a:latin typeface="+mj-lt"/>
                <a:cs typeface="Arial" charset="0"/>
              </a:rPr>
              <a:t>:</a:t>
            </a:r>
          </a:p>
          <a:p>
            <a:pPr marL="742950" lvl="1" indent="-285750" algn="just">
              <a:lnSpc>
                <a:spcPct val="150000"/>
              </a:lnSpc>
              <a:spcBef>
                <a:spcPts val="600"/>
              </a:spcBef>
              <a:spcAft>
                <a:spcPct val="0"/>
              </a:spcAft>
              <a:buClr>
                <a:srgbClr val="002060"/>
              </a:buClr>
              <a:buFont typeface="Wingdings" panose="05000000000000000000" pitchFamily="2" charset="2"/>
              <a:buChar char="§"/>
              <a:defRPr/>
            </a:pPr>
            <a:r>
              <a:rPr lang="pt-PT" altLang="pt-PT" dirty="0">
                <a:latin typeface="+mj-lt"/>
                <a:cs typeface="Arial" charset="0"/>
              </a:rPr>
              <a:t>Credenciais A  para as entidades coordenadoras,</a:t>
            </a:r>
          </a:p>
          <a:p>
            <a:pPr marL="742950" lvl="1" indent="-285750" algn="just">
              <a:lnSpc>
                <a:spcPct val="150000"/>
              </a:lnSpc>
              <a:spcBef>
                <a:spcPts val="600"/>
              </a:spcBef>
              <a:spcAft>
                <a:spcPct val="0"/>
              </a:spcAft>
              <a:buClr>
                <a:srgbClr val="002060"/>
              </a:buClr>
              <a:buFont typeface="Wingdings" panose="05000000000000000000" pitchFamily="2" charset="2"/>
              <a:buChar char="§"/>
              <a:defRPr/>
            </a:pPr>
            <a:r>
              <a:rPr lang="pt-PT" altLang="pt-PT" dirty="0">
                <a:latin typeface="+mj-lt"/>
                <a:cs typeface="Arial" charset="0"/>
              </a:rPr>
              <a:t>Credenciais B para as entidades mediadoras,</a:t>
            </a:r>
          </a:p>
          <a:p>
            <a:pPr marL="1077913" lvl="2" indent="-163513" algn="just">
              <a:lnSpc>
                <a:spcPct val="150000"/>
              </a:lnSpc>
              <a:spcBef>
                <a:spcPts val="600"/>
              </a:spcBef>
              <a:spcAft>
                <a:spcPct val="0"/>
              </a:spcAft>
              <a:buClr>
                <a:srgbClr val="002060"/>
              </a:buClr>
              <a:buFont typeface="Wingdings" panose="05000000000000000000" pitchFamily="2" charset="2"/>
              <a:buChar char="§"/>
              <a:defRPr/>
            </a:pPr>
            <a:r>
              <a:rPr lang="pt-PT" altLang="pt-PT" dirty="0">
                <a:latin typeface="+mj-lt"/>
                <a:cs typeface="Arial" charset="0"/>
              </a:rPr>
              <a:t>Na funcionalidade de Registo de Execução Física – Controlo de Stocks do SI FEAC</a:t>
            </a:r>
            <a:r>
              <a:rPr lang="pt-PT" altLang="pt-PT" dirty="0" smtClean="0">
                <a:latin typeface="+mj-lt"/>
                <a:cs typeface="Arial" charset="0"/>
              </a:rPr>
              <a:t>;</a:t>
            </a:r>
            <a:endParaRPr lang="pt-PT" altLang="pt-PT" dirty="0">
              <a:latin typeface="+mj-lt"/>
              <a:cs typeface="Arial" charset="0"/>
            </a:endParaRPr>
          </a:p>
          <a:p>
            <a:pPr marL="373063" lvl="1" indent="-285750" algn="just">
              <a:lnSpc>
                <a:spcPct val="150000"/>
              </a:lnSpc>
              <a:spcBef>
                <a:spcPts val="600"/>
              </a:spcBef>
              <a:spcAft>
                <a:spcPct val="0"/>
              </a:spcAft>
              <a:buClr>
                <a:srgbClr val="002060"/>
              </a:buClr>
              <a:buFont typeface="Wingdings" panose="05000000000000000000" pitchFamily="2" charset="2"/>
              <a:buChar char="ü"/>
              <a:defRPr/>
            </a:pPr>
            <a:r>
              <a:rPr lang="pt-PT" altLang="pt-PT" b="1" dirty="0">
                <a:latin typeface="+mj-lt"/>
                <a:cs typeface="Arial" charset="0"/>
              </a:rPr>
              <a:t>Evidências da realização de ações de acompanhamento</a:t>
            </a:r>
            <a:r>
              <a:rPr lang="pt-PT" altLang="pt-PT" dirty="0">
                <a:latin typeface="+mj-lt"/>
                <a:cs typeface="Arial" charset="0"/>
              </a:rPr>
              <a:t>:</a:t>
            </a:r>
          </a:p>
          <a:p>
            <a:pPr marL="714375" lvl="2" indent="-174625" algn="just">
              <a:lnSpc>
                <a:spcPct val="150000"/>
              </a:lnSpc>
              <a:spcBef>
                <a:spcPts val="600"/>
              </a:spcBef>
              <a:spcAft>
                <a:spcPct val="0"/>
              </a:spcAft>
              <a:buClr>
                <a:srgbClr val="002060"/>
              </a:buClr>
              <a:buFont typeface="Wingdings" panose="05000000000000000000" pitchFamily="2" charset="2"/>
              <a:buChar char="§"/>
              <a:defRPr/>
            </a:pPr>
            <a:r>
              <a:rPr lang="pt-PT" altLang="pt-PT" dirty="0" err="1">
                <a:latin typeface="+mj-lt"/>
                <a:cs typeface="Arial" charset="0"/>
              </a:rPr>
              <a:t>Upload</a:t>
            </a:r>
            <a:r>
              <a:rPr lang="pt-PT" altLang="pt-PT" dirty="0">
                <a:latin typeface="+mj-lt"/>
                <a:cs typeface="Arial" charset="0"/>
              </a:rPr>
              <a:t> dos documentos comprovativos da realização das ações, na funcionalidade de Execução Física – Ações de Acompanhamento do SI FEAC.</a:t>
            </a:r>
          </a:p>
        </p:txBody>
      </p:sp>
    </p:spTree>
    <p:extLst>
      <p:ext uri="{BB962C8B-B14F-4D97-AF65-F5344CB8AC3E}">
        <p14:creationId xmlns:p14="http://schemas.microsoft.com/office/powerpoint/2010/main" val="2839472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5" end="5"/>
                                            </p:txEl>
                                          </p:spTgt>
                                        </p:tgtEl>
                                        <p:attrNameLst>
                                          <p:attrName>style.visibility</p:attrName>
                                        </p:attrNameLst>
                                      </p:cBhvr>
                                      <p:to>
                                        <p:strVal val="visible"/>
                                      </p:to>
                                    </p:set>
                                    <p:anim calcmode="lin" valueType="num">
                                      <p:cBhvr additive="base">
                                        <p:cTn id="4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 calcmode="lin" valueType="num">
                                      <p:cBhvr additive="base">
                                        <p:cTn id="4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47</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Eficiência dos Resultados</a:t>
            </a:r>
            <a:endParaRPr lang="pt-PT" altLang="pt-PT" b="1" dirty="0">
              <a:solidFill>
                <a:schemeClr val="bg1"/>
              </a:solidFill>
              <a:latin typeface="+mj-lt"/>
            </a:endParaRPr>
          </a:p>
        </p:txBody>
      </p:sp>
      <p:sp>
        <p:nvSpPr>
          <p:cNvPr id="2" name="Retângulo 1"/>
          <p:cNvSpPr/>
          <p:nvPr/>
        </p:nvSpPr>
        <p:spPr>
          <a:xfrm>
            <a:off x="323528" y="1835589"/>
            <a:ext cx="8280920" cy="3724096"/>
          </a:xfrm>
          <a:prstGeom prst="rect">
            <a:avLst/>
          </a:prstGeom>
        </p:spPr>
        <p:txBody>
          <a:bodyPr wrap="square">
            <a:spAutoFit/>
          </a:bodyPr>
          <a:lstStyle/>
          <a:p>
            <a:pPr marL="285750" lvl="0" indent="-285750" algn="just">
              <a:lnSpc>
                <a:spcPct val="150000"/>
              </a:lnSpc>
              <a:spcBef>
                <a:spcPts val="1200"/>
              </a:spcBef>
              <a:spcAft>
                <a:spcPct val="0"/>
              </a:spcAft>
              <a:buClr>
                <a:srgbClr val="002060"/>
              </a:buClr>
              <a:buFont typeface="Wingdings" panose="05000000000000000000" pitchFamily="2" charset="2"/>
              <a:buChar char="ü"/>
              <a:defRPr/>
            </a:pPr>
            <a:r>
              <a:rPr lang="pt-PT" altLang="pt-PT" dirty="0">
                <a:solidFill>
                  <a:prstClr val="black"/>
                </a:solidFill>
                <a:latin typeface="+mj-lt"/>
                <a:cs typeface="Arial" charset="0"/>
              </a:rPr>
              <a:t>Quando se verifique que a </a:t>
            </a:r>
            <a:r>
              <a:rPr lang="pt-PT" altLang="pt-PT" b="1" dirty="0">
                <a:solidFill>
                  <a:prstClr val="black"/>
                </a:solidFill>
                <a:latin typeface="+mj-lt"/>
                <a:cs typeface="Arial" charset="0"/>
              </a:rPr>
              <a:t>operação não atinge o número total de destinatários </a:t>
            </a:r>
            <a:r>
              <a:rPr lang="pt-PT" altLang="pt-PT" dirty="0">
                <a:solidFill>
                  <a:prstClr val="black"/>
                </a:solidFill>
                <a:latin typeface="+mj-lt"/>
                <a:cs typeface="Arial" charset="0"/>
              </a:rPr>
              <a:t>contratualizado para um território, conforme previsto no Aviso, o valor a aprovar em saldo intermédio e final é ajustado proporcionalmente.</a:t>
            </a:r>
          </a:p>
          <a:p>
            <a:pPr marL="285750" lvl="0" indent="-285750" algn="just">
              <a:lnSpc>
                <a:spcPct val="150000"/>
              </a:lnSpc>
              <a:spcBef>
                <a:spcPts val="1200"/>
              </a:spcBef>
              <a:spcAft>
                <a:spcPct val="0"/>
              </a:spcAft>
              <a:buClr>
                <a:srgbClr val="002060"/>
              </a:buClr>
              <a:buFont typeface="Wingdings" panose="05000000000000000000" pitchFamily="2" charset="2"/>
              <a:buChar char="ü"/>
              <a:defRPr/>
            </a:pPr>
            <a:r>
              <a:rPr lang="pt-PT" altLang="pt-PT" dirty="0">
                <a:solidFill>
                  <a:prstClr val="black"/>
                </a:solidFill>
                <a:latin typeface="+mj-lt"/>
                <a:cs typeface="Arial" charset="0"/>
              </a:rPr>
              <a:t> Consideram-se cumpridas as metas contratualizadas em sede de Termo de Aceitação, quando o </a:t>
            </a:r>
            <a:r>
              <a:rPr lang="pt-PT" altLang="pt-PT" b="1" dirty="0">
                <a:solidFill>
                  <a:prstClr val="black"/>
                </a:solidFill>
                <a:latin typeface="+mj-lt"/>
                <a:cs typeface="Arial" charset="0"/>
              </a:rPr>
              <a:t>número de destinatários finais abrangidos for de pelo menos 90% </a:t>
            </a:r>
            <a:r>
              <a:rPr lang="pt-PT" altLang="pt-PT" dirty="0">
                <a:solidFill>
                  <a:prstClr val="black"/>
                </a:solidFill>
                <a:latin typeface="+mj-lt"/>
                <a:cs typeface="Arial" charset="0"/>
              </a:rPr>
              <a:t>do valor contratualizado.</a:t>
            </a:r>
          </a:p>
          <a:p>
            <a:pPr marL="285750" lvl="0" indent="-285750" algn="just">
              <a:lnSpc>
                <a:spcPct val="150000"/>
              </a:lnSpc>
              <a:spcBef>
                <a:spcPts val="1200"/>
              </a:spcBef>
              <a:spcAft>
                <a:spcPct val="0"/>
              </a:spcAft>
              <a:buClr>
                <a:srgbClr val="002060"/>
              </a:buClr>
              <a:buFont typeface="Wingdings" panose="05000000000000000000" pitchFamily="2" charset="2"/>
              <a:buChar char="ü"/>
              <a:defRPr/>
            </a:pPr>
            <a:r>
              <a:rPr lang="pt-PT" altLang="pt-PT" dirty="0">
                <a:solidFill>
                  <a:prstClr val="black"/>
                </a:solidFill>
                <a:latin typeface="+mj-lt"/>
                <a:cs typeface="Arial" charset="0"/>
              </a:rPr>
              <a:t> No caso dos resultados se revelarem inferiores ao  limiar de 90%, será aplicada a seguinte </a:t>
            </a:r>
            <a:r>
              <a:rPr lang="pt-PT" altLang="pt-PT" b="1" dirty="0">
                <a:solidFill>
                  <a:prstClr val="black"/>
                </a:solidFill>
                <a:latin typeface="+mj-lt"/>
                <a:cs typeface="Arial" charset="0"/>
              </a:rPr>
              <a:t>correção financeira</a:t>
            </a:r>
            <a:r>
              <a:rPr lang="pt-PT" altLang="pt-PT" dirty="0">
                <a:solidFill>
                  <a:prstClr val="black"/>
                </a:solidFill>
                <a:latin typeface="+mj-lt"/>
                <a:cs typeface="Arial" charset="0"/>
              </a:rPr>
              <a:t>:</a:t>
            </a:r>
          </a:p>
        </p:txBody>
      </p:sp>
    </p:spTree>
    <p:extLst>
      <p:ext uri="{BB962C8B-B14F-4D97-AF65-F5344CB8AC3E}">
        <p14:creationId xmlns:p14="http://schemas.microsoft.com/office/powerpoint/2010/main" val="1075391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48</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38554"/>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sz="1600" b="1" dirty="0" smtClean="0">
                <a:solidFill>
                  <a:schemeClr val="bg1"/>
                </a:solidFill>
                <a:latin typeface="Arial" panose="020B0604020202020204" pitchFamily="34" charset="0"/>
              </a:rPr>
              <a:t>Eficiência dos Resultados</a:t>
            </a:r>
            <a:endParaRPr lang="pt-PT" altLang="pt-PT" sz="1600" b="1" dirty="0">
              <a:solidFill>
                <a:schemeClr val="bg1"/>
              </a:solidFill>
              <a:latin typeface="Arial" panose="020B0604020202020204" pitchFamily="34" charset="0"/>
            </a:endParaRPr>
          </a:p>
        </p:txBody>
      </p:sp>
      <p:graphicFrame>
        <p:nvGraphicFramePr>
          <p:cNvPr id="9" name="Tabela 8"/>
          <p:cNvGraphicFramePr>
            <a:graphicFrameLocks noGrp="1"/>
          </p:cNvGraphicFramePr>
          <p:nvPr>
            <p:extLst>
              <p:ext uri="{D42A27DB-BD31-4B8C-83A1-F6EECF244321}">
                <p14:modId xmlns:p14="http://schemas.microsoft.com/office/powerpoint/2010/main" val="3881257821"/>
              </p:ext>
            </p:extLst>
          </p:nvPr>
        </p:nvGraphicFramePr>
        <p:xfrm>
          <a:off x="308611" y="1835589"/>
          <a:ext cx="8208912" cy="3125203"/>
        </p:xfrm>
        <a:graphic>
          <a:graphicData uri="http://schemas.openxmlformats.org/drawingml/2006/table">
            <a:tbl>
              <a:tblPr firstRow="1" firstCol="1" bandRow="1">
                <a:tableStyleId>{5C22544A-7EE6-4342-B048-85BDC9FD1C3A}</a:tableStyleId>
              </a:tblPr>
              <a:tblGrid>
                <a:gridCol w="1322510">
                  <a:extLst>
                    <a:ext uri="{9D8B030D-6E8A-4147-A177-3AD203B41FA5}">
                      <a16:colId xmlns:a16="http://schemas.microsoft.com/office/drawing/2014/main" val="20000"/>
                    </a:ext>
                  </a:extLst>
                </a:gridCol>
                <a:gridCol w="2144069">
                  <a:extLst>
                    <a:ext uri="{9D8B030D-6E8A-4147-A177-3AD203B41FA5}">
                      <a16:colId xmlns:a16="http://schemas.microsoft.com/office/drawing/2014/main" val="20001"/>
                    </a:ext>
                  </a:extLst>
                </a:gridCol>
                <a:gridCol w="2217542">
                  <a:extLst>
                    <a:ext uri="{9D8B030D-6E8A-4147-A177-3AD203B41FA5}">
                      <a16:colId xmlns:a16="http://schemas.microsoft.com/office/drawing/2014/main" val="20002"/>
                    </a:ext>
                  </a:extLst>
                </a:gridCol>
                <a:gridCol w="2524791">
                  <a:extLst>
                    <a:ext uri="{9D8B030D-6E8A-4147-A177-3AD203B41FA5}">
                      <a16:colId xmlns:a16="http://schemas.microsoft.com/office/drawing/2014/main" val="20003"/>
                    </a:ext>
                  </a:extLst>
                </a:gridCol>
              </a:tblGrid>
              <a:tr h="248614">
                <a:tc rowSpan="2">
                  <a:txBody>
                    <a:bodyPr/>
                    <a:lstStyle/>
                    <a:p>
                      <a:pPr algn="ctr">
                        <a:lnSpc>
                          <a:spcPct val="100000"/>
                        </a:lnSpc>
                        <a:spcAft>
                          <a:spcPts val="1000"/>
                        </a:spcAft>
                      </a:pPr>
                      <a:r>
                        <a:rPr lang="pt-PT" sz="1600" dirty="0" smtClean="0">
                          <a:solidFill>
                            <a:schemeClr val="bg1"/>
                          </a:solidFill>
                          <a:effectLst/>
                          <a:latin typeface="Arial" panose="020B0604020202020204" pitchFamily="34" charset="0"/>
                          <a:cs typeface="Arial" panose="020B0604020202020204" pitchFamily="34" charset="0"/>
                        </a:rPr>
                        <a:t>Percentagem</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de</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destinatários</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finais</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abrangidos</a:t>
                      </a:r>
                      <a:endParaRPr lang="pt-PT" sz="1600" dirty="0">
                        <a:solidFill>
                          <a:schemeClr val="bg1"/>
                        </a:solidFill>
                        <a:effectLst/>
                        <a:latin typeface="Arial" panose="020B0604020202020204" pitchFamily="34" charset="0"/>
                        <a:ea typeface="Calibri"/>
                        <a:cs typeface="Arial" panose="020B0604020202020204" pitchFamily="34" charset="0"/>
                      </a:endParaRPr>
                    </a:p>
                  </a:txBody>
                  <a:tcPr marL="68580" marR="68580" marT="0" marB="0" anchor="ctr">
                    <a:solidFill>
                      <a:srgbClr val="005DA4"/>
                    </a:solidFill>
                  </a:tcPr>
                </a:tc>
                <a:tc rowSpan="2">
                  <a:txBody>
                    <a:bodyPr/>
                    <a:lstStyle/>
                    <a:p>
                      <a:pPr algn="ctr">
                        <a:lnSpc>
                          <a:spcPct val="100000"/>
                        </a:lnSpc>
                        <a:spcAft>
                          <a:spcPts val="1000"/>
                        </a:spcAft>
                      </a:pPr>
                      <a:r>
                        <a:rPr lang="pt-PT" sz="1600" dirty="0">
                          <a:solidFill>
                            <a:schemeClr val="bg1"/>
                          </a:solidFill>
                          <a:effectLst/>
                          <a:latin typeface="Arial" panose="020B0604020202020204" pitchFamily="34" charset="0"/>
                          <a:cs typeface="Arial" panose="020B0604020202020204" pitchFamily="34" charset="0"/>
                        </a:rPr>
                        <a:t>A taxa </a:t>
                      </a:r>
                      <a:r>
                        <a:rPr lang="pt-PT" sz="1600" dirty="0" smtClean="0">
                          <a:solidFill>
                            <a:schemeClr val="bg1"/>
                          </a:solidFill>
                          <a:effectLst/>
                          <a:latin typeface="Arial" panose="020B0604020202020204" pitchFamily="34" charset="0"/>
                          <a:cs typeface="Arial" panose="020B0604020202020204" pitchFamily="34" charset="0"/>
                        </a:rPr>
                        <a:t>de</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financiamento a </a:t>
                      </a:r>
                      <a:r>
                        <a:rPr lang="pt-PT" sz="1600" dirty="0">
                          <a:solidFill>
                            <a:schemeClr val="bg1"/>
                          </a:solidFill>
                          <a:effectLst/>
                          <a:latin typeface="Arial" panose="020B0604020202020204" pitchFamily="34" charset="0"/>
                          <a:cs typeface="Arial" panose="020B0604020202020204" pitchFamily="34" charset="0"/>
                        </a:rPr>
                        <a:t>aplicar à </a:t>
                      </a:r>
                      <a:r>
                        <a:rPr lang="pt-PT" sz="1600" dirty="0" smtClean="0">
                          <a:solidFill>
                            <a:schemeClr val="bg1"/>
                          </a:solidFill>
                          <a:effectLst/>
                          <a:latin typeface="Arial" panose="020B0604020202020204" pitchFamily="34" charset="0"/>
                          <a:cs typeface="Arial" panose="020B0604020202020204" pitchFamily="34" charset="0"/>
                        </a:rPr>
                        <a:t>entidade</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coordenadora</a:t>
                      </a:r>
                      <a:r>
                        <a:rPr lang="pt-PT" sz="1600" dirty="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é </a:t>
                      </a:r>
                      <a:r>
                        <a:rPr lang="pt-PT" sz="1600" dirty="0">
                          <a:solidFill>
                            <a:schemeClr val="bg1"/>
                          </a:solidFill>
                          <a:effectLst/>
                          <a:latin typeface="Arial" panose="020B0604020202020204" pitchFamily="34" charset="0"/>
                          <a:cs typeface="Arial" panose="020B0604020202020204" pitchFamily="34" charset="0"/>
                        </a:rPr>
                        <a:t>a </a:t>
                      </a:r>
                      <a:r>
                        <a:rPr lang="pt-PT" sz="1600" dirty="0" smtClean="0">
                          <a:solidFill>
                            <a:schemeClr val="bg1"/>
                          </a:solidFill>
                          <a:effectLst/>
                          <a:latin typeface="Arial" panose="020B0604020202020204" pitchFamily="34" charset="0"/>
                          <a:cs typeface="Arial" panose="020B0604020202020204" pitchFamily="34" charset="0"/>
                        </a:rPr>
                        <a:t>seguinte:</a:t>
                      </a:r>
                      <a:endParaRPr lang="pt-PT" sz="1600" dirty="0">
                        <a:solidFill>
                          <a:schemeClr val="bg1"/>
                        </a:solidFill>
                        <a:effectLst/>
                        <a:latin typeface="Arial" panose="020B0604020202020204" pitchFamily="34" charset="0"/>
                        <a:ea typeface="Calibri"/>
                        <a:cs typeface="Arial" panose="020B0604020202020204" pitchFamily="34" charset="0"/>
                      </a:endParaRPr>
                    </a:p>
                  </a:txBody>
                  <a:tcPr marL="68580" marR="68580" marT="0" marB="0" anchor="ctr">
                    <a:solidFill>
                      <a:srgbClr val="005DA4"/>
                    </a:solidFill>
                  </a:tcPr>
                </a:tc>
                <a:tc gridSpan="2">
                  <a:txBody>
                    <a:bodyPr/>
                    <a:lstStyle/>
                    <a:p>
                      <a:pPr algn="ctr">
                        <a:lnSpc>
                          <a:spcPts val="1205"/>
                        </a:lnSpc>
                        <a:spcAft>
                          <a:spcPts val="1000"/>
                        </a:spcAft>
                      </a:pPr>
                      <a:r>
                        <a:rPr lang="pt-PT" sz="1600" dirty="0">
                          <a:effectLst/>
                          <a:latin typeface="Arial" panose="020B0604020202020204" pitchFamily="34" charset="0"/>
                          <a:cs typeface="Arial" panose="020B0604020202020204" pitchFamily="34" charset="0"/>
                        </a:rPr>
                        <a:t>Entidade mediadora</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solidFill>
                      <a:srgbClr val="005DA4"/>
                    </a:solidFill>
                  </a:tcPr>
                </a:tc>
                <a:tc hMerge="1">
                  <a:txBody>
                    <a:bodyPr/>
                    <a:lstStyle/>
                    <a:p>
                      <a:endParaRPr lang="pt-PT"/>
                    </a:p>
                  </a:txBody>
                  <a:tcPr/>
                </a:tc>
                <a:extLst>
                  <a:ext uri="{0D108BD9-81ED-4DB2-BD59-A6C34878D82A}">
                    <a16:rowId xmlns:a16="http://schemas.microsoft.com/office/drawing/2014/main" val="10000"/>
                  </a:ext>
                </a:extLst>
              </a:tr>
              <a:tr h="1129022">
                <a:tc vMerge="1">
                  <a:txBody>
                    <a:bodyPr/>
                    <a:lstStyle/>
                    <a:p>
                      <a:endParaRPr lang="pt-PT"/>
                    </a:p>
                  </a:txBody>
                  <a:tcPr/>
                </a:tc>
                <a:tc vMerge="1">
                  <a:txBody>
                    <a:bodyPr/>
                    <a:lstStyle/>
                    <a:p>
                      <a:endParaRPr lang="pt-PT"/>
                    </a:p>
                  </a:txBody>
                  <a:tcPr/>
                </a:tc>
                <a:tc>
                  <a:txBody>
                    <a:bodyPr/>
                    <a:lstStyle/>
                    <a:p>
                      <a:pPr algn="ctr">
                        <a:lnSpc>
                          <a:spcPct val="100000"/>
                        </a:lnSpc>
                        <a:spcAft>
                          <a:spcPts val="0"/>
                        </a:spcAft>
                      </a:pPr>
                      <a:r>
                        <a:rPr lang="pt-PT" sz="1600" dirty="0">
                          <a:solidFill>
                            <a:schemeClr val="bg1"/>
                          </a:solidFill>
                          <a:effectLst/>
                          <a:latin typeface="Arial" panose="020B0604020202020204" pitchFamily="34" charset="0"/>
                          <a:cs typeface="Arial" panose="020B0604020202020204" pitchFamily="34" charset="0"/>
                        </a:rPr>
                        <a:t>A taxa </a:t>
                      </a:r>
                      <a:r>
                        <a:rPr lang="pt-PT" sz="1600" dirty="0" smtClean="0">
                          <a:solidFill>
                            <a:schemeClr val="bg1"/>
                          </a:solidFill>
                          <a:effectLst/>
                          <a:latin typeface="Arial" panose="020B0604020202020204" pitchFamily="34" charset="0"/>
                          <a:cs typeface="Arial" panose="020B0604020202020204" pitchFamily="34" charset="0"/>
                        </a:rPr>
                        <a:t>de</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financiamento a</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aplicar</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às entidades mediadoras </a:t>
                      </a:r>
                      <a:r>
                        <a:rPr lang="pt-PT" sz="1600" dirty="0">
                          <a:solidFill>
                            <a:schemeClr val="bg1"/>
                          </a:solidFill>
                          <a:effectLst/>
                          <a:latin typeface="Arial" panose="020B0604020202020204" pitchFamily="34" charset="0"/>
                          <a:cs typeface="Arial" panose="020B0604020202020204" pitchFamily="34" charset="0"/>
                        </a:rPr>
                        <a:t>para </a:t>
                      </a:r>
                      <a:r>
                        <a:rPr lang="pt-PT" sz="1600" dirty="0" smtClean="0">
                          <a:solidFill>
                            <a:schemeClr val="bg1"/>
                          </a:solidFill>
                          <a:effectLst/>
                          <a:latin typeface="Arial" panose="020B0604020202020204" pitchFamily="34" charset="0"/>
                          <a:cs typeface="Arial" panose="020B0604020202020204" pitchFamily="34" charset="0"/>
                        </a:rPr>
                        <a:t>a </a:t>
                      </a:r>
                      <a:r>
                        <a:rPr lang="pt-PT" sz="1600" b="1" dirty="0">
                          <a:solidFill>
                            <a:schemeClr val="bg1"/>
                          </a:solidFill>
                          <a:effectLst/>
                          <a:latin typeface="Arial" panose="020B0604020202020204" pitchFamily="34" charset="0"/>
                          <a:cs typeface="Arial" panose="020B0604020202020204" pitchFamily="34" charset="0"/>
                        </a:rPr>
                        <a:t>distribuição</a:t>
                      </a:r>
                      <a:r>
                        <a:rPr lang="pt-PT" sz="1600" dirty="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é a </a:t>
                      </a:r>
                      <a:r>
                        <a:rPr lang="pt-PT" sz="1600" dirty="0">
                          <a:solidFill>
                            <a:schemeClr val="bg1"/>
                          </a:solidFill>
                          <a:effectLst/>
                          <a:latin typeface="Arial" panose="020B0604020202020204" pitchFamily="34" charset="0"/>
                          <a:cs typeface="Arial" panose="020B0604020202020204" pitchFamily="34" charset="0"/>
                        </a:rPr>
                        <a:t>seguinte:</a:t>
                      </a:r>
                      <a:endParaRPr lang="pt-PT" sz="1600" dirty="0">
                        <a:solidFill>
                          <a:schemeClr val="bg1"/>
                        </a:solidFill>
                        <a:effectLst/>
                        <a:latin typeface="Arial" panose="020B0604020202020204" pitchFamily="34" charset="0"/>
                        <a:ea typeface="Calibri"/>
                        <a:cs typeface="Arial" panose="020B0604020202020204" pitchFamily="34" charset="0"/>
                      </a:endParaRPr>
                    </a:p>
                  </a:txBody>
                  <a:tcPr marL="68580" marR="68580" marT="0" marB="0" anchor="ctr">
                    <a:solidFill>
                      <a:srgbClr val="005DA4"/>
                    </a:solidFill>
                  </a:tcPr>
                </a:tc>
                <a:tc>
                  <a:txBody>
                    <a:bodyPr/>
                    <a:lstStyle/>
                    <a:p>
                      <a:pPr algn="ctr">
                        <a:lnSpc>
                          <a:spcPct val="100000"/>
                        </a:lnSpc>
                        <a:spcAft>
                          <a:spcPts val="0"/>
                        </a:spcAft>
                      </a:pPr>
                      <a:r>
                        <a:rPr lang="pt-PT" sz="1600" dirty="0">
                          <a:solidFill>
                            <a:schemeClr val="bg1"/>
                          </a:solidFill>
                          <a:effectLst/>
                          <a:latin typeface="Arial" panose="020B0604020202020204" pitchFamily="34" charset="0"/>
                          <a:cs typeface="Arial" panose="020B0604020202020204" pitchFamily="34" charset="0"/>
                        </a:rPr>
                        <a:t>A taxa </a:t>
                      </a:r>
                      <a:r>
                        <a:rPr lang="pt-PT" sz="1600" dirty="0" smtClean="0">
                          <a:solidFill>
                            <a:schemeClr val="bg1"/>
                          </a:solidFill>
                          <a:effectLst/>
                          <a:latin typeface="Arial" panose="020B0604020202020204" pitchFamily="34" charset="0"/>
                          <a:cs typeface="Arial" panose="020B0604020202020204" pitchFamily="34" charset="0"/>
                        </a:rPr>
                        <a:t>de </a:t>
                      </a:r>
                      <a:r>
                        <a:rPr lang="pt-PT" sz="1600" dirty="0">
                          <a:solidFill>
                            <a:schemeClr val="bg1"/>
                          </a:solidFill>
                          <a:effectLst/>
                          <a:latin typeface="Arial" panose="020B0604020202020204" pitchFamily="34" charset="0"/>
                          <a:cs typeface="Arial" panose="020B0604020202020204" pitchFamily="34" charset="0"/>
                        </a:rPr>
                        <a:t>financiamento a </a:t>
                      </a:r>
                      <a:r>
                        <a:rPr lang="pt-PT" sz="1600" dirty="0" smtClean="0">
                          <a:solidFill>
                            <a:schemeClr val="bg1"/>
                          </a:solidFill>
                          <a:effectLst/>
                          <a:latin typeface="Arial" panose="020B0604020202020204" pitchFamily="34" charset="0"/>
                          <a:cs typeface="Arial" panose="020B0604020202020204" pitchFamily="34" charset="0"/>
                        </a:rPr>
                        <a:t>aplicar</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às entidades</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mediadoras para</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as</a:t>
                      </a:r>
                      <a:r>
                        <a:rPr lang="pt-PT" sz="1600" baseline="0" dirty="0" smtClean="0">
                          <a:solidFill>
                            <a:schemeClr val="bg1"/>
                          </a:solidFill>
                          <a:effectLst/>
                          <a:latin typeface="Arial" panose="020B0604020202020204" pitchFamily="34" charset="0"/>
                          <a:cs typeface="Arial" panose="020B0604020202020204" pitchFamily="34" charset="0"/>
                        </a:rPr>
                        <a:t> </a:t>
                      </a:r>
                      <a:r>
                        <a:rPr lang="pt-PT" sz="1600" b="1" dirty="0" smtClean="0">
                          <a:solidFill>
                            <a:schemeClr val="bg1"/>
                          </a:solidFill>
                          <a:effectLst/>
                          <a:latin typeface="Arial" panose="020B0604020202020204" pitchFamily="34" charset="0"/>
                          <a:cs typeface="Arial" panose="020B0604020202020204" pitchFamily="34" charset="0"/>
                        </a:rPr>
                        <a:t>medidas </a:t>
                      </a:r>
                      <a:r>
                        <a:rPr lang="pt-PT" sz="1600" b="1" dirty="0">
                          <a:solidFill>
                            <a:schemeClr val="bg1"/>
                          </a:solidFill>
                          <a:effectLst/>
                          <a:latin typeface="Arial" panose="020B0604020202020204" pitchFamily="34" charset="0"/>
                          <a:cs typeface="Arial" panose="020B0604020202020204" pitchFamily="34" charset="0"/>
                        </a:rPr>
                        <a:t>de </a:t>
                      </a:r>
                      <a:r>
                        <a:rPr lang="pt-PT" sz="1600" b="1" dirty="0" smtClean="0">
                          <a:solidFill>
                            <a:schemeClr val="bg1"/>
                          </a:solidFill>
                          <a:effectLst/>
                          <a:latin typeface="Arial" panose="020B0604020202020204" pitchFamily="34" charset="0"/>
                          <a:cs typeface="Arial" panose="020B0604020202020204" pitchFamily="34" charset="0"/>
                        </a:rPr>
                        <a:t>acompanhamento</a:t>
                      </a:r>
                      <a:r>
                        <a:rPr lang="pt-PT" sz="1600" dirty="0">
                          <a:solidFill>
                            <a:schemeClr val="bg1"/>
                          </a:solidFill>
                          <a:effectLst/>
                          <a:latin typeface="Arial" panose="020B0604020202020204" pitchFamily="34" charset="0"/>
                          <a:cs typeface="Arial" panose="020B0604020202020204" pitchFamily="34" charset="0"/>
                        </a:rPr>
                        <a:t>, </a:t>
                      </a:r>
                      <a:r>
                        <a:rPr lang="pt-PT" sz="1600" dirty="0" smtClean="0">
                          <a:solidFill>
                            <a:schemeClr val="bg1"/>
                          </a:solidFill>
                          <a:effectLst/>
                          <a:latin typeface="Arial" panose="020B0604020202020204" pitchFamily="34" charset="0"/>
                          <a:cs typeface="Arial" panose="020B0604020202020204" pitchFamily="34" charset="0"/>
                        </a:rPr>
                        <a:t>é </a:t>
                      </a:r>
                      <a:r>
                        <a:rPr lang="pt-PT" sz="1600" dirty="0">
                          <a:solidFill>
                            <a:schemeClr val="bg1"/>
                          </a:solidFill>
                          <a:effectLst/>
                          <a:latin typeface="Arial" panose="020B0604020202020204" pitchFamily="34" charset="0"/>
                          <a:cs typeface="Arial" panose="020B0604020202020204" pitchFamily="34" charset="0"/>
                        </a:rPr>
                        <a:t>a seguinte:</a:t>
                      </a:r>
                      <a:endParaRPr lang="pt-PT" sz="1600" dirty="0">
                        <a:solidFill>
                          <a:schemeClr val="bg1"/>
                        </a:solidFill>
                        <a:effectLst/>
                        <a:latin typeface="Arial" panose="020B0604020202020204" pitchFamily="34" charset="0"/>
                        <a:ea typeface="Calibri"/>
                        <a:cs typeface="Arial" panose="020B0604020202020204" pitchFamily="34" charset="0"/>
                      </a:endParaRPr>
                    </a:p>
                  </a:txBody>
                  <a:tcPr marL="68580" marR="68580" marT="0" marB="0" anchor="ctr">
                    <a:solidFill>
                      <a:srgbClr val="005DA4"/>
                    </a:solidFill>
                  </a:tcPr>
                </a:tc>
                <a:extLst>
                  <a:ext uri="{0D108BD9-81ED-4DB2-BD59-A6C34878D82A}">
                    <a16:rowId xmlns:a16="http://schemas.microsoft.com/office/drawing/2014/main" val="10001"/>
                  </a:ext>
                </a:extLst>
              </a:tr>
              <a:tr h="308623">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75% a 90%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3,95%</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0,95%</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ts val="1205"/>
                        </a:lnSpc>
                        <a:spcAft>
                          <a:spcPts val="0"/>
                        </a:spcAft>
                      </a:pPr>
                      <a:r>
                        <a:rPr lang="pt-PT" sz="1600" dirty="0">
                          <a:effectLst/>
                          <a:latin typeface="Calibri" panose="020F0502020204030204" pitchFamily="34" charset="0"/>
                          <a:ea typeface="Calibri" panose="020F0502020204030204" pitchFamily="34" charset="0"/>
                          <a:cs typeface="Calibri" panose="020F0502020204030204" pitchFamily="34" charset="0"/>
                        </a:rPr>
                        <a:t>4,95%</a:t>
                      </a:r>
                      <a:endParaRPr lang="pt-P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08623">
                <a:tc>
                  <a:txBody>
                    <a:bodyPr/>
                    <a:lstStyle/>
                    <a:p>
                      <a:pPr algn="ctr">
                        <a:lnSpc>
                          <a:spcPct val="100000"/>
                        </a:lnSpc>
                        <a:spcAft>
                          <a:spcPts val="0"/>
                        </a:spcAft>
                      </a:pPr>
                      <a:r>
                        <a:rPr lang="pt-PT" sz="1600">
                          <a:effectLst/>
                          <a:latin typeface="Arial" panose="020B0604020202020204" pitchFamily="34" charset="0"/>
                          <a:cs typeface="Arial" panose="020B0604020202020204" pitchFamily="34" charset="0"/>
                        </a:rPr>
                        <a:t>50% a 75%</a:t>
                      </a:r>
                      <a:endParaRPr lang="pt-PT" sz="16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3,90%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0,90%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ts val="1205"/>
                        </a:lnSpc>
                        <a:spcAft>
                          <a:spcPts val="0"/>
                        </a:spcAft>
                      </a:pPr>
                      <a:r>
                        <a:rPr lang="pt-PT" sz="1600" dirty="0">
                          <a:effectLst/>
                          <a:latin typeface="Calibri" panose="020F0502020204030204" pitchFamily="34" charset="0"/>
                          <a:ea typeface="Calibri" panose="020F0502020204030204" pitchFamily="34" charset="0"/>
                          <a:cs typeface="Calibri" panose="020F0502020204030204" pitchFamily="34" charset="0"/>
                        </a:rPr>
                        <a:t>4,90%</a:t>
                      </a:r>
                      <a:endParaRPr lang="pt-P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08623">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25% a 50%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3,80%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0,80%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ts val="1205"/>
                        </a:lnSpc>
                        <a:spcAft>
                          <a:spcPts val="0"/>
                        </a:spcAft>
                      </a:pPr>
                      <a:r>
                        <a:rPr lang="pt-PT" sz="1600" dirty="0">
                          <a:effectLst/>
                          <a:latin typeface="Calibri" panose="020F0502020204030204" pitchFamily="34" charset="0"/>
                          <a:ea typeface="Calibri" panose="020F0502020204030204" pitchFamily="34" charset="0"/>
                          <a:cs typeface="Calibri" panose="020F0502020204030204" pitchFamily="34" charset="0"/>
                        </a:rPr>
                        <a:t>4,80%</a:t>
                      </a:r>
                      <a:endParaRPr lang="pt-P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225804">
                <a:tc>
                  <a:txBody>
                    <a:bodyPr/>
                    <a:lstStyle/>
                    <a:p>
                      <a:pPr algn="ctr">
                        <a:lnSpc>
                          <a:spcPct val="100000"/>
                        </a:lnSpc>
                        <a:spcAft>
                          <a:spcPts val="0"/>
                        </a:spcAft>
                      </a:pPr>
                      <a:r>
                        <a:rPr lang="pt-PT" sz="1600">
                          <a:effectLst/>
                          <a:latin typeface="Arial" panose="020B0604020202020204" pitchFamily="34" charset="0"/>
                          <a:cs typeface="Arial" panose="020B0604020202020204" pitchFamily="34" charset="0"/>
                        </a:rPr>
                        <a:t>1 a 25%</a:t>
                      </a:r>
                      <a:endParaRPr lang="pt-PT" sz="16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a:effectLst/>
                          <a:latin typeface="Arial" panose="020B0604020202020204" pitchFamily="34" charset="0"/>
                          <a:cs typeface="Arial" panose="020B0604020202020204" pitchFamily="34" charset="0"/>
                        </a:rPr>
                        <a:t>3,50%</a:t>
                      </a:r>
                      <a:endParaRPr lang="pt-PT" sz="16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0,50%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ts val="1205"/>
                        </a:lnSpc>
                        <a:spcAft>
                          <a:spcPts val="0"/>
                        </a:spcAft>
                      </a:pPr>
                      <a:r>
                        <a:rPr lang="pt-PT" sz="1600" dirty="0">
                          <a:effectLst/>
                          <a:latin typeface="Calibri" panose="020F0502020204030204" pitchFamily="34" charset="0"/>
                          <a:ea typeface="Calibri" panose="020F0502020204030204" pitchFamily="34" charset="0"/>
                          <a:cs typeface="Calibri" panose="020F0502020204030204" pitchFamily="34" charset="0"/>
                        </a:rPr>
                        <a:t>4,50%</a:t>
                      </a:r>
                      <a:endParaRPr lang="pt-P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225804">
                <a:tc>
                  <a:txBody>
                    <a:bodyPr/>
                    <a:lstStyle/>
                    <a:p>
                      <a:pPr algn="ctr">
                        <a:lnSpc>
                          <a:spcPct val="100000"/>
                        </a:lnSpc>
                        <a:spcAft>
                          <a:spcPts val="0"/>
                        </a:spcAft>
                      </a:pPr>
                      <a:r>
                        <a:rPr lang="pt-PT" sz="1600">
                          <a:effectLst/>
                          <a:latin typeface="Arial" panose="020B0604020202020204" pitchFamily="34" charset="0"/>
                          <a:cs typeface="Arial" panose="020B0604020202020204" pitchFamily="34" charset="0"/>
                        </a:rPr>
                        <a:t>0%</a:t>
                      </a:r>
                      <a:endParaRPr lang="pt-PT" sz="16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ct val="100000"/>
                        </a:lnSpc>
                        <a:spcAft>
                          <a:spcPts val="0"/>
                        </a:spcAft>
                      </a:pPr>
                      <a:r>
                        <a:rPr lang="pt-PT" sz="1600" dirty="0">
                          <a:effectLst/>
                          <a:latin typeface="Arial" panose="020B0604020202020204" pitchFamily="34" charset="0"/>
                          <a:cs typeface="Arial" panose="020B0604020202020204" pitchFamily="34" charset="0"/>
                        </a:rPr>
                        <a:t>0%</a:t>
                      </a:r>
                      <a:endParaRPr lang="pt-PT"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algn="ctr">
                        <a:lnSpc>
                          <a:spcPts val="1205"/>
                        </a:lnSpc>
                        <a:spcAft>
                          <a:spcPts val="0"/>
                        </a:spcAft>
                      </a:pPr>
                      <a:r>
                        <a:rPr lang="pt-PT" sz="1600" dirty="0">
                          <a:effectLst/>
                          <a:latin typeface="Calibri" panose="020F0502020204030204" pitchFamily="34" charset="0"/>
                          <a:ea typeface="Calibri" panose="020F0502020204030204" pitchFamily="34" charset="0"/>
                          <a:cs typeface="Calibri" panose="020F0502020204030204" pitchFamily="34" charset="0"/>
                        </a:rPr>
                        <a:t>0%</a:t>
                      </a:r>
                      <a:endParaRPr lang="pt-P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9215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49</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Modalidade de Acesso</a:t>
            </a:r>
            <a:endParaRPr lang="pt-PT" altLang="pt-PT" b="1" dirty="0">
              <a:solidFill>
                <a:schemeClr val="bg1"/>
              </a:solidFill>
              <a:latin typeface="+mj-lt"/>
            </a:endParaRPr>
          </a:p>
        </p:txBody>
      </p:sp>
      <p:sp>
        <p:nvSpPr>
          <p:cNvPr id="2" name="Retângulo 1"/>
          <p:cNvSpPr/>
          <p:nvPr/>
        </p:nvSpPr>
        <p:spPr>
          <a:xfrm>
            <a:off x="467544" y="1720840"/>
            <a:ext cx="8064896" cy="2585323"/>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As candidaturas são apresentadas na sequência de aviso de abertura de candidaturas devidamente publicitado na página da internet da Autoridade de Gestão e no </a:t>
            </a:r>
            <a:r>
              <a:rPr lang="pt-PT" b="1" dirty="0">
                <a:latin typeface="+mj-lt"/>
                <a:cs typeface="Arial" panose="020B0604020202020204" pitchFamily="34" charset="0"/>
              </a:rPr>
              <a:t>portal do Portugal 2020</a:t>
            </a:r>
            <a:r>
              <a:rPr lang="pt-PT" dirty="0">
                <a:latin typeface="+mj-lt"/>
                <a:cs typeface="Arial" panose="020B0604020202020204" pitchFamily="34" charset="0"/>
              </a:rPr>
              <a:t>.</a:t>
            </a:r>
          </a:p>
          <a:p>
            <a:pPr algn="just">
              <a:lnSpc>
                <a:spcPct val="150000"/>
              </a:lnSpc>
              <a:spcBef>
                <a:spcPct val="0"/>
              </a:spcBef>
              <a:spcAft>
                <a:spcPct val="0"/>
              </a:spcAft>
              <a:buClr>
                <a:srgbClr val="002060"/>
              </a:buClr>
              <a:defRPr/>
            </a:pP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O acesso ao financiamento é concretizado mediante </a:t>
            </a:r>
            <a:r>
              <a:rPr lang="pt-PT" b="1" dirty="0">
                <a:latin typeface="+mj-lt"/>
                <a:cs typeface="Arial" panose="020B0604020202020204" pitchFamily="34" charset="0"/>
              </a:rPr>
              <a:t>candidatura submetida </a:t>
            </a:r>
            <a:r>
              <a:rPr lang="pt-PT" dirty="0">
                <a:latin typeface="+mj-lt"/>
                <a:cs typeface="Arial" panose="020B0604020202020204" pitchFamily="34" charset="0"/>
              </a:rPr>
              <a:t>através do SI FEAC </a:t>
            </a:r>
            <a:r>
              <a:rPr lang="pt-PT" b="1" dirty="0">
                <a:latin typeface="+mj-lt"/>
                <a:cs typeface="Arial" panose="020B0604020202020204" pitchFamily="34" charset="0"/>
              </a:rPr>
              <a:t>em formulário próprio</a:t>
            </a:r>
            <a:r>
              <a:rPr lang="pt-PT" dirty="0">
                <a:latin typeface="+mj-lt"/>
                <a:cs typeface="Arial" panose="020B0604020202020204" pitchFamily="34" charset="0"/>
              </a:rPr>
              <a:t>.</a:t>
            </a:r>
          </a:p>
        </p:txBody>
      </p:sp>
    </p:spTree>
    <p:extLst>
      <p:ext uri="{BB962C8B-B14F-4D97-AF65-F5344CB8AC3E}">
        <p14:creationId xmlns:p14="http://schemas.microsoft.com/office/powerpoint/2010/main" val="413531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5</a:t>
            </a:fld>
            <a:endParaRPr lang="pt-PT" dirty="0"/>
          </a:p>
        </p:txBody>
      </p:sp>
      <p:pic>
        <p:nvPicPr>
          <p:cNvPr id="16" name="Imagem 15"/>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5" y="6310809"/>
            <a:ext cx="1296143" cy="430559"/>
          </a:xfrm>
          <a:prstGeom prst="rect">
            <a:avLst/>
          </a:prstGeom>
        </p:spPr>
      </p:pic>
      <p:pic>
        <p:nvPicPr>
          <p:cNvPr id="14" name="Imagem 13"/>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33" name="Imagem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34" name="Imagem 33"/>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pic>
        <p:nvPicPr>
          <p:cNvPr id="3" name="Imagem 2"/>
          <p:cNvPicPr>
            <a:picLocks noChangeAspect="1"/>
          </p:cNvPicPr>
          <p:nvPr/>
        </p:nvPicPr>
        <p:blipFill>
          <a:blip r:embed="rId6"/>
          <a:stretch>
            <a:fillRect/>
          </a:stretch>
        </p:blipFill>
        <p:spPr>
          <a:xfrm>
            <a:off x="573816" y="1195937"/>
            <a:ext cx="7958623" cy="432854"/>
          </a:xfrm>
          <a:prstGeom prst="rect">
            <a:avLst/>
          </a:prstGeom>
        </p:spPr>
      </p:pic>
      <p:sp>
        <p:nvSpPr>
          <p:cNvPr id="5" name="Retângulo 4"/>
          <p:cNvSpPr/>
          <p:nvPr/>
        </p:nvSpPr>
        <p:spPr>
          <a:xfrm>
            <a:off x="539552" y="2099067"/>
            <a:ext cx="7992888" cy="3416320"/>
          </a:xfrm>
          <a:prstGeom prst="rect">
            <a:avLst/>
          </a:prstGeom>
        </p:spPr>
        <p:txBody>
          <a:bodyPr wrap="square">
            <a:spAutoFit/>
          </a:bodyPr>
          <a:lstStyle/>
          <a:p>
            <a:pPr algn="just">
              <a:lnSpc>
                <a:spcPct val="150000"/>
              </a:lnSpc>
            </a:pPr>
            <a:r>
              <a:rPr lang="pt-PT" dirty="0"/>
              <a:t>O Fundo de Auxílio Europeu às Pessoas Mais Carenciadas (FEAC), foi criado pelo Regulamento (UE) N.º </a:t>
            </a:r>
            <a:r>
              <a:rPr lang="pt-PT" b="1" dirty="0"/>
              <a:t>223/2014</a:t>
            </a:r>
            <a:r>
              <a:rPr lang="pt-PT" dirty="0"/>
              <a:t> do Parlamento Europeu e do Conselho, de 11/03/2014.</a:t>
            </a:r>
          </a:p>
          <a:p>
            <a:pPr algn="just">
              <a:lnSpc>
                <a:spcPct val="150000"/>
              </a:lnSpc>
            </a:pPr>
            <a:endParaRPr lang="pt-PT" dirty="0"/>
          </a:p>
          <a:p>
            <a:pPr algn="just">
              <a:lnSpc>
                <a:spcPct val="150000"/>
              </a:lnSpc>
            </a:pPr>
            <a:endParaRPr lang="pt-PT" dirty="0"/>
          </a:p>
          <a:p>
            <a:pPr algn="just">
              <a:lnSpc>
                <a:spcPct val="150000"/>
              </a:lnSpc>
            </a:pPr>
            <a:r>
              <a:rPr lang="pt-PT" dirty="0"/>
              <a:t>Os Regulamentos (UE) N.º 532/2014, de 13/03/2014, N.º 1255/2014, de 17/07/2014 e N.º 2015/1386, de 12/08/2015, completam o Regulamento (UE) N.º 223/2014 e estabelecem regras de execução do mesmo.</a:t>
            </a:r>
          </a:p>
        </p:txBody>
      </p:sp>
      <p:pic>
        <p:nvPicPr>
          <p:cNvPr id="6" name="Imagem 5"/>
          <p:cNvPicPr>
            <a:picLocks noChangeAspect="1"/>
          </p:cNvPicPr>
          <p:nvPr/>
        </p:nvPicPr>
        <p:blipFill>
          <a:blip r:embed="rId7"/>
          <a:stretch>
            <a:fillRect/>
          </a:stretch>
        </p:blipFill>
        <p:spPr>
          <a:xfrm>
            <a:off x="2699792" y="292807"/>
            <a:ext cx="6444208" cy="432854"/>
          </a:xfrm>
          <a:prstGeom prst="rect">
            <a:avLst/>
          </a:prstGeom>
        </p:spPr>
      </p:pic>
    </p:spTree>
    <p:extLst>
      <p:ext uri="{BB962C8B-B14F-4D97-AF65-F5344CB8AC3E}">
        <p14:creationId xmlns:p14="http://schemas.microsoft.com/office/powerpoint/2010/main" val="71103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50</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291734" y="906342"/>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Documentos a apresentar com a candidatura</a:t>
            </a:r>
            <a:endParaRPr lang="pt-PT" altLang="pt-PT" b="1" dirty="0">
              <a:solidFill>
                <a:schemeClr val="bg1"/>
              </a:solidFill>
              <a:latin typeface="+mj-lt"/>
            </a:endParaRPr>
          </a:p>
        </p:txBody>
      </p:sp>
      <p:sp>
        <p:nvSpPr>
          <p:cNvPr id="2" name="Retângulo 1"/>
          <p:cNvSpPr/>
          <p:nvPr/>
        </p:nvSpPr>
        <p:spPr>
          <a:xfrm>
            <a:off x="435750" y="1418437"/>
            <a:ext cx="8064896" cy="4619854"/>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Formulário eletrónico de candidatura;</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Documentos que atestem a constituição legal das entidades (ato de constituição);</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Comprovativo de que as entidades dispõem de contabilidade organizada;</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Protocolo de Parceria assinado por todos os parceiros;</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Comprovativo de que as entidades dispõem de estruturas logísticas que garantam a segurança, conservação e acondicionamento dos alimentos cumprindo as condições de armazenagem e transporte conforme as características dos produtos;</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Comprovativo de que as entidades beneficiárias possuem capacidade para executar o plano de distribuição na sua área geográfica</a:t>
            </a:r>
            <a:r>
              <a:rPr lang="pt-PT" dirty="0" smtClean="0">
                <a:latin typeface="+mj-lt"/>
                <a:cs typeface="Arial" panose="020B0604020202020204" pitchFamily="34" charset="0"/>
              </a:rPr>
              <a:t>;</a:t>
            </a:r>
            <a:endParaRPr lang="pt-PT" dirty="0">
              <a:latin typeface="+mj-lt"/>
              <a:cs typeface="Arial" panose="020B0604020202020204" pitchFamily="34" charset="0"/>
            </a:endParaRPr>
          </a:p>
        </p:txBody>
      </p:sp>
    </p:spTree>
    <p:extLst>
      <p:ext uri="{BB962C8B-B14F-4D97-AF65-F5344CB8AC3E}">
        <p14:creationId xmlns:p14="http://schemas.microsoft.com/office/powerpoint/2010/main" val="2578004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5" end="5"/>
                                            </p:txEl>
                                          </p:spTgt>
                                        </p:tgtEl>
                                        <p:attrNameLst>
                                          <p:attrName>style.visibility</p:attrName>
                                        </p:attrNameLst>
                                      </p:cBhvr>
                                      <p:to>
                                        <p:strVal val="visible"/>
                                      </p:to>
                                    </p:set>
                                    <p:anim calcmode="lin" valueType="num">
                                      <p:cBhvr additive="base">
                                        <p:cTn id="4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51</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Documentos a apresentar com a candidatura</a:t>
            </a:r>
            <a:endParaRPr lang="pt-PT" altLang="pt-PT" b="1" dirty="0">
              <a:solidFill>
                <a:schemeClr val="bg1"/>
              </a:solidFill>
              <a:latin typeface="+mj-lt"/>
            </a:endParaRPr>
          </a:p>
        </p:txBody>
      </p:sp>
      <p:sp>
        <p:nvSpPr>
          <p:cNvPr id="2" name="Retângulo 1"/>
          <p:cNvSpPr/>
          <p:nvPr/>
        </p:nvSpPr>
        <p:spPr>
          <a:xfrm>
            <a:off x="467544" y="1720840"/>
            <a:ext cx="8064896" cy="4619854"/>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Documento que evidencie o n.º de anos de experiência de distribuição adquirida no âmbito do PCAAC e ou no âmbito de outras iniciativas pelas entidades beneficiárias da candidatura</a:t>
            </a:r>
            <a:r>
              <a:rPr lang="pt-PT" dirty="0" smtClean="0">
                <a:latin typeface="+mj-lt"/>
                <a:cs typeface="Arial" panose="020B0604020202020204" pitchFamily="34" charset="0"/>
              </a:rPr>
              <a:t>;</a:t>
            </a:r>
          </a:p>
          <a:p>
            <a:pPr marL="450850" indent="-450850" algn="just">
              <a:lnSpc>
                <a:spcPct val="150000"/>
              </a:lnSpc>
              <a:spcBef>
                <a:spcPct val="0"/>
              </a:spcBef>
              <a:spcAft>
                <a:spcPct val="0"/>
              </a:spcAft>
              <a:buClr>
                <a:srgbClr val="002060"/>
              </a:buClr>
              <a:buFont typeface="Wingdings" panose="05000000000000000000" pitchFamily="2" charset="2"/>
              <a:buChar char="ü"/>
              <a:defRPr/>
            </a:pP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Documento que evidencie o n.º de anos de experiência de atendimento e/ou acompanhamento das entidades beneficiárias da candidatura junto das pessoas mais carenciadas no território de intervenção da candidatura</a:t>
            </a:r>
            <a:r>
              <a:rPr lang="pt-PT" dirty="0" smtClean="0">
                <a:latin typeface="+mj-lt"/>
                <a:cs typeface="Arial" panose="020B0604020202020204" pitchFamily="34" charset="0"/>
              </a:rPr>
              <a:t>;</a:t>
            </a:r>
          </a:p>
          <a:p>
            <a:pPr marL="450850" indent="-450850" algn="just">
              <a:lnSpc>
                <a:spcPct val="150000"/>
              </a:lnSpc>
              <a:spcBef>
                <a:spcPct val="0"/>
              </a:spcBef>
              <a:spcAft>
                <a:spcPct val="0"/>
              </a:spcAft>
              <a:buClr>
                <a:srgbClr val="002060"/>
              </a:buClr>
              <a:buFont typeface="Wingdings" panose="05000000000000000000" pitchFamily="2" charset="2"/>
              <a:buChar char="ü"/>
              <a:defRPr/>
            </a:pP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Documento que evidencie que as entidades beneficiárias dispõem de estruturas logísticas que permitam mais facilmente chegar aos destinatários finais</a:t>
            </a:r>
            <a:r>
              <a:rPr lang="pt-PT" dirty="0" smtClean="0">
                <a:latin typeface="+mj-lt"/>
                <a:cs typeface="Arial" panose="020B0604020202020204" pitchFamily="34" charset="0"/>
              </a:rPr>
              <a:t>;</a:t>
            </a:r>
            <a:endParaRPr lang="pt-PT" dirty="0">
              <a:latin typeface="+mj-lt"/>
              <a:cs typeface="Arial" panose="020B0604020202020204" pitchFamily="34" charset="0"/>
            </a:endParaRPr>
          </a:p>
        </p:txBody>
      </p:sp>
    </p:spTree>
    <p:extLst>
      <p:ext uri="{BB962C8B-B14F-4D97-AF65-F5344CB8AC3E}">
        <p14:creationId xmlns:p14="http://schemas.microsoft.com/office/powerpoint/2010/main" val="1547339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52</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Documentos a apresentar com a candidatura</a:t>
            </a:r>
            <a:endParaRPr lang="pt-PT" altLang="pt-PT" b="1" dirty="0">
              <a:solidFill>
                <a:schemeClr val="bg1"/>
              </a:solidFill>
              <a:latin typeface="+mj-lt"/>
            </a:endParaRPr>
          </a:p>
        </p:txBody>
      </p:sp>
      <p:sp>
        <p:nvSpPr>
          <p:cNvPr id="2" name="Retângulo 1"/>
          <p:cNvSpPr/>
          <p:nvPr/>
        </p:nvSpPr>
        <p:spPr>
          <a:xfrm>
            <a:off x="467544" y="1720840"/>
            <a:ext cx="8064896" cy="4175759"/>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smtClean="0">
                <a:latin typeface="+mj-lt"/>
                <a:cs typeface="Arial" panose="020B0604020202020204" pitchFamily="34" charset="0"/>
              </a:rPr>
              <a:t>Documento </a:t>
            </a:r>
            <a:r>
              <a:rPr lang="pt-PT" dirty="0">
                <a:latin typeface="+mj-lt"/>
                <a:cs typeface="Arial" panose="020B0604020202020204" pitchFamily="34" charset="0"/>
              </a:rPr>
              <a:t>que evidencie a realização de medidas de acompanhamento complementar, bem como o n.º de pessoas mais carenciadas a abranger pelas ações a realizar;</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Documentos necessários para verificação da conformidade da operação com a legislação da União Europeia e a legislação nacional, aplicáveis em matéria de segurança dos produtos de consumo, nos respetivos transporte, armazenamento e distribuição;</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Documentos relevantes para desempate entre candidaturas, conforme ponto 16 do Aviso para apresentação de candidaturas.</a:t>
            </a:r>
          </a:p>
          <a:p>
            <a:pPr marL="450850" indent="-450850" algn="just">
              <a:lnSpc>
                <a:spcPct val="150000"/>
              </a:lnSpc>
              <a:spcBef>
                <a:spcPct val="0"/>
              </a:spcBef>
              <a:spcAft>
                <a:spcPct val="0"/>
              </a:spcAft>
              <a:buClr>
                <a:srgbClr val="002060"/>
              </a:buClr>
              <a:buFont typeface="Wingdings" panose="05000000000000000000" pitchFamily="2" charset="2"/>
              <a:buChar char="ü"/>
              <a:defRPr/>
            </a:pPr>
            <a:endParaRPr lang="pt-PT"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3578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53</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Requisitos das Operações</a:t>
            </a:r>
            <a:endParaRPr lang="pt-PT" altLang="pt-PT" b="1" dirty="0">
              <a:solidFill>
                <a:schemeClr val="bg1"/>
              </a:solidFill>
              <a:latin typeface="+mj-lt"/>
            </a:endParaRPr>
          </a:p>
        </p:txBody>
      </p:sp>
      <p:sp>
        <p:nvSpPr>
          <p:cNvPr id="2" name="Retângulo 1"/>
          <p:cNvSpPr/>
          <p:nvPr/>
        </p:nvSpPr>
        <p:spPr>
          <a:xfrm>
            <a:off x="467544" y="1720840"/>
            <a:ext cx="8064896" cy="4204356"/>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Enquadramento no âmbito do FEAC e do PO APMC;</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Cumprimento dos critérios estabelecidos no PO APMC;</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Enquadramento no período de elegibilidade das medidas do PO APMC;</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Elegibilidade da operação no âmbito do PO APMC;</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Integração da perspetiva do género, da não-discriminação e da igualdade de oportunidades;</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Cumprimento da legislação da União Europeia e nacional aplicável;</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Respeito pela dignidade das pessoas mais carenciadas;</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Localização na região autónoma dos Açores;</a:t>
            </a: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Enquadramento no período definido para a duração da operação</a:t>
            </a:r>
            <a:r>
              <a:rPr lang="pt-PT" dirty="0" smtClean="0">
                <a:latin typeface="+mj-lt"/>
                <a:cs typeface="Arial" panose="020B0604020202020204" pitchFamily="34" charset="0"/>
              </a:rPr>
              <a:t>.</a:t>
            </a:r>
            <a:endParaRPr lang="pt-PT" dirty="0">
              <a:latin typeface="+mj-lt"/>
              <a:cs typeface="Arial" panose="020B0604020202020204" pitchFamily="34" charset="0"/>
            </a:endParaRPr>
          </a:p>
        </p:txBody>
      </p:sp>
    </p:spTree>
    <p:extLst>
      <p:ext uri="{BB962C8B-B14F-4D97-AF65-F5344CB8AC3E}">
        <p14:creationId xmlns:p14="http://schemas.microsoft.com/office/powerpoint/2010/main" val="235548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5" end="5"/>
                                            </p:txEl>
                                          </p:spTgt>
                                        </p:tgtEl>
                                        <p:attrNameLst>
                                          <p:attrName>style.visibility</p:attrName>
                                        </p:attrNameLst>
                                      </p:cBhvr>
                                      <p:to>
                                        <p:strVal val="visible"/>
                                      </p:to>
                                    </p:set>
                                    <p:anim calcmode="lin" valueType="num">
                                      <p:cBhvr additive="base">
                                        <p:cTn id="4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 calcmode="lin" valueType="num">
                                      <p:cBhvr additive="base">
                                        <p:cTn id="4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7" end="7"/>
                                            </p:txEl>
                                          </p:spTgt>
                                        </p:tgtEl>
                                        <p:attrNameLst>
                                          <p:attrName>style.visibility</p:attrName>
                                        </p:attrNameLst>
                                      </p:cBhvr>
                                      <p:to>
                                        <p:strVal val="visible"/>
                                      </p:to>
                                    </p:set>
                                    <p:anim calcmode="lin" valueType="num">
                                      <p:cBhvr additive="base">
                                        <p:cTn id="5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8" end="8"/>
                                            </p:txEl>
                                          </p:spTgt>
                                        </p:tgtEl>
                                        <p:attrNameLst>
                                          <p:attrName>style.visibility</p:attrName>
                                        </p:attrNameLst>
                                      </p:cBhvr>
                                      <p:to>
                                        <p:strVal val="visible"/>
                                      </p:to>
                                    </p:set>
                                    <p:anim calcmode="lin" valueType="num">
                                      <p:cBhvr additive="base">
                                        <p:cTn id="6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54</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sz="1600" b="1" dirty="0" smtClean="0">
                <a:solidFill>
                  <a:schemeClr val="bg1"/>
                </a:solidFill>
                <a:latin typeface="Arial" panose="020B0604020202020204" pitchFamily="34" charset="0"/>
              </a:rPr>
              <a:t>Critérios de Seleção das </a:t>
            </a:r>
            <a:r>
              <a:rPr lang="pt-PT" altLang="pt-PT" b="1" dirty="0" smtClean="0">
                <a:solidFill>
                  <a:schemeClr val="bg1"/>
                </a:solidFill>
                <a:latin typeface="+mj-lt"/>
              </a:rPr>
              <a:t>Candidaturas</a:t>
            </a:r>
            <a:endParaRPr lang="pt-PT" altLang="pt-PT" sz="1600" b="1" dirty="0">
              <a:solidFill>
                <a:schemeClr val="bg1"/>
              </a:solidFill>
              <a:latin typeface="+mj-lt"/>
            </a:endParaRPr>
          </a:p>
        </p:txBody>
      </p:sp>
      <p:sp>
        <p:nvSpPr>
          <p:cNvPr id="2" name="Retângulo 1"/>
          <p:cNvSpPr/>
          <p:nvPr/>
        </p:nvSpPr>
        <p:spPr>
          <a:xfrm>
            <a:off x="467544" y="1720840"/>
            <a:ext cx="8064896" cy="3788858"/>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Experiência de distribuição do apoio, preferencialmente adquirida no âmbito da operacionalização do Programa Comunitário de Ajuda Alimentar a Carenciados (PCAAC</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Demonstração de experiência de atendimento e ou acompanhamento social junto das pessoas mais carenciadas no território de intervenção da candidatura</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Existência de estruturas logísticas que permitam mais facilmente chegar aos destinatários finais</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Apresentação de proposta de desenvolvimento de medidas de acompanhamento complementar</a:t>
            </a:r>
          </a:p>
        </p:txBody>
      </p:sp>
    </p:spTree>
    <p:extLst>
      <p:ext uri="{BB962C8B-B14F-4D97-AF65-F5344CB8AC3E}">
        <p14:creationId xmlns:p14="http://schemas.microsoft.com/office/powerpoint/2010/main" val="163502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55</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38554"/>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sz="1600" b="1" dirty="0" smtClean="0">
                <a:solidFill>
                  <a:schemeClr val="bg1"/>
                </a:solidFill>
                <a:latin typeface="Arial" panose="020B0604020202020204" pitchFamily="34" charset="0"/>
              </a:rPr>
              <a:t>Modelo de Avaliação das Candidaturas</a:t>
            </a:r>
            <a:endParaRPr lang="pt-PT" altLang="pt-PT" sz="1600" b="1" dirty="0">
              <a:solidFill>
                <a:schemeClr val="bg1"/>
              </a:solidFill>
              <a:latin typeface="Arial" panose="020B0604020202020204" pitchFamily="34" charset="0"/>
            </a:endParaRPr>
          </a:p>
        </p:txBody>
      </p:sp>
      <p:sp>
        <p:nvSpPr>
          <p:cNvPr id="2" name="Retângulo 1"/>
          <p:cNvSpPr/>
          <p:nvPr/>
        </p:nvSpPr>
        <p:spPr>
          <a:xfrm>
            <a:off x="251520" y="1720840"/>
            <a:ext cx="8280920" cy="4247317"/>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As candidaturas são analisadas e selecionadas de acordo com os requisitos e critérios de seleção constantes do Regulamento Específico e no Aviso</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Os critérios são individualmente valorados em função dos elementos apresentados pelas entidades beneficiárias nas candidaturas, as quais são objeto de uma apreciação de mérito, suportada na aplicação de uma grelha de análise</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Aplicada a grelha, é ainda efetuada uma avaliação de mérito relativa por território, sendo efetuada a hierarquização final das candidaturas avaliadas por território</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 pontuação </a:t>
            </a:r>
            <a:r>
              <a:rPr lang="pt-PT" b="1" dirty="0">
                <a:latin typeface="+mj-lt"/>
                <a:cs typeface="Arial" panose="020B0604020202020204" pitchFamily="34" charset="0"/>
              </a:rPr>
              <a:t>mínima necessária </a:t>
            </a:r>
            <a:r>
              <a:rPr lang="pt-PT" dirty="0">
                <a:latin typeface="+mj-lt"/>
                <a:cs typeface="Arial" panose="020B0604020202020204" pitchFamily="34" charset="0"/>
              </a:rPr>
              <a:t>para garantir a seleção das candidaturas para financiamento, não poderá ser inferior a </a:t>
            </a:r>
            <a:r>
              <a:rPr lang="pt-PT" b="1" dirty="0">
                <a:latin typeface="+mj-lt"/>
                <a:cs typeface="Arial" panose="020B0604020202020204" pitchFamily="34" charset="0"/>
              </a:rPr>
              <a:t>50 pontos</a:t>
            </a:r>
            <a:r>
              <a:rPr lang="pt-PT" dirty="0">
                <a:latin typeface="+mj-lt"/>
                <a:cs typeface="Arial" panose="020B0604020202020204" pitchFamily="34" charset="0"/>
              </a:rPr>
              <a:t>, numa escala de 0 a 100</a:t>
            </a:r>
            <a:r>
              <a:rPr lang="pt-PT" sz="1700" dirty="0" smtClean="0">
                <a:latin typeface="Arial" panose="020B0604020202020204" pitchFamily="34" charset="0"/>
                <a:cs typeface="Arial" panose="020B0604020202020204" pitchFamily="34" charset="0"/>
              </a:rPr>
              <a:t>.</a:t>
            </a:r>
            <a:endParaRPr lang="pt-PT"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60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56</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3.Candidatura 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38554"/>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sz="1600" b="1" dirty="0" smtClean="0">
                <a:solidFill>
                  <a:schemeClr val="bg1"/>
                </a:solidFill>
                <a:latin typeface="Arial" panose="020B0604020202020204" pitchFamily="34" charset="0"/>
              </a:rPr>
              <a:t>Modelo de Avaliação das Candidaturas</a:t>
            </a:r>
            <a:endParaRPr lang="pt-PT" altLang="pt-PT" sz="1600" b="1" dirty="0">
              <a:solidFill>
                <a:schemeClr val="bg1"/>
              </a:solidFill>
              <a:latin typeface="Arial" panose="020B0604020202020204" pitchFamily="34" charset="0"/>
            </a:endParaRPr>
          </a:p>
        </p:txBody>
      </p:sp>
      <p:sp>
        <p:nvSpPr>
          <p:cNvPr id="2" name="Retângulo 1"/>
          <p:cNvSpPr/>
          <p:nvPr/>
        </p:nvSpPr>
        <p:spPr>
          <a:xfrm>
            <a:off x="251520" y="1720840"/>
            <a:ext cx="8280920" cy="4247317"/>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sz="1700" dirty="0">
                <a:latin typeface="Arial" panose="020B0604020202020204" pitchFamily="34" charset="0"/>
                <a:cs typeface="Arial" panose="020B0604020202020204" pitchFamily="34" charset="0"/>
              </a:rPr>
              <a:t>A </a:t>
            </a:r>
            <a:r>
              <a:rPr lang="pt-PT" dirty="0">
                <a:latin typeface="+mj-lt"/>
                <a:cs typeface="Arial" panose="020B0604020202020204" pitchFamily="34" charset="0"/>
              </a:rPr>
              <a:t>avaliação das candidaturas pode ser:</a:t>
            </a:r>
          </a:p>
          <a:p>
            <a:pPr marL="819150" indent="-285750" algn="just">
              <a:lnSpc>
                <a:spcPct val="150000"/>
              </a:lnSpc>
              <a:spcBef>
                <a:spcPct val="0"/>
              </a:spcBef>
              <a:spcAft>
                <a:spcPct val="0"/>
              </a:spcAft>
              <a:buClr>
                <a:srgbClr val="002060"/>
              </a:buClr>
              <a:buFont typeface="Wingdings" panose="05000000000000000000" pitchFamily="2" charset="2"/>
              <a:buChar char="§"/>
              <a:defRPr/>
            </a:pPr>
            <a:r>
              <a:rPr lang="pt-PT" dirty="0">
                <a:latin typeface="+mj-lt"/>
                <a:cs typeface="Arial" panose="020B0604020202020204" pitchFamily="34" charset="0"/>
              </a:rPr>
              <a:t> </a:t>
            </a:r>
            <a:r>
              <a:rPr lang="pt-PT" b="1" dirty="0">
                <a:latin typeface="+mj-lt"/>
                <a:cs typeface="Arial" panose="020B0604020202020204" pitchFamily="34" charset="0"/>
              </a:rPr>
              <a:t>Desfavorável,</a:t>
            </a:r>
          </a:p>
          <a:p>
            <a:pPr marL="819150" indent="-285750" algn="just">
              <a:lnSpc>
                <a:spcPct val="150000"/>
              </a:lnSpc>
              <a:spcBef>
                <a:spcPct val="0"/>
              </a:spcBef>
              <a:spcAft>
                <a:spcPct val="0"/>
              </a:spcAft>
              <a:buClr>
                <a:srgbClr val="002060"/>
              </a:buClr>
              <a:buFont typeface="Wingdings" panose="05000000000000000000" pitchFamily="2" charset="2"/>
              <a:buChar char="§"/>
              <a:defRPr/>
            </a:pPr>
            <a:r>
              <a:rPr lang="pt-PT" b="1" dirty="0">
                <a:latin typeface="+mj-lt"/>
                <a:cs typeface="Arial" panose="020B0604020202020204" pitchFamily="34" charset="0"/>
              </a:rPr>
              <a:t> Favorável, ou</a:t>
            </a:r>
          </a:p>
          <a:p>
            <a:pPr marL="819150" indent="-285750" algn="just">
              <a:lnSpc>
                <a:spcPct val="150000"/>
              </a:lnSpc>
              <a:spcBef>
                <a:spcPct val="0"/>
              </a:spcBef>
              <a:spcAft>
                <a:spcPct val="0"/>
              </a:spcAft>
              <a:buClr>
                <a:srgbClr val="002060"/>
              </a:buClr>
              <a:buFont typeface="Wingdings" panose="05000000000000000000" pitchFamily="2" charset="2"/>
              <a:buChar char="§"/>
              <a:defRPr/>
            </a:pPr>
            <a:r>
              <a:rPr lang="pt-PT" b="1" dirty="0">
                <a:latin typeface="+mj-lt"/>
                <a:cs typeface="Arial" panose="020B0604020202020204" pitchFamily="34" charset="0"/>
              </a:rPr>
              <a:t> Aprovada sob condição</a:t>
            </a:r>
            <a:r>
              <a:rPr lang="pt-PT" dirty="0" smtClean="0">
                <a:latin typeface="+mj-lt"/>
                <a:cs typeface="Arial" panose="020B0604020202020204" pitchFamily="34" charset="0"/>
              </a:rPr>
              <a:t>.</a:t>
            </a: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As candidaturas que preencham os requisitos mínimos de capacidade técnica e financeira </a:t>
            </a:r>
            <a:r>
              <a:rPr lang="pt-PT" b="1" dirty="0">
                <a:latin typeface="+mj-lt"/>
                <a:cs typeface="Arial" panose="020B0604020202020204" pitchFamily="34" charset="0"/>
              </a:rPr>
              <a:t>são aprovadas sob condição</a:t>
            </a:r>
            <a:r>
              <a:rPr lang="pt-PT" dirty="0" smtClean="0">
                <a:latin typeface="+mj-lt"/>
                <a:cs typeface="Arial" panose="020B0604020202020204" pitchFamily="34" charset="0"/>
              </a:rPr>
              <a:t>.</a:t>
            </a:r>
          </a:p>
          <a:p>
            <a:pPr marL="450850" indent="-450850" algn="just">
              <a:lnSpc>
                <a:spcPct val="150000"/>
              </a:lnSpc>
              <a:spcBef>
                <a:spcPct val="0"/>
              </a:spcBef>
              <a:spcAft>
                <a:spcPct val="0"/>
              </a:spcAft>
              <a:buClr>
                <a:srgbClr val="002060"/>
              </a:buClr>
              <a:buFont typeface="Wingdings" panose="05000000000000000000" pitchFamily="2" charset="2"/>
              <a:buChar char="ü"/>
              <a:defRPr/>
            </a:pP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As candidaturas aprovadas sob condição são classificadas e ordenadas, permanecendo numa </a:t>
            </a:r>
            <a:r>
              <a:rPr lang="pt-PT" b="1" dirty="0">
                <a:latin typeface="+mj-lt"/>
                <a:cs typeface="Arial" panose="020B0604020202020204" pitchFamily="34" charset="0"/>
              </a:rPr>
              <a:t>bolsa de reserva </a:t>
            </a:r>
            <a:r>
              <a:rPr lang="pt-PT" dirty="0">
                <a:latin typeface="+mj-lt"/>
                <a:cs typeface="Arial" panose="020B0604020202020204" pitchFamily="34" charset="0"/>
              </a:rPr>
              <a:t>durante o período de execução das candidaturas previsto no aviso</a:t>
            </a:r>
            <a:r>
              <a:rPr lang="pt-PT" dirty="0" smtClean="0">
                <a:latin typeface="+mj-lt"/>
                <a:cs typeface="Arial" panose="020B0604020202020204" pitchFamily="34" charset="0"/>
              </a:rPr>
              <a:t>.</a:t>
            </a:r>
            <a:endParaRPr lang="pt-PT" dirty="0">
              <a:latin typeface="+mj-lt"/>
              <a:cs typeface="Arial" panose="020B0604020202020204" pitchFamily="34" charset="0"/>
            </a:endParaRPr>
          </a:p>
        </p:txBody>
      </p:sp>
    </p:spTree>
    <p:extLst>
      <p:ext uri="{BB962C8B-B14F-4D97-AF65-F5344CB8AC3E}">
        <p14:creationId xmlns:p14="http://schemas.microsoft.com/office/powerpoint/2010/main" val="1454763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57</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1124744"/>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Modelo de Avaliação das Candidaturas</a:t>
            </a:r>
            <a:endParaRPr lang="pt-PT" altLang="pt-PT" b="1" dirty="0">
              <a:solidFill>
                <a:schemeClr val="bg1"/>
              </a:solidFill>
              <a:latin typeface="+mj-lt"/>
            </a:endParaRPr>
          </a:p>
        </p:txBody>
      </p:sp>
      <p:sp>
        <p:nvSpPr>
          <p:cNvPr id="2" name="Retângulo 1"/>
          <p:cNvSpPr/>
          <p:nvPr/>
        </p:nvSpPr>
        <p:spPr>
          <a:xfrm>
            <a:off x="251520" y="1720840"/>
            <a:ext cx="8280920" cy="2957861"/>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smtClean="0">
                <a:latin typeface="+mj-lt"/>
                <a:cs typeface="Arial" panose="020B0604020202020204" pitchFamily="34" charset="0"/>
              </a:rPr>
              <a:t>A </a:t>
            </a:r>
            <a:r>
              <a:rPr lang="pt-PT" dirty="0">
                <a:latin typeface="+mj-lt"/>
                <a:cs typeface="Arial" panose="020B0604020202020204" pitchFamily="34" charset="0"/>
              </a:rPr>
              <a:t>constituição da </a:t>
            </a:r>
            <a:r>
              <a:rPr lang="pt-PT" b="1" dirty="0">
                <a:latin typeface="+mj-lt"/>
                <a:cs typeface="Arial" panose="020B0604020202020204" pitchFamily="34" charset="0"/>
              </a:rPr>
              <a:t>bolsa de reserva </a:t>
            </a:r>
            <a:r>
              <a:rPr lang="pt-PT" dirty="0">
                <a:latin typeface="+mj-lt"/>
                <a:cs typeface="Arial" panose="020B0604020202020204" pitchFamily="34" charset="0"/>
              </a:rPr>
              <a:t>tem como objetivo a satisfação de eventuais necessidades futuras, no caso de incumprimento, por parte da entidade beneficiária, dos requisitos e condições exigidas, por causa que lhe seja imputável</a:t>
            </a:r>
            <a:r>
              <a:rPr lang="pt-PT" dirty="0" smtClean="0">
                <a:latin typeface="+mj-lt"/>
                <a:cs typeface="Arial" panose="020B0604020202020204" pitchFamily="34" charset="0"/>
              </a:rPr>
              <a:t>.</a:t>
            </a:r>
          </a:p>
          <a:p>
            <a:pPr marL="450850" indent="-450850" algn="just">
              <a:lnSpc>
                <a:spcPct val="150000"/>
              </a:lnSpc>
              <a:spcBef>
                <a:spcPct val="0"/>
              </a:spcBef>
              <a:spcAft>
                <a:spcPct val="0"/>
              </a:spcAft>
              <a:buClr>
                <a:srgbClr val="002060"/>
              </a:buClr>
              <a:buFont typeface="Wingdings" panose="05000000000000000000" pitchFamily="2" charset="2"/>
              <a:buChar char="ü"/>
              <a:defRPr/>
            </a:pPr>
            <a:endParaRPr lang="pt-PT" dirty="0">
              <a:latin typeface="+mj-lt"/>
              <a:cs typeface="Arial" panose="020B0604020202020204" pitchFamily="34" charset="0"/>
            </a:endParaRPr>
          </a:p>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Nestes casos, a operação de distribuição de géneros alimentares e ou de bens de primeira necessidade transfere-se para a candidatura ordenada em lugar subsequente na bolsa associada a cada aviso de abertura de candidatura</a:t>
            </a:r>
            <a:r>
              <a:rPr lang="pt-PT" dirty="0" smtClean="0">
                <a:latin typeface="+mj-lt"/>
                <a:cs typeface="Arial" panose="020B0604020202020204" pitchFamily="34" charset="0"/>
              </a:rPr>
              <a:t>.</a:t>
            </a:r>
            <a:endParaRPr lang="pt-PT" dirty="0">
              <a:latin typeface="+mj-lt"/>
              <a:cs typeface="Arial" panose="020B0604020202020204" pitchFamily="34" charset="0"/>
            </a:endParaRPr>
          </a:p>
        </p:txBody>
      </p:sp>
    </p:spTree>
    <p:extLst>
      <p:ext uri="{BB962C8B-B14F-4D97-AF65-F5344CB8AC3E}">
        <p14:creationId xmlns:p14="http://schemas.microsoft.com/office/powerpoint/2010/main" val="4094592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58</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13" name="CaixaDeTexto 12"/>
          <p:cNvSpPr txBox="1"/>
          <p:nvPr/>
        </p:nvSpPr>
        <p:spPr>
          <a:xfrm>
            <a:off x="323528" y="873295"/>
            <a:ext cx="8208912" cy="369332"/>
          </a:xfrm>
          <a:prstGeom prst="rect">
            <a:avLst/>
          </a:prstGeom>
          <a:solidFill>
            <a:srgbClr val="06A7E1"/>
          </a:solidFill>
          <a:ln>
            <a:solidFill>
              <a:srgbClr val="06A7E1"/>
            </a:solidFill>
          </a:ln>
        </p:spPr>
        <p:txBody>
          <a:bodyPr wrap="square" rtlCol="0">
            <a:spAutoFit/>
          </a:bodyPr>
          <a:lstStyle/>
          <a:p>
            <a:pPr algn="just">
              <a:spcBef>
                <a:spcPct val="0"/>
              </a:spcBef>
              <a:spcAft>
                <a:spcPct val="0"/>
              </a:spcAft>
            </a:pPr>
            <a:r>
              <a:rPr lang="pt-PT" altLang="pt-PT" b="1" dirty="0" smtClean="0">
                <a:solidFill>
                  <a:schemeClr val="bg1"/>
                </a:solidFill>
                <a:latin typeface="+mj-lt"/>
              </a:rPr>
              <a:t>Critérios de desempate das Candidaturas</a:t>
            </a:r>
            <a:endParaRPr lang="pt-PT" altLang="pt-PT" b="1" dirty="0">
              <a:solidFill>
                <a:schemeClr val="bg1"/>
              </a:solidFill>
              <a:latin typeface="+mj-lt"/>
            </a:endParaRPr>
          </a:p>
        </p:txBody>
      </p:sp>
      <p:sp>
        <p:nvSpPr>
          <p:cNvPr id="2" name="Retângulo 1"/>
          <p:cNvSpPr/>
          <p:nvPr/>
        </p:nvSpPr>
        <p:spPr>
          <a:xfrm>
            <a:off x="228110" y="1393688"/>
            <a:ext cx="8280920" cy="3554819"/>
          </a:xfrm>
          <a:prstGeom prst="rect">
            <a:avLst/>
          </a:prstGeom>
        </p:spPr>
        <p:txBody>
          <a:bodyPr wrap="square">
            <a:spAutoFit/>
          </a:bodyPr>
          <a:lstStyle/>
          <a:p>
            <a:pPr marL="450850" indent="-450850" algn="just">
              <a:lnSpc>
                <a:spcPct val="150000"/>
              </a:lnSpc>
              <a:spcBef>
                <a:spcPct val="0"/>
              </a:spcBef>
              <a:spcAft>
                <a:spcPct val="0"/>
              </a:spcAft>
              <a:buClr>
                <a:srgbClr val="002060"/>
              </a:buClr>
              <a:buFont typeface="Wingdings" panose="05000000000000000000" pitchFamily="2" charset="2"/>
              <a:buChar char="ü"/>
              <a:defRPr/>
            </a:pPr>
            <a:r>
              <a:rPr lang="pt-PT" dirty="0">
                <a:latin typeface="+mj-lt"/>
                <a:cs typeface="Arial" panose="020B0604020202020204" pitchFamily="34" charset="0"/>
              </a:rPr>
              <a:t>No caso de ser necessário o desempate de candidaturas com a mesma pontuação, aplicam-se os </a:t>
            </a:r>
            <a:r>
              <a:rPr lang="pt-PT" b="1" dirty="0">
                <a:latin typeface="+mj-lt"/>
                <a:cs typeface="Arial" panose="020B0604020202020204" pitchFamily="34" charset="0"/>
              </a:rPr>
              <a:t>critérios e prioridades</a:t>
            </a:r>
            <a:r>
              <a:rPr lang="pt-PT" dirty="0">
                <a:latin typeface="+mj-lt"/>
                <a:cs typeface="Arial" panose="020B0604020202020204" pitchFamily="34" charset="0"/>
              </a:rPr>
              <a:t> abaixo identificadas</a:t>
            </a:r>
            <a:r>
              <a:rPr lang="pt-PT" dirty="0" smtClean="0">
                <a:latin typeface="+mj-lt"/>
                <a:cs typeface="Arial" panose="020B0604020202020204" pitchFamily="34" charset="0"/>
              </a:rPr>
              <a:t>:</a:t>
            </a:r>
          </a:p>
          <a:p>
            <a:pPr algn="just">
              <a:lnSpc>
                <a:spcPct val="150000"/>
              </a:lnSpc>
              <a:spcBef>
                <a:spcPct val="0"/>
              </a:spcBef>
              <a:spcAft>
                <a:spcPct val="0"/>
              </a:spcAft>
              <a:buClr>
                <a:srgbClr val="002060"/>
              </a:buClr>
              <a:defRPr/>
            </a:pPr>
            <a:endParaRPr lang="pt-PT" dirty="0">
              <a:latin typeface="+mj-lt"/>
              <a:cs typeface="Arial" panose="020B0604020202020204" pitchFamily="34" charset="0"/>
            </a:endParaRPr>
          </a:p>
          <a:p>
            <a:pPr marL="714375" algn="just">
              <a:lnSpc>
                <a:spcPct val="200000"/>
              </a:lnSpc>
              <a:spcBef>
                <a:spcPct val="0"/>
              </a:spcBef>
              <a:spcAft>
                <a:spcPct val="0"/>
              </a:spcAft>
              <a:buClr>
                <a:srgbClr val="002060"/>
              </a:buClr>
              <a:defRPr/>
            </a:pPr>
            <a:r>
              <a:rPr lang="pt-PT" b="1" dirty="0">
                <a:latin typeface="+mj-lt"/>
                <a:cs typeface="Arial" panose="020B0604020202020204" pitchFamily="34" charset="0"/>
              </a:rPr>
              <a:t>1.º </a:t>
            </a:r>
            <a:r>
              <a:rPr lang="pt-PT" dirty="0">
                <a:latin typeface="+mj-lt"/>
                <a:cs typeface="Arial" panose="020B0604020202020204" pitchFamily="34" charset="0"/>
              </a:rPr>
              <a:t>Candidatura com pontuação mais elevada no critério 4 da grelha de análise.</a:t>
            </a:r>
          </a:p>
          <a:p>
            <a:pPr marL="714375" algn="just">
              <a:lnSpc>
                <a:spcPct val="200000"/>
              </a:lnSpc>
              <a:spcBef>
                <a:spcPct val="0"/>
              </a:spcBef>
              <a:spcAft>
                <a:spcPct val="0"/>
              </a:spcAft>
              <a:buClr>
                <a:srgbClr val="002060"/>
              </a:buClr>
              <a:defRPr/>
            </a:pPr>
            <a:r>
              <a:rPr lang="pt-PT" b="1" dirty="0">
                <a:latin typeface="+mj-lt"/>
                <a:cs typeface="Arial" panose="020B0604020202020204" pitchFamily="34" charset="0"/>
              </a:rPr>
              <a:t>2.º </a:t>
            </a:r>
            <a:r>
              <a:rPr lang="pt-PT" dirty="0">
                <a:latin typeface="+mj-lt"/>
                <a:cs typeface="Arial" panose="020B0604020202020204" pitchFamily="34" charset="0"/>
              </a:rPr>
              <a:t>Candidatura com pontuação mais elevada no critério 3 da grelha de análise.</a:t>
            </a:r>
          </a:p>
          <a:p>
            <a:pPr marL="714375" algn="just">
              <a:lnSpc>
                <a:spcPct val="200000"/>
              </a:lnSpc>
              <a:spcBef>
                <a:spcPct val="0"/>
              </a:spcBef>
              <a:spcAft>
                <a:spcPct val="0"/>
              </a:spcAft>
              <a:buClr>
                <a:srgbClr val="002060"/>
              </a:buClr>
              <a:defRPr/>
            </a:pPr>
            <a:r>
              <a:rPr lang="pt-PT" b="1" dirty="0">
                <a:latin typeface="+mj-lt"/>
                <a:cs typeface="Arial" panose="020B0604020202020204" pitchFamily="34" charset="0"/>
              </a:rPr>
              <a:t>3.º </a:t>
            </a:r>
            <a:r>
              <a:rPr lang="pt-PT" dirty="0">
                <a:latin typeface="+mj-lt"/>
                <a:cs typeface="Arial" panose="020B0604020202020204" pitchFamily="34" charset="0"/>
              </a:rPr>
              <a:t>Candidatura com pontuação mais elevada no critério 2 da grelha de análise.</a:t>
            </a:r>
          </a:p>
          <a:p>
            <a:pPr marL="714375" algn="just">
              <a:lnSpc>
                <a:spcPct val="200000"/>
              </a:lnSpc>
              <a:spcBef>
                <a:spcPct val="0"/>
              </a:spcBef>
              <a:spcAft>
                <a:spcPct val="0"/>
              </a:spcAft>
              <a:buClr>
                <a:srgbClr val="002060"/>
              </a:buClr>
              <a:defRPr/>
            </a:pPr>
            <a:r>
              <a:rPr lang="pt-PT" b="1" dirty="0">
                <a:latin typeface="+mj-lt"/>
                <a:cs typeface="Arial" panose="020B0604020202020204" pitchFamily="34" charset="0"/>
              </a:rPr>
              <a:t>4.º</a:t>
            </a:r>
            <a:r>
              <a:rPr lang="pt-PT" dirty="0">
                <a:latin typeface="+mj-lt"/>
                <a:cs typeface="Arial" panose="020B0604020202020204" pitchFamily="34" charset="0"/>
              </a:rPr>
              <a:t> Candidatura com pontuação mais elevada no critério 1 da grelha de análise</a:t>
            </a:r>
            <a:r>
              <a:rPr lang="pt-PT" dirty="0" smtClean="0">
                <a:latin typeface="+mj-lt"/>
                <a:cs typeface="Arial" panose="020B0604020202020204" pitchFamily="34" charset="0"/>
              </a:rPr>
              <a:t>.</a:t>
            </a:r>
            <a:endParaRPr lang="pt-PT" dirty="0">
              <a:latin typeface="+mj-lt"/>
              <a:cs typeface="Arial" panose="020B0604020202020204" pitchFamily="34" charset="0"/>
            </a:endParaRPr>
          </a:p>
        </p:txBody>
      </p:sp>
    </p:spTree>
    <p:extLst>
      <p:ext uri="{BB962C8B-B14F-4D97-AF65-F5344CB8AC3E}">
        <p14:creationId xmlns:p14="http://schemas.microsoft.com/office/powerpoint/2010/main" val="2566226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Marcador de Posição do Número do Diapositivo 3"/>
          <p:cNvSpPr>
            <a:spLocks noGrp="1"/>
          </p:cNvSpPr>
          <p:nvPr>
            <p:ph type="sldNum" sz="quarter" idx="10"/>
          </p:nvPr>
        </p:nvSpPr>
        <p:spPr>
          <a:xfrm>
            <a:off x="7542610" y="5639992"/>
            <a:ext cx="357188" cy="273844"/>
          </a:xfrm>
          <a:noFill/>
        </p:spPr>
        <p:txBody>
          <a:bodyPr/>
          <a:lstStyle>
            <a:lvl1pPr>
              <a:spcBef>
                <a:spcPct val="20000"/>
              </a:spcBef>
              <a:spcAft>
                <a:spcPct val="10000"/>
              </a:spcAft>
              <a:buClr>
                <a:srgbClr val="CC0000"/>
              </a:buClr>
              <a:buFont typeface="Wingdings" panose="05000000000000000000" pitchFamily="2" charset="2"/>
              <a:buChar char="§"/>
              <a:defRPr sz="2400">
                <a:solidFill>
                  <a:schemeClr val="tx1"/>
                </a:solidFill>
                <a:latin typeface="Futura Lt BT" pitchFamily="34" charset="0"/>
              </a:defRPr>
            </a:lvl1pPr>
            <a:lvl2pPr marL="557213" indent="-214313">
              <a:spcBef>
                <a:spcPct val="20000"/>
              </a:spcBef>
              <a:spcAft>
                <a:spcPct val="10000"/>
              </a:spcAft>
              <a:buClr>
                <a:srgbClr val="006600"/>
              </a:buClr>
              <a:buFont typeface="Wingdings" panose="05000000000000000000" pitchFamily="2" charset="2"/>
              <a:buChar char="§"/>
              <a:defRPr sz="1800">
                <a:solidFill>
                  <a:schemeClr val="tx1"/>
                </a:solidFill>
                <a:latin typeface="Futura Lt BT" pitchFamily="34" charset="0"/>
              </a:defRPr>
            </a:lvl2pPr>
            <a:lvl3pPr marL="857250" indent="-17145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200150" indent="-171450">
              <a:spcBef>
                <a:spcPct val="20000"/>
              </a:spcBef>
              <a:spcAft>
                <a:spcPct val="10000"/>
              </a:spcAft>
              <a:buClr>
                <a:srgbClr val="006600"/>
              </a:buClr>
              <a:buFont typeface="Wingdings" panose="05000000000000000000" pitchFamily="2" charset="2"/>
              <a:buChar char="§"/>
              <a:defRPr sz="1050">
                <a:solidFill>
                  <a:schemeClr val="tx1"/>
                </a:solidFill>
                <a:latin typeface="Futura Lt BT" pitchFamily="34" charset="0"/>
              </a:defRPr>
            </a:lvl4pPr>
            <a:lvl5pPr marL="1543050" indent="-17145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5pPr>
            <a:lvl6pPr marL="18859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6pPr>
            <a:lvl7pPr marL="22288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7pPr>
            <a:lvl8pPr marL="25717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8pPr>
            <a:lvl9pPr marL="29146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9pPr>
          </a:lstStyle>
          <a:p>
            <a:pPr>
              <a:spcBef>
                <a:spcPct val="0"/>
              </a:spcBef>
              <a:spcAft>
                <a:spcPct val="0"/>
              </a:spcAft>
              <a:buClrTx/>
              <a:buFontTx/>
              <a:buNone/>
            </a:pPr>
            <a:fld id="{B79C37F5-2C3E-443A-840C-42DE18607FB9}" type="slidenum">
              <a:rPr lang="pt-PT" altLang="pt-PT" sz="600">
                <a:solidFill>
                  <a:srgbClr val="898989"/>
                </a:solidFill>
                <a:latin typeface="Arial" panose="020B0604020202020204" pitchFamily="34" charset="0"/>
              </a:rPr>
              <a:pPr>
                <a:spcBef>
                  <a:spcPct val="0"/>
                </a:spcBef>
                <a:spcAft>
                  <a:spcPct val="0"/>
                </a:spcAft>
                <a:buClrTx/>
                <a:buFontTx/>
                <a:buNone/>
              </a:pPr>
              <a:t>59</a:t>
            </a:fld>
            <a:endParaRPr lang="pt-PT" altLang="pt-PT" sz="600">
              <a:solidFill>
                <a:srgbClr val="898989"/>
              </a:solidFill>
              <a:latin typeface="Arial" panose="020B0604020202020204" pitchFamily="34" charset="0"/>
            </a:endParaRPr>
          </a:p>
        </p:txBody>
      </p:sp>
      <p:sp>
        <p:nvSpPr>
          <p:cNvPr id="32774" name="CaixaDeTexto 8"/>
          <p:cNvSpPr txBox="1">
            <a:spLocks noChangeArrowheads="1"/>
          </p:cNvSpPr>
          <p:nvPr/>
        </p:nvSpPr>
        <p:spPr bwMode="auto">
          <a:xfrm>
            <a:off x="201612" y="1381711"/>
            <a:ext cx="8402836" cy="4408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spcAft>
                <a:spcPct val="10000"/>
              </a:spcAft>
              <a:buClr>
                <a:srgbClr val="CC0000"/>
              </a:buClr>
              <a:buFont typeface="Wingdings" pitchFamily="2" charset="2"/>
              <a:buChar char="§"/>
              <a:defRPr sz="3200">
                <a:solidFill>
                  <a:schemeClr val="tx1"/>
                </a:solidFill>
                <a:latin typeface="Futura Lt BT" pitchFamily="34" charset="0"/>
              </a:defRPr>
            </a:lvl1pPr>
            <a:lvl2pPr marL="742950" indent="-285750" eaLnBrk="0" hangingPunct="0">
              <a:spcBef>
                <a:spcPct val="20000"/>
              </a:spcBef>
              <a:spcAft>
                <a:spcPct val="10000"/>
              </a:spcAft>
              <a:buClr>
                <a:srgbClr val="006600"/>
              </a:buClr>
              <a:buFont typeface="Wingdings" pitchFamily="2" charset="2"/>
              <a:buChar char="§"/>
              <a:defRPr sz="2400">
                <a:solidFill>
                  <a:schemeClr val="tx1"/>
                </a:solidFill>
                <a:latin typeface="Futura Lt BT" pitchFamily="34" charset="0"/>
              </a:defRPr>
            </a:lvl2pPr>
            <a:lvl3pPr marL="1143000" indent="-228600" eaLnBrk="0" hangingPunct="0">
              <a:spcBef>
                <a:spcPct val="20000"/>
              </a:spcBef>
              <a:spcAft>
                <a:spcPct val="10000"/>
              </a:spcAft>
              <a:buClr>
                <a:srgbClr val="006600"/>
              </a:buClr>
              <a:buFont typeface="Wingdings" pitchFamily="2" charset="2"/>
              <a:buChar char="§"/>
              <a:defRPr>
                <a:solidFill>
                  <a:schemeClr val="tx1"/>
                </a:solidFill>
                <a:latin typeface="Futura Lt BT" pitchFamily="34" charset="0"/>
              </a:defRPr>
            </a:lvl3pPr>
            <a:lvl4pPr marL="1600200" indent="-228600" eaLnBrk="0" hangingPunct="0">
              <a:spcBef>
                <a:spcPct val="20000"/>
              </a:spcBef>
              <a:spcAft>
                <a:spcPct val="10000"/>
              </a:spcAft>
              <a:buClr>
                <a:srgbClr val="006600"/>
              </a:buClr>
              <a:buFont typeface="Wingdings" pitchFamily="2" charset="2"/>
              <a:buChar char="§"/>
              <a:defRPr sz="1400">
                <a:solidFill>
                  <a:schemeClr val="tx1"/>
                </a:solidFill>
                <a:latin typeface="Futura Lt BT" pitchFamily="34" charset="0"/>
              </a:defRPr>
            </a:lvl4pPr>
            <a:lvl5pPr marL="2057400" indent="-228600" eaLnBrk="0" hangingPunct="0">
              <a:spcBef>
                <a:spcPct val="20000"/>
              </a:spcBef>
              <a:spcAft>
                <a:spcPct val="10000"/>
              </a:spcAft>
              <a:buClr>
                <a:srgbClr val="006600"/>
              </a:buClr>
              <a:buFont typeface="Arial" charset="0"/>
              <a:buChar char="»"/>
              <a:defRPr sz="1600">
                <a:solidFill>
                  <a:schemeClr val="tx1"/>
                </a:solidFill>
                <a:latin typeface="Arial" charset="0"/>
              </a:defRPr>
            </a:lvl5pPr>
            <a:lvl6pPr marL="25146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6pPr>
            <a:lvl7pPr marL="29718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7pPr>
            <a:lvl8pPr marL="34290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8pPr>
            <a:lvl9pPr marL="38862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9pPr>
          </a:lstStyle>
          <a:p>
            <a:pPr marL="285750" indent="-285750" algn="just">
              <a:lnSpc>
                <a:spcPct val="150000"/>
              </a:lnSpc>
              <a:buClr>
                <a:srgbClr val="002060"/>
              </a:buClr>
              <a:buFont typeface="Wingdings" panose="05000000000000000000" pitchFamily="2" charset="2"/>
              <a:buChar char="ü"/>
              <a:defRPr/>
            </a:pPr>
            <a:r>
              <a:rPr lang="pt-PT" sz="1700" dirty="0">
                <a:latin typeface="+mj-lt"/>
                <a:cs typeface="Arial" panose="020B0604020202020204" pitchFamily="34" charset="0"/>
              </a:rPr>
              <a:t>As candidaturas são analisadas e é selecionada </a:t>
            </a:r>
            <a:r>
              <a:rPr lang="pt-PT" sz="1700" b="1" dirty="0">
                <a:latin typeface="+mj-lt"/>
                <a:cs typeface="Arial" panose="020B0604020202020204" pitchFamily="34" charset="0"/>
              </a:rPr>
              <a:t>uma candidatura por território</a:t>
            </a:r>
            <a:r>
              <a:rPr lang="pt-PT" sz="1700" dirty="0" smtClean="0">
                <a:latin typeface="+mj-lt"/>
                <a:cs typeface="Arial" panose="020B0604020202020204" pitchFamily="34" charset="0"/>
              </a:rPr>
              <a:t>.</a:t>
            </a:r>
            <a:endParaRPr lang="pt-PT" sz="1700" dirty="0">
              <a:latin typeface="+mj-lt"/>
              <a:cs typeface="Arial" panose="020B0604020202020204" pitchFamily="34" charset="0"/>
            </a:endParaRPr>
          </a:p>
          <a:p>
            <a:pPr marL="285750" indent="-285750" algn="just">
              <a:lnSpc>
                <a:spcPct val="150000"/>
              </a:lnSpc>
              <a:buClr>
                <a:srgbClr val="002060"/>
              </a:buClr>
              <a:buFont typeface="Wingdings" panose="05000000000000000000" pitchFamily="2" charset="2"/>
              <a:buChar char="ü"/>
              <a:defRPr/>
            </a:pPr>
            <a:r>
              <a:rPr lang="pt-PT" sz="1700" dirty="0">
                <a:latin typeface="+mj-lt"/>
                <a:cs typeface="Arial" panose="020B0604020202020204" pitchFamily="34" charset="0"/>
              </a:rPr>
              <a:t>A decisão fundamentada sobre as candidaturas é proferida pelo ISSA, IPRA no prazo de </a:t>
            </a:r>
            <a:r>
              <a:rPr lang="pt-PT" sz="1700" b="1" dirty="0">
                <a:latin typeface="+mj-lt"/>
                <a:cs typeface="Arial" panose="020B0604020202020204" pitchFamily="34" charset="0"/>
              </a:rPr>
              <a:t>60 dias úteis</a:t>
            </a:r>
            <a:r>
              <a:rPr lang="pt-PT" sz="1700" dirty="0">
                <a:latin typeface="+mj-lt"/>
                <a:cs typeface="Arial" panose="020B0604020202020204" pitchFamily="34" charset="0"/>
              </a:rPr>
              <a:t>,</a:t>
            </a:r>
            <a:r>
              <a:rPr lang="pt-PT" altLang="pt-PT" sz="1700" dirty="0">
                <a:latin typeface="+mj-lt"/>
                <a:cs typeface="Arial" panose="020B0604020202020204" pitchFamily="34" charset="0"/>
              </a:rPr>
              <a:t> o qual </a:t>
            </a:r>
            <a:r>
              <a:rPr lang="pt-PT" sz="1700" dirty="0" smtClean="0">
                <a:latin typeface="+mj-lt"/>
                <a:cs typeface="Arial" panose="020B0604020202020204" pitchFamily="34" charset="0"/>
              </a:rPr>
              <a:t>suspende </a:t>
            </a:r>
            <a:r>
              <a:rPr lang="pt-PT" sz="1700" dirty="0">
                <a:latin typeface="+mj-lt"/>
                <a:cs typeface="Arial" panose="020B0604020202020204" pitchFamily="34" charset="0"/>
              </a:rPr>
              <a:t>quando sejam solicitados ao candidato quaisquer esclarecimentos, informações ou documentos, o que só pode ocorrer uma vez</a:t>
            </a:r>
            <a:r>
              <a:rPr lang="pt-PT" sz="1700" dirty="0" smtClean="0">
                <a:latin typeface="+mj-lt"/>
                <a:cs typeface="Arial" panose="020B0604020202020204" pitchFamily="34" charset="0"/>
              </a:rPr>
              <a:t>.</a:t>
            </a:r>
            <a:endParaRPr lang="pt-PT" sz="1700" dirty="0">
              <a:latin typeface="+mj-lt"/>
              <a:cs typeface="Arial" panose="020B0604020202020204" pitchFamily="34" charset="0"/>
            </a:endParaRPr>
          </a:p>
          <a:p>
            <a:pPr marL="285750" indent="-285750" algn="just">
              <a:lnSpc>
                <a:spcPct val="150000"/>
              </a:lnSpc>
              <a:buClr>
                <a:srgbClr val="002060"/>
              </a:buClr>
              <a:buFont typeface="Wingdings" panose="05000000000000000000" pitchFamily="2" charset="2"/>
              <a:buChar char="ü"/>
              <a:defRPr/>
            </a:pPr>
            <a:r>
              <a:rPr lang="pt-PT" sz="1700" dirty="0">
                <a:latin typeface="+mj-lt"/>
                <a:cs typeface="Arial" panose="020B0604020202020204" pitchFamily="34" charset="0"/>
              </a:rPr>
              <a:t>A não apresentação pelo beneficiário dos esclarecimentos, informações ou elementos solicitados, dentro do prazo concedido, determina o indeferimento da candidatura</a:t>
            </a:r>
            <a:r>
              <a:rPr lang="pt-PT" sz="1700" dirty="0" smtClean="0">
                <a:latin typeface="+mj-lt"/>
                <a:cs typeface="Arial" panose="020B0604020202020204" pitchFamily="34" charset="0"/>
              </a:rPr>
              <a:t>.</a:t>
            </a:r>
            <a:endParaRPr lang="pt-PT" sz="1700" dirty="0">
              <a:latin typeface="+mj-lt"/>
              <a:cs typeface="Arial" panose="020B0604020202020204" pitchFamily="34" charset="0"/>
            </a:endParaRPr>
          </a:p>
          <a:p>
            <a:pPr marL="285750" indent="-285750" algn="just">
              <a:lnSpc>
                <a:spcPct val="150000"/>
              </a:lnSpc>
              <a:buClr>
                <a:srgbClr val="002060"/>
              </a:buClr>
              <a:buFont typeface="Wingdings" panose="05000000000000000000" pitchFamily="2" charset="2"/>
              <a:buChar char="ü"/>
              <a:defRPr/>
            </a:pPr>
            <a:r>
              <a:rPr lang="pt-PT" sz="1700" dirty="0">
                <a:latin typeface="+mj-lt"/>
                <a:cs typeface="Arial" panose="020B0604020202020204" pitchFamily="34" charset="0"/>
              </a:rPr>
              <a:t>As entidades são ouvidas no procedimento no prazo máximo de </a:t>
            </a:r>
            <a:r>
              <a:rPr lang="pt-PT" sz="1700" b="1" dirty="0">
                <a:latin typeface="+mj-lt"/>
                <a:cs typeface="Arial" panose="020B0604020202020204" pitchFamily="34" charset="0"/>
              </a:rPr>
              <a:t>10 dias úteis</a:t>
            </a:r>
            <a:r>
              <a:rPr lang="pt-PT" sz="1700" dirty="0" smtClean="0">
                <a:latin typeface="+mj-lt"/>
                <a:cs typeface="Arial" panose="020B0604020202020204" pitchFamily="34" charset="0"/>
              </a:rPr>
              <a:t>.</a:t>
            </a:r>
            <a:endParaRPr lang="pt-PT" sz="1700" dirty="0">
              <a:latin typeface="+mj-lt"/>
              <a:cs typeface="Arial" panose="020B0604020202020204" pitchFamily="34" charset="0"/>
            </a:endParaRPr>
          </a:p>
          <a:p>
            <a:pPr marL="285750" indent="-285750" algn="just">
              <a:lnSpc>
                <a:spcPct val="150000"/>
              </a:lnSpc>
              <a:buClr>
                <a:srgbClr val="002060"/>
              </a:buClr>
              <a:buFont typeface="Wingdings" panose="05000000000000000000" pitchFamily="2" charset="2"/>
              <a:buChar char="ü"/>
              <a:defRPr/>
            </a:pPr>
            <a:r>
              <a:rPr lang="pt-PT" sz="1700" dirty="0">
                <a:latin typeface="+mj-lt"/>
                <a:cs typeface="Arial" panose="020B0604020202020204" pitchFamily="34" charset="0"/>
              </a:rPr>
              <a:t>A decisão é notificada ao beneficiário no prazo de </a:t>
            </a:r>
            <a:r>
              <a:rPr lang="pt-PT" sz="1700" b="1" dirty="0">
                <a:latin typeface="+mj-lt"/>
                <a:cs typeface="Arial" panose="020B0604020202020204" pitchFamily="34" charset="0"/>
              </a:rPr>
              <a:t>cinco dias úteis </a:t>
            </a:r>
            <a:r>
              <a:rPr lang="pt-PT" sz="1700" dirty="0">
                <a:latin typeface="+mj-lt"/>
                <a:cs typeface="Arial" panose="020B0604020202020204" pitchFamily="34" charset="0"/>
              </a:rPr>
              <a:t>a contar da data da sua emissão</a:t>
            </a:r>
            <a:r>
              <a:rPr lang="pt-PT" sz="1700" dirty="0" smtClean="0">
                <a:latin typeface="+mj-lt"/>
                <a:cs typeface="Arial" panose="020B0604020202020204" pitchFamily="34" charset="0"/>
              </a:rPr>
              <a:t>.</a:t>
            </a:r>
            <a:endParaRPr lang="pt-PT" sz="1700" dirty="0">
              <a:latin typeface="+mj-lt"/>
              <a:cs typeface="Arial" panose="020B0604020202020204" pitchFamily="34" charset="0"/>
            </a:endParaRPr>
          </a:p>
          <a:p>
            <a:pPr marL="285750" indent="-285750" algn="just">
              <a:lnSpc>
                <a:spcPct val="150000"/>
              </a:lnSpc>
              <a:buClr>
                <a:srgbClr val="002060"/>
              </a:buClr>
              <a:buFont typeface="Wingdings" panose="05000000000000000000" pitchFamily="2" charset="2"/>
              <a:buChar char="ü"/>
              <a:defRPr/>
            </a:pPr>
            <a:r>
              <a:rPr lang="pt-PT" sz="1700" dirty="0">
                <a:latin typeface="+mj-lt"/>
                <a:cs typeface="Arial" panose="020B0604020202020204" pitchFamily="34" charset="0"/>
              </a:rPr>
              <a:t>A aceitação do apoio é feita mediante </a:t>
            </a:r>
            <a:r>
              <a:rPr lang="pt-PT" sz="1700" b="1" dirty="0">
                <a:latin typeface="+mj-lt"/>
                <a:cs typeface="Arial" panose="020B0604020202020204" pitchFamily="34" charset="0"/>
              </a:rPr>
              <a:t>submissão do termo de aceitação </a:t>
            </a:r>
            <a:r>
              <a:rPr lang="pt-PT" sz="1700" dirty="0">
                <a:latin typeface="+mj-lt"/>
                <a:cs typeface="Arial" panose="020B0604020202020204" pitchFamily="34" charset="0"/>
              </a:rPr>
              <a:t>assinado</a:t>
            </a:r>
            <a:r>
              <a:rPr lang="pt-PT" sz="1600" dirty="0">
                <a:latin typeface="+mj-lt"/>
              </a:rPr>
              <a:t>.</a:t>
            </a:r>
          </a:p>
        </p:txBody>
      </p:sp>
      <p:sp>
        <p:nvSpPr>
          <p:cNvPr id="32775" name="CaixaDeTexto 8"/>
          <p:cNvSpPr txBox="1">
            <a:spLocks noChangeArrowheads="1"/>
          </p:cNvSpPr>
          <p:nvPr/>
        </p:nvSpPr>
        <p:spPr bwMode="auto">
          <a:xfrm>
            <a:off x="201612" y="874581"/>
            <a:ext cx="8786813" cy="369332"/>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just" eaLnBrk="1" hangingPunct="1">
              <a:spcBef>
                <a:spcPct val="0"/>
              </a:spcBef>
              <a:spcAft>
                <a:spcPct val="0"/>
              </a:spcAft>
              <a:buClrTx/>
              <a:buFontTx/>
              <a:buNone/>
            </a:pPr>
            <a:r>
              <a:rPr lang="pt-PT" altLang="pt-PT" sz="1800" b="1" dirty="0">
                <a:solidFill>
                  <a:schemeClr val="bg1"/>
                </a:solidFill>
                <a:latin typeface="+mj-lt"/>
                <a:cs typeface="Arial" panose="020B0604020202020204" pitchFamily="34" charset="0"/>
              </a:rPr>
              <a:t>Decisão</a:t>
            </a:r>
            <a:endParaRPr lang="pt-PT" altLang="pt-PT" sz="1388" b="1" dirty="0">
              <a:solidFill>
                <a:schemeClr val="bg1"/>
              </a:solidFill>
              <a:latin typeface="+mj-lt"/>
              <a:cs typeface="Arial" panose="020B0604020202020204" pitchFamily="34" charset="0"/>
            </a:endParaRPr>
          </a:p>
        </p:txBody>
      </p:sp>
      <p:pic>
        <p:nvPicPr>
          <p:cNvPr id="9" name="Imagem 8"/>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10" name="CaixaDeTexto 9"/>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1" name="Imagem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2" name="Imagem 11"/>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13" name="Imagem 12"/>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Tree>
    <p:extLst>
      <p:ext uri="{BB962C8B-B14F-4D97-AF65-F5344CB8AC3E}">
        <p14:creationId xmlns:p14="http://schemas.microsoft.com/office/powerpoint/2010/main" val="3394962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5"/>
                                        </p:tgtEl>
                                        <p:attrNameLst>
                                          <p:attrName>style.visibility</p:attrName>
                                        </p:attrNameLst>
                                      </p:cBhvr>
                                      <p:to>
                                        <p:strVal val="visible"/>
                                      </p:to>
                                    </p:set>
                                    <p:anim calcmode="lin" valueType="num">
                                      <p:cBhvr additive="base">
                                        <p:cTn id="7" dur="500" fill="hold"/>
                                        <p:tgtEl>
                                          <p:spTgt spid="32775"/>
                                        </p:tgtEl>
                                        <p:attrNameLst>
                                          <p:attrName>ppt_x</p:attrName>
                                        </p:attrNameLst>
                                      </p:cBhvr>
                                      <p:tavLst>
                                        <p:tav tm="0">
                                          <p:val>
                                            <p:strVal val="#ppt_x"/>
                                          </p:val>
                                        </p:tav>
                                        <p:tav tm="100000">
                                          <p:val>
                                            <p:strVal val="#ppt_x"/>
                                          </p:val>
                                        </p:tav>
                                      </p:tavLst>
                                    </p:anim>
                                    <p:anim calcmode="lin" valueType="num">
                                      <p:cBhvr additive="base">
                                        <p:cTn id="8" dur="500" fill="hold"/>
                                        <p:tgtEl>
                                          <p:spTgt spid="3277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4">
                                            <p:txEl>
                                              <p:pRg st="0" end="0"/>
                                            </p:txEl>
                                          </p:spTgt>
                                        </p:tgtEl>
                                        <p:attrNameLst>
                                          <p:attrName>style.visibility</p:attrName>
                                        </p:attrNameLst>
                                      </p:cBhvr>
                                      <p:to>
                                        <p:strVal val="visible"/>
                                      </p:to>
                                    </p:set>
                                    <p:anim calcmode="lin" valueType="num">
                                      <p:cBhvr additive="base">
                                        <p:cTn id="13" dur="500" fill="hold"/>
                                        <p:tgtEl>
                                          <p:spTgt spid="3277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2774">
                                            <p:txEl>
                                              <p:pRg st="1" end="1"/>
                                            </p:txEl>
                                          </p:spTgt>
                                        </p:tgtEl>
                                        <p:attrNameLst>
                                          <p:attrName>style.visibility</p:attrName>
                                        </p:attrNameLst>
                                      </p:cBhvr>
                                      <p:to>
                                        <p:strVal val="visible"/>
                                      </p:to>
                                    </p:set>
                                    <p:anim calcmode="lin" valueType="num">
                                      <p:cBhvr additive="base">
                                        <p:cTn id="19" dur="500" fill="hold"/>
                                        <p:tgtEl>
                                          <p:spTgt spid="3277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2774">
                                            <p:txEl>
                                              <p:pRg st="2" end="2"/>
                                            </p:txEl>
                                          </p:spTgt>
                                        </p:tgtEl>
                                        <p:attrNameLst>
                                          <p:attrName>style.visibility</p:attrName>
                                        </p:attrNameLst>
                                      </p:cBhvr>
                                      <p:to>
                                        <p:strVal val="visible"/>
                                      </p:to>
                                    </p:set>
                                    <p:anim calcmode="lin" valueType="num">
                                      <p:cBhvr additive="base">
                                        <p:cTn id="25" dur="500" fill="hold"/>
                                        <p:tgtEl>
                                          <p:spTgt spid="3277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77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2774">
                                            <p:txEl>
                                              <p:pRg st="3" end="3"/>
                                            </p:txEl>
                                          </p:spTgt>
                                        </p:tgtEl>
                                        <p:attrNameLst>
                                          <p:attrName>style.visibility</p:attrName>
                                        </p:attrNameLst>
                                      </p:cBhvr>
                                      <p:to>
                                        <p:strVal val="visible"/>
                                      </p:to>
                                    </p:set>
                                    <p:anim calcmode="lin" valueType="num">
                                      <p:cBhvr additive="base">
                                        <p:cTn id="31" dur="500" fill="hold"/>
                                        <p:tgtEl>
                                          <p:spTgt spid="3277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277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2774">
                                            <p:txEl>
                                              <p:pRg st="4" end="4"/>
                                            </p:txEl>
                                          </p:spTgt>
                                        </p:tgtEl>
                                        <p:attrNameLst>
                                          <p:attrName>style.visibility</p:attrName>
                                        </p:attrNameLst>
                                      </p:cBhvr>
                                      <p:to>
                                        <p:strVal val="visible"/>
                                      </p:to>
                                    </p:set>
                                    <p:anim calcmode="lin" valueType="num">
                                      <p:cBhvr additive="base">
                                        <p:cTn id="37" dur="500" fill="hold"/>
                                        <p:tgtEl>
                                          <p:spTgt spid="3277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277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2774">
                                            <p:txEl>
                                              <p:pRg st="5" end="5"/>
                                            </p:txEl>
                                          </p:spTgt>
                                        </p:tgtEl>
                                        <p:attrNameLst>
                                          <p:attrName>style.visibility</p:attrName>
                                        </p:attrNameLst>
                                      </p:cBhvr>
                                      <p:to>
                                        <p:strVal val="visible"/>
                                      </p:to>
                                    </p:set>
                                    <p:anim calcmode="lin" valueType="num">
                                      <p:cBhvr additive="base">
                                        <p:cTn id="43" dur="500" fill="hold"/>
                                        <p:tgtEl>
                                          <p:spTgt spid="32774">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277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6</a:t>
            </a:fld>
            <a:endParaRPr lang="pt-PT" dirty="0"/>
          </a:p>
        </p:txBody>
      </p:sp>
      <p:pic>
        <p:nvPicPr>
          <p:cNvPr id="16" name="Imagem 15"/>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5" y="6310809"/>
            <a:ext cx="1296143" cy="430559"/>
          </a:xfrm>
          <a:prstGeom prst="rect">
            <a:avLst/>
          </a:prstGeom>
        </p:spPr>
      </p:pic>
      <p:pic>
        <p:nvPicPr>
          <p:cNvPr id="14" name="Imagem 13"/>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33" name="Imagem 3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34" name="Imagem 33"/>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pic>
        <p:nvPicPr>
          <p:cNvPr id="3" name="Imagem 2"/>
          <p:cNvPicPr>
            <a:picLocks noChangeAspect="1"/>
          </p:cNvPicPr>
          <p:nvPr/>
        </p:nvPicPr>
        <p:blipFill>
          <a:blip r:embed="rId6"/>
          <a:stretch>
            <a:fillRect/>
          </a:stretch>
        </p:blipFill>
        <p:spPr>
          <a:xfrm>
            <a:off x="573816" y="1195937"/>
            <a:ext cx="7958623" cy="432854"/>
          </a:xfrm>
          <a:prstGeom prst="rect">
            <a:avLst/>
          </a:prstGeom>
        </p:spPr>
      </p:pic>
      <p:sp>
        <p:nvSpPr>
          <p:cNvPr id="5" name="Retângulo 4"/>
          <p:cNvSpPr/>
          <p:nvPr/>
        </p:nvSpPr>
        <p:spPr>
          <a:xfrm>
            <a:off x="539552" y="2099067"/>
            <a:ext cx="7992888" cy="3385542"/>
          </a:xfrm>
          <a:prstGeom prst="rect">
            <a:avLst/>
          </a:prstGeom>
        </p:spPr>
        <p:txBody>
          <a:bodyPr wrap="square">
            <a:spAutoFit/>
          </a:bodyPr>
          <a:lstStyle/>
          <a:p>
            <a:pPr marL="228600" lvl="0" indent="-228600">
              <a:lnSpc>
                <a:spcPct val="150000"/>
              </a:lnSpc>
              <a:spcBef>
                <a:spcPts val="1000"/>
              </a:spcBef>
              <a:buFont typeface="Wingdings" panose="05000000000000000000" pitchFamily="2" charset="2"/>
              <a:buChar char="ü"/>
            </a:pPr>
            <a:r>
              <a:rPr lang="pt-PT" dirty="0" smtClean="0">
                <a:latin typeface="+mj-lt"/>
                <a:cs typeface="Times New Roman" panose="02020603050405020304" pitchFamily="18" charset="0"/>
              </a:rPr>
              <a:t>Decreto-Lei </a:t>
            </a:r>
            <a:r>
              <a:rPr lang="pt-PT" dirty="0">
                <a:latin typeface="+mj-lt"/>
                <a:cs typeface="Times New Roman" panose="02020603050405020304" pitchFamily="18" charset="0"/>
              </a:rPr>
              <a:t>n.º 137/2014, de 12 de setembro (modelo de governação dos fundos europeus estruturais e de investimento (FEEI); </a:t>
            </a:r>
          </a:p>
          <a:p>
            <a:pPr marL="228600" lvl="0" indent="-228600">
              <a:lnSpc>
                <a:spcPct val="150000"/>
              </a:lnSpc>
              <a:spcBef>
                <a:spcPts val="1000"/>
              </a:spcBef>
              <a:buFont typeface="Wingdings" panose="05000000000000000000" pitchFamily="2" charset="2"/>
              <a:buChar char="ü"/>
            </a:pPr>
            <a:r>
              <a:rPr lang="pt-PT" dirty="0">
                <a:latin typeface="+mj-lt"/>
                <a:cs typeface="Times New Roman" panose="02020603050405020304" pitchFamily="18" charset="0"/>
              </a:rPr>
              <a:t>Decreto-Lei n.º 159/2014, de 27 de outubro – Regras gerais aplicação dos PO;</a:t>
            </a:r>
          </a:p>
          <a:p>
            <a:pPr marL="228600" lvl="0" indent="-228600" algn="just">
              <a:lnSpc>
                <a:spcPct val="150000"/>
              </a:lnSpc>
              <a:spcBef>
                <a:spcPts val="1000"/>
              </a:spcBef>
              <a:buFont typeface="Wingdings" panose="05000000000000000000" pitchFamily="2" charset="2"/>
              <a:buChar char="ü"/>
            </a:pPr>
            <a:r>
              <a:rPr lang="pt-PT" dirty="0">
                <a:latin typeface="+mj-lt"/>
                <a:cs typeface="Times New Roman" panose="02020603050405020304" pitchFamily="18" charset="0"/>
              </a:rPr>
              <a:t> </a:t>
            </a:r>
            <a:r>
              <a:rPr lang="pt-PT" dirty="0" smtClean="0">
                <a:latin typeface="+mj-lt"/>
                <a:cs typeface="Times New Roman" panose="02020603050405020304" pitchFamily="18" charset="0"/>
              </a:rPr>
              <a:t>Portaria n.º 190-B/2015, de 26 de junho – Regulamento geral do FEAC e regulamento específico do PO APMC.</a:t>
            </a:r>
          </a:p>
          <a:p>
            <a:pPr marL="228600" lvl="0" indent="-228600" algn="just">
              <a:lnSpc>
                <a:spcPct val="150000"/>
              </a:lnSpc>
              <a:spcBef>
                <a:spcPts val="1000"/>
              </a:spcBef>
              <a:buFont typeface="Wingdings" panose="05000000000000000000" pitchFamily="2" charset="2"/>
              <a:buChar char="ü"/>
            </a:pPr>
            <a:r>
              <a:rPr lang="pt-PT" dirty="0" smtClean="0">
                <a:latin typeface="+mj-lt"/>
                <a:cs typeface="Times New Roman" panose="02020603050405020304" pitchFamily="18" charset="0"/>
              </a:rPr>
              <a:t>Portaria n.º 51/2017, de 2 de fevereiro </a:t>
            </a:r>
            <a:r>
              <a:rPr lang="pt-PT" dirty="0">
                <a:latin typeface="+mj-lt"/>
                <a:cs typeface="Times New Roman" panose="02020603050405020304" pitchFamily="18" charset="0"/>
              </a:rPr>
              <a:t>- </a:t>
            </a:r>
            <a:r>
              <a:rPr lang="pt-PT" dirty="0" smtClean="0">
                <a:latin typeface="+mj-lt"/>
                <a:cs typeface="Times New Roman" panose="02020603050405020304" pitchFamily="18" charset="0"/>
              </a:rPr>
              <a:t>Alterações </a:t>
            </a:r>
            <a:r>
              <a:rPr lang="pt-PT" dirty="0">
                <a:latin typeface="+mj-lt"/>
                <a:cs typeface="Times New Roman" panose="02020603050405020304" pitchFamily="18" charset="0"/>
              </a:rPr>
              <a:t>ao </a:t>
            </a:r>
            <a:r>
              <a:rPr lang="pt-PT" dirty="0" smtClean="0">
                <a:latin typeface="+mj-lt"/>
                <a:cs typeface="Times New Roman" panose="02020603050405020304" pitchFamily="18" charset="0"/>
              </a:rPr>
              <a:t>Regulamento </a:t>
            </a:r>
            <a:r>
              <a:rPr lang="pt-PT" dirty="0">
                <a:latin typeface="+mj-lt"/>
                <a:cs typeface="Times New Roman" panose="02020603050405020304" pitchFamily="18" charset="0"/>
              </a:rPr>
              <a:t>geral do FEAC e à </a:t>
            </a:r>
            <a:r>
              <a:rPr lang="pt-PT" dirty="0" smtClean="0">
                <a:latin typeface="+mj-lt"/>
                <a:cs typeface="Times New Roman" panose="02020603050405020304" pitchFamily="18" charset="0"/>
              </a:rPr>
              <a:t>Regulamentação específica </a:t>
            </a:r>
            <a:r>
              <a:rPr lang="pt-PT" dirty="0">
                <a:latin typeface="+mj-lt"/>
                <a:cs typeface="Times New Roman" panose="02020603050405020304" pitchFamily="18" charset="0"/>
              </a:rPr>
              <a:t>do </a:t>
            </a:r>
            <a:r>
              <a:rPr lang="pt-PT" dirty="0" smtClean="0">
                <a:latin typeface="+mj-lt"/>
                <a:cs typeface="Times New Roman" panose="02020603050405020304" pitchFamily="18" charset="0"/>
              </a:rPr>
              <a:t>PO APMC</a:t>
            </a:r>
            <a:endParaRPr lang="pt-PT" dirty="0">
              <a:latin typeface="+mj-lt"/>
              <a:cs typeface="Times New Roman" panose="02020603050405020304" pitchFamily="18" charset="0"/>
            </a:endParaRPr>
          </a:p>
        </p:txBody>
      </p:sp>
      <p:pic>
        <p:nvPicPr>
          <p:cNvPr id="6" name="Imagem 5"/>
          <p:cNvPicPr>
            <a:picLocks noChangeAspect="1"/>
          </p:cNvPicPr>
          <p:nvPr/>
        </p:nvPicPr>
        <p:blipFill>
          <a:blip r:embed="rId7"/>
          <a:stretch>
            <a:fillRect/>
          </a:stretch>
        </p:blipFill>
        <p:spPr>
          <a:xfrm>
            <a:off x="2699792" y="292807"/>
            <a:ext cx="6444208" cy="432854"/>
          </a:xfrm>
          <a:prstGeom prst="rect">
            <a:avLst/>
          </a:prstGeom>
        </p:spPr>
      </p:pic>
    </p:spTree>
    <p:extLst>
      <p:ext uri="{BB962C8B-B14F-4D97-AF65-F5344CB8AC3E}">
        <p14:creationId xmlns:p14="http://schemas.microsoft.com/office/powerpoint/2010/main" val="971251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Marcador de Posição do Número do Diapositivo 3"/>
          <p:cNvSpPr>
            <a:spLocks noGrp="1"/>
          </p:cNvSpPr>
          <p:nvPr>
            <p:ph type="sldNum" sz="quarter" idx="10"/>
          </p:nvPr>
        </p:nvSpPr>
        <p:spPr>
          <a:xfrm>
            <a:off x="7542610" y="5639992"/>
            <a:ext cx="357188" cy="273844"/>
          </a:xfrm>
          <a:noFill/>
        </p:spPr>
        <p:txBody>
          <a:bodyPr/>
          <a:lstStyle>
            <a:lvl1pPr>
              <a:spcBef>
                <a:spcPct val="20000"/>
              </a:spcBef>
              <a:spcAft>
                <a:spcPct val="10000"/>
              </a:spcAft>
              <a:buClr>
                <a:srgbClr val="CC0000"/>
              </a:buClr>
              <a:buFont typeface="Wingdings" panose="05000000000000000000" pitchFamily="2" charset="2"/>
              <a:buChar char="§"/>
              <a:defRPr sz="2400">
                <a:solidFill>
                  <a:schemeClr val="tx1"/>
                </a:solidFill>
                <a:latin typeface="Futura Lt BT" pitchFamily="34" charset="0"/>
              </a:defRPr>
            </a:lvl1pPr>
            <a:lvl2pPr marL="557213" indent="-214313">
              <a:spcBef>
                <a:spcPct val="20000"/>
              </a:spcBef>
              <a:spcAft>
                <a:spcPct val="10000"/>
              </a:spcAft>
              <a:buClr>
                <a:srgbClr val="006600"/>
              </a:buClr>
              <a:buFont typeface="Wingdings" panose="05000000000000000000" pitchFamily="2" charset="2"/>
              <a:buChar char="§"/>
              <a:defRPr sz="1800">
                <a:solidFill>
                  <a:schemeClr val="tx1"/>
                </a:solidFill>
                <a:latin typeface="Futura Lt BT" pitchFamily="34" charset="0"/>
              </a:defRPr>
            </a:lvl2pPr>
            <a:lvl3pPr marL="857250" indent="-17145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200150" indent="-171450">
              <a:spcBef>
                <a:spcPct val="20000"/>
              </a:spcBef>
              <a:spcAft>
                <a:spcPct val="10000"/>
              </a:spcAft>
              <a:buClr>
                <a:srgbClr val="006600"/>
              </a:buClr>
              <a:buFont typeface="Wingdings" panose="05000000000000000000" pitchFamily="2" charset="2"/>
              <a:buChar char="§"/>
              <a:defRPr sz="1050">
                <a:solidFill>
                  <a:schemeClr val="tx1"/>
                </a:solidFill>
                <a:latin typeface="Futura Lt BT" pitchFamily="34" charset="0"/>
              </a:defRPr>
            </a:lvl4pPr>
            <a:lvl5pPr marL="1543050" indent="-17145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5pPr>
            <a:lvl6pPr marL="18859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6pPr>
            <a:lvl7pPr marL="22288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7pPr>
            <a:lvl8pPr marL="25717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8pPr>
            <a:lvl9pPr marL="29146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9pPr>
          </a:lstStyle>
          <a:p>
            <a:pPr>
              <a:spcBef>
                <a:spcPct val="0"/>
              </a:spcBef>
              <a:spcAft>
                <a:spcPct val="0"/>
              </a:spcAft>
              <a:buClrTx/>
              <a:buFontTx/>
              <a:buNone/>
            </a:pPr>
            <a:fld id="{A0B555AC-72CF-4136-A206-BF978E91C86E}" type="slidenum">
              <a:rPr lang="pt-PT" altLang="pt-PT" sz="600">
                <a:solidFill>
                  <a:srgbClr val="898989"/>
                </a:solidFill>
                <a:latin typeface="Arial" panose="020B0604020202020204" pitchFamily="34" charset="0"/>
              </a:rPr>
              <a:pPr>
                <a:spcBef>
                  <a:spcPct val="0"/>
                </a:spcBef>
                <a:spcAft>
                  <a:spcPct val="0"/>
                </a:spcAft>
                <a:buClrTx/>
                <a:buFontTx/>
                <a:buNone/>
              </a:pPr>
              <a:t>60</a:t>
            </a:fld>
            <a:endParaRPr lang="pt-PT" altLang="pt-PT" sz="600">
              <a:solidFill>
                <a:srgbClr val="898989"/>
              </a:solidFill>
              <a:latin typeface="Arial" panose="020B0604020202020204" pitchFamily="34" charset="0"/>
            </a:endParaRPr>
          </a:p>
        </p:txBody>
      </p:sp>
      <p:sp>
        <p:nvSpPr>
          <p:cNvPr id="36871" name="CaixaDeTexto 8"/>
          <p:cNvSpPr txBox="1">
            <a:spLocks noChangeArrowheads="1"/>
          </p:cNvSpPr>
          <p:nvPr/>
        </p:nvSpPr>
        <p:spPr bwMode="auto">
          <a:xfrm>
            <a:off x="214276" y="831485"/>
            <a:ext cx="8415336" cy="369332"/>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just" eaLnBrk="1" hangingPunct="1">
              <a:spcBef>
                <a:spcPct val="0"/>
              </a:spcBef>
              <a:spcAft>
                <a:spcPct val="0"/>
              </a:spcAft>
              <a:buClrTx/>
              <a:buFontTx/>
              <a:buNone/>
            </a:pPr>
            <a:r>
              <a:rPr lang="pt-PT" altLang="pt-PT" sz="1800" b="1" dirty="0">
                <a:solidFill>
                  <a:schemeClr val="bg1"/>
                </a:solidFill>
                <a:latin typeface="+mj-lt"/>
                <a:cs typeface="Arial" panose="020B0604020202020204" pitchFamily="34" charset="0"/>
              </a:rPr>
              <a:t>Alteração da Decisão de Aprovação</a:t>
            </a:r>
          </a:p>
        </p:txBody>
      </p:sp>
      <p:pic>
        <p:nvPicPr>
          <p:cNvPr id="10" name="Imagem 9"/>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11" name="CaixaDeTexto 10"/>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2" name="Imagem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3" name="Imagem 12"/>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4" name="CaixaDeTexto 8"/>
          <p:cNvSpPr txBox="1">
            <a:spLocks noChangeArrowheads="1"/>
          </p:cNvSpPr>
          <p:nvPr/>
        </p:nvSpPr>
        <p:spPr bwMode="auto">
          <a:xfrm>
            <a:off x="363873" y="1382170"/>
            <a:ext cx="8265739" cy="493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just">
              <a:lnSpc>
                <a:spcPct val="150000"/>
              </a:lnSpc>
              <a:spcBef>
                <a:spcPts val="1200"/>
              </a:spcBef>
              <a:buClr>
                <a:srgbClr val="002060"/>
              </a:buClr>
              <a:buFont typeface="Wingdings" panose="05000000000000000000" pitchFamily="2" charset="2"/>
              <a:buChar char="ü"/>
            </a:pPr>
            <a:r>
              <a:rPr lang="pt-PT" altLang="pt-PT" sz="1800" dirty="0" smtClean="0">
                <a:latin typeface="+mj-lt"/>
                <a:cs typeface="Arial" panose="020B0604020202020204" pitchFamily="34" charset="0"/>
              </a:rPr>
              <a:t>Carecem </a:t>
            </a:r>
            <a:r>
              <a:rPr lang="pt-PT" altLang="pt-PT" sz="1800" dirty="0">
                <a:latin typeface="+mj-lt"/>
                <a:cs typeface="Arial" panose="020B0604020202020204" pitchFamily="34" charset="0"/>
              </a:rPr>
              <a:t>de decisão expressa da autoridade de gestão:</a:t>
            </a:r>
          </a:p>
          <a:p>
            <a:pPr lvl="1" algn="just">
              <a:lnSpc>
                <a:spcPct val="150000"/>
              </a:lnSpc>
              <a:spcBef>
                <a:spcPts val="1200"/>
              </a:spcBef>
              <a:buClr>
                <a:srgbClr val="002060"/>
              </a:buClr>
            </a:pPr>
            <a:r>
              <a:rPr lang="pt-PT" altLang="pt-PT" sz="1800" b="1" dirty="0">
                <a:latin typeface="+mj-lt"/>
                <a:cs typeface="Arial" panose="020B0604020202020204" pitchFamily="34" charset="0"/>
              </a:rPr>
              <a:t>Substituição de um ou mais beneficiários </a:t>
            </a:r>
            <a:r>
              <a:rPr lang="pt-PT" altLang="pt-PT" sz="1800" dirty="0">
                <a:latin typeface="+mj-lt"/>
                <a:cs typeface="Arial" panose="020B0604020202020204" pitchFamily="34" charset="0"/>
              </a:rPr>
              <a:t>da operação aprovada e ou das funções desempenhadas no âmbito da </a:t>
            </a:r>
            <a:r>
              <a:rPr lang="pt-PT" altLang="pt-PT" sz="1800" dirty="0" smtClean="0">
                <a:latin typeface="+mj-lt"/>
                <a:cs typeface="Arial" panose="020B0604020202020204" pitchFamily="34" charset="0"/>
              </a:rPr>
              <a:t>parceria.</a:t>
            </a:r>
            <a:endParaRPr lang="pt-PT" altLang="pt-PT" sz="1800" dirty="0">
              <a:latin typeface="+mj-lt"/>
              <a:cs typeface="Arial" panose="020B0604020202020204" pitchFamily="34" charset="0"/>
            </a:endParaRPr>
          </a:p>
          <a:p>
            <a:pPr lvl="1" algn="just">
              <a:lnSpc>
                <a:spcPct val="150000"/>
              </a:lnSpc>
              <a:spcBef>
                <a:spcPts val="1200"/>
              </a:spcBef>
              <a:buClr>
                <a:srgbClr val="002060"/>
              </a:buClr>
            </a:pPr>
            <a:r>
              <a:rPr lang="pt-PT" altLang="pt-PT" sz="1800" b="1" dirty="0">
                <a:latin typeface="+mj-lt"/>
                <a:cs typeface="Arial" panose="020B0604020202020204" pitchFamily="34" charset="0"/>
              </a:rPr>
              <a:t>Adiamento do início das atividades </a:t>
            </a:r>
            <a:r>
              <a:rPr lang="pt-PT" altLang="pt-PT" sz="1800" dirty="0">
                <a:latin typeface="+mj-lt"/>
                <a:cs typeface="Arial" panose="020B0604020202020204" pitchFamily="34" charset="0"/>
              </a:rPr>
              <a:t>apoiadas </a:t>
            </a:r>
            <a:r>
              <a:rPr lang="pt-PT" altLang="pt-PT" sz="1800" b="1" dirty="0">
                <a:latin typeface="+mj-lt"/>
                <a:cs typeface="Arial" panose="020B0604020202020204" pitchFamily="34" charset="0"/>
              </a:rPr>
              <a:t>por um período superior a 60 dias úteis </a:t>
            </a:r>
            <a:r>
              <a:rPr lang="pt-PT" altLang="pt-PT" sz="1800" dirty="0">
                <a:latin typeface="+mj-lt"/>
                <a:cs typeface="Arial" panose="020B0604020202020204" pitchFamily="34" charset="0"/>
              </a:rPr>
              <a:t>em relação à data prevista para o início da sua realização ou à data de devolução do termo de </a:t>
            </a:r>
            <a:r>
              <a:rPr lang="pt-PT" altLang="pt-PT" sz="1800" dirty="0" smtClean="0">
                <a:latin typeface="+mj-lt"/>
                <a:cs typeface="Arial" panose="020B0604020202020204" pitchFamily="34" charset="0"/>
              </a:rPr>
              <a:t>aceitação.</a:t>
            </a:r>
            <a:endParaRPr lang="pt-PT" altLang="pt-PT" sz="1800" dirty="0">
              <a:latin typeface="+mj-lt"/>
              <a:cs typeface="Arial" panose="020B0604020202020204" pitchFamily="34" charset="0"/>
            </a:endParaRPr>
          </a:p>
          <a:p>
            <a:pPr lvl="1" algn="just">
              <a:lnSpc>
                <a:spcPct val="150000"/>
              </a:lnSpc>
              <a:spcBef>
                <a:spcPts val="1200"/>
              </a:spcBef>
              <a:buClr>
                <a:srgbClr val="002060"/>
              </a:buClr>
            </a:pPr>
            <a:r>
              <a:rPr lang="pt-PT" altLang="pt-PT" sz="1800" b="1" dirty="0">
                <a:latin typeface="+mj-lt"/>
                <a:cs typeface="Arial" panose="020B0604020202020204" pitchFamily="34" charset="0"/>
              </a:rPr>
              <a:t>Eliminação ou introdução de ações de acompanhamento</a:t>
            </a:r>
            <a:r>
              <a:rPr lang="pt-PT" altLang="pt-PT" sz="1800" dirty="0">
                <a:latin typeface="+mj-lt"/>
                <a:cs typeface="Arial" panose="020B0604020202020204" pitchFamily="34" charset="0"/>
              </a:rPr>
              <a:t>, face ao inicialmente aprovado</a:t>
            </a:r>
            <a:r>
              <a:rPr lang="pt-PT" altLang="pt-PT" sz="1800" dirty="0" smtClean="0">
                <a:latin typeface="+mj-lt"/>
                <a:cs typeface="Arial" panose="020B0604020202020204" pitchFamily="34" charset="0"/>
              </a:rPr>
              <a:t>.</a:t>
            </a:r>
          </a:p>
          <a:p>
            <a:pPr algn="just">
              <a:lnSpc>
                <a:spcPct val="150000"/>
              </a:lnSpc>
              <a:spcBef>
                <a:spcPts val="1200"/>
              </a:spcBef>
              <a:buClr>
                <a:srgbClr val="002060"/>
              </a:buClr>
              <a:buFont typeface="Wingdings" panose="05000000000000000000" pitchFamily="2" charset="2"/>
              <a:buChar char="ü"/>
            </a:pPr>
            <a:r>
              <a:rPr lang="pt-PT" altLang="pt-PT" sz="1800" dirty="0" smtClean="0">
                <a:latin typeface="+mj-lt"/>
                <a:cs typeface="Arial" panose="020B0604020202020204" pitchFamily="34" charset="0"/>
              </a:rPr>
              <a:t>As </a:t>
            </a:r>
            <a:r>
              <a:rPr lang="pt-PT" altLang="pt-PT" sz="1800" dirty="0">
                <a:latin typeface="+mj-lt"/>
                <a:cs typeface="Arial" panose="020B0604020202020204" pitchFamily="34" charset="0"/>
              </a:rPr>
              <a:t>restantes alterações à decisão não carecem de decisão expressa da autoridade de gestão bastando a sua comunicação.</a:t>
            </a:r>
          </a:p>
        </p:txBody>
      </p:sp>
      <p:pic>
        <p:nvPicPr>
          <p:cNvPr id="15" name="Imagem 14"/>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Tree>
    <p:extLst>
      <p:ext uri="{BB962C8B-B14F-4D97-AF65-F5344CB8AC3E}">
        <p14:creationId xmlns:p14="http://schemas.microsoft.com/office/powerpoint/2010/main" val="3663477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6871"/>
                                        </p:tgtEl>
                                        <p:attrNameLst>
                                          <p:attrName>style.visibility</p:attrName>
                                        </p:attrNameLst>
                                      </p:cBhvr>
                                      <p:to>
                                        <p:strVal val="visible"/>
                                      </p:to>
                                    </p:set>
                                    <p:anim calcmode="lin" valueType="num">
                                      <p:cBhvr additive="base">
                                        <p:cTn id="7" dur="500" fill="hold"/>
                                        <p:tgtEl>
                                          <p:spTgt spid="36871"/>
                                        </p:tgtEl>
                                        <p:attrNameLst>
                                          <p:attrName>ppt_x</p:attrName>
                                        </p:attrNameLst>
                                      </p:cBhvr>
                                      <p:tavLst>
                                        <p:tav tm="0">
                                          <p:val>
                                            <p:strVal val="#ppt_x"/>
                                          </p:val>
                                        </p:tav>
                                        <p:tav tm="100000">
                                          <p:val>
                                            <p:strVal val="#ppt_x"/>
                                          </p:val>
                                        </p:tav>
                                      </p:tavLst>
                                    </p:anim>
                                    <p:anim calcmode="lin" valueType="num">
                                      <p:cBhvr additive="base">
                                        <p:cTn id="8" dur="500" fill="hold"/>
                                        <p:tgtEl>
                                          <p:spTgt spid="3687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0" end="0"/>
                                            </p:txEl>
                                          </p:spTgt>
                                        </p:tgtEl>
                                        <p:attrNameLst>
                                          <p:attrName>style.visibility</p:attrName>
                                        </p:attrNameLst>
                                      </p:cBhvr>
                                      <p:to>
                                        <p:strVal val="visible"/>
                                      </p:to>
                                    </p:set>
                                    <p:anim calcmode="lin" valueType="num">
                                      <p:cBhvr additive="base">
                                        <p:cTn id="1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xEl>
                                              <p:pRg st="1" end="1"/>
                                            </p:txEl>
                                          </p:spTgt>
                                        </p:tgtEl>
                                        <p:attrNameLst>
                                          <p:attrName>style.visibility</p:attrName>
                                        </p:attrNameLst>
                                      </p:cBhvr>
                                      <p:to>
                                        <p:strVal val="visible"/>
                                      </p:to>
                                    </p:set>
                                    <p:anim calcmode="lin" valueType="num">
                                      <p:cBhvr additive="base">
                                        <p:cTn id="19"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xEl>
                                              <p:pRg st="2" end="2"/>
                                            </p:txEl>
                                          </p:spTgt>
                                        </p:tgtEl>
                                        <p:attrNameLst>
                                          <p:attrName>style.visibility</p:attrName>
                                        </p:attrNameLst>
                                      </p:cBhvr>
                                      <p:to>
                                        <p:strVal val="visible"/>
                                      </p:to>
                                    </p:set>
                                    <p:anim calcmode="lin" valueType="num">
                                      <p:cBhvr additive="base">
                                        <p:cTn id="25"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3" end="3"/>
                                            </p:txEl>
                                          </p:spTgt>
                                        </p:tgtEl>
                                        <p:attrNameLst>
                                          <p:attrName>style.visibility</p:attrName>
                                        </p:attrNameLst>
                                      </p:cBhvr>
                                      <p:to>
                                        <p:strVal val="visible"/>
                                      </p:to>
                                    </p:set>
                                    <p:anim calcmode="lin" valueType="num">
                                      <p:cBhvr additive="base">
                                        <p:cTn id="31"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4">
                                            <p:txEl>
                                              <p:pRg st="4" end="4"/>
                                            </p:txEl>
                                          </p:spTgt>
                                        </p:tgtEl>
                                        <p:attrNameLst>
                                          <p:attrName>style.visibility</p:attrName>
                                        </p:attrNameLst>
                                      </p:cBhvr>
                                      <p:to>
                                        <p:strVal val="visible"/>
                                      </p:to>
                                    </p:set>
                                    <p:anim calcmode="lin" valueType="num">
                                      <p:cBhvr additive="base">
                                        <p:cTn id="37"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1"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Marcador de Posição do Número do Diapositivo 3"/>
          <p:cNvSpPr>
            <a:spLocks noGrp="1"/>
          </p:cNvSpPr>
          <p:nvPr>
            <p:ph type="sldNum" sz="quarter" idx="10"/>
          </p:nvPr>
        </p:nvSpPr>
        <p:spPr>
          <a:xfrm>
            <a:off x="7542610" y="5639992"/>
            <a:ext cx="357188" cy="273844"/>
          </a:xfrm>
          <a:noFill/>
        </p:spPr>
        <p:txBody>
          <a:bodyPr/>
          <a:lstStyle>
            <a:lvl1pPr>
              <a:spcBef>
                <a:spcPct val="20000"/>
              </a:spcBef>
              <a:spcAft>
                <a:spcPct val="10000"/>
              </a:spcAft>
              <a:buClr>
                <a:srgbClr val="CC0000"/>
              </a:buClr>
              <a:buFont typeface="Wingdings" panose="05000000000000000000" pitchFamily="2" charset="2"/>
              <a:buChar char="§"/>
              <a:defRPr sz="2400">
                <a:solidFill>
                  <a:schemeClr val="tx1"/>
                </a:solidFill>
                <a:latin typeface="Futura Lt BT" pitchFamily="34" charset="0"/>
              </a:defRPr>
            </a:lvl1pPr>
            <a:lvl2pPr marL="557213" indent="-214313">
              <a:spcBef>
                <a:spcPct val="20000"/>
              </a:spcBef>
              <a:spcAft>
                <a:spcPct val="10000"/>
              </a:spcAft>
              <a:buClr>
                <a:srgbClr val="006600"/>
              </a:buClr>
              <a:buFont typeface="Wingdings" panose="05000000000000000000" pitchFamily="2" charset="2"/>
              <a:buChar char="§"/>
              <a:defRPr sz="1800">
                <a:solidFill>
                  <a:schemeClr val="tx1"/>
                </a:solidFill>
                <a:latin typeface="Futura Lt BT" pitchFamily="34" charset="0"/>
              </a:defRPr>
            </a:lvl2pPr>
            <a:lvl3pPr marL="857250" indent="-17145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200150" indent="-171450">
              <a:spcBef>
                <a:spcPct val="20000"/>
              </a:spcBef>
              <a:spcAft>
                <a:spcPct val="10000"/>
              </a:spcAft>
              <a:buClr>
                <a:srgbClr val="006600"/>
              </a:buClr>
              <a:buFont typeface="Wingdings" panose="05000000000000000000" pitchFamily="2" charset="2"/>
              <a:buChar char="§"/>
              <a:defRPr sz="1050">
                <a:solidFill>
                  <a:schemeClr val="tx1"/>
                </a:solidFill>
                <a:latin typeface="Futura Lt BT" pitchFamily="34" charset="0"/>
              </a:defRPr>
            </a:lvl4pPr>
            <a:lvl5pPr marL="1543050" indent="-17145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5pPr>
            <a:lvl6pPr marL="18859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6pPr>
            <a:lvl7pPr marL="22288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7pPr>
            <a:lvl8pPr marL="25717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8pPr>
            <a:lvl9pPr marL="29146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9pPr>
          </a:lstStyle>
          <a:p>
            <a:pPr>
              <a:spcBef>
                <a:spcPct val="0"/>
              </a:spcBef>
              <a:spcAft>
                <a:spcPct val="0"/>
              </a:spcAft>
              <a:buClrTx/>
              <a:buFontTx/>
              <a:buNone/>
            </a:pPr>
            <a:fld id="{A0B555AC-72CF-4136-A206-BF978E91C86E}" type="slidenum">
              <a:rPr lang="pt-PT" altLang="pt-PT" sz="600">
                <a:solidFill>
                  <a:srgbClr val="898989"/>
                </a:solidFill>
                <a:latin typeface="Arial" panose="020B0604020202020204" pitchFamily="34" charset="0"/>
              </a:rPr>
              <a:pPr>
                <a:spcBef>
                  <a:spcPct val="0"/>
                </a:spcBef>
                <a:spcAft>
                  <a:spcPct val="0"/>
                </a:spcAft>
                <a:buClrTx/>
                <a:buFontTx/>
                <a:buNone/>
              </a:pPr>
              <a:t>61</a:t>
            </a:fld>
            <a:endParaRPr lang="pt-PT" altLang="pt-PT" sz="600">
              <a:solidFill>
                <a:srgbClr val="898989"/>
              </a:solidFill>
              <a:latin typeface="Arial" panose="020B0604020202020204" pitchFamily="34" charset="0"/>
            </a:endParaRPr>
          </a:p>
        </p:txBody>
      </p:sp>
      <p:pic>
        <p:nvPicPr>
          <p:cNvPr id="10" name="Imagem 9"/>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11" name="CaixaDeTexto 10"/>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a:solidFill>
                  <a:schemeClr val="bg1"/>
                </a:solidFill>
              </a:rPr>
              <a:t>3</a:t>
            </a:r>
            <a:r>
              <a:rPr lang="pt-PT" sz="1600" b="1" dirty="0" smtClean="0">
                <a:solidFill>
                  <a:schemeClr val="bg1"/>
                </a:solidFill>
              </a:rPr>
              <a:t>. Candidatura </a:t>
            </a:r>
            <a:r>
              <a:rPr lang="pt-PT" sz="1600" b="1" dirty="0">
                <a:solidFill>
                  <a:schemeClr val="bg1"/>
                </a:solidFill>
              </a:rPr>
              <a:t>TO 1.2.2 na RAA</a:t>
            </a:r>
          </a:p>
        </p:txBody>
      </p:sp>
      <p:pic>
        <p:nvPicPr>
          <p:cNvPr id="12" name="Imagem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3" name="Imagem 12"/>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15" name="Imagem 14"/>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16" name="CaixaDeTexto 7"/>
          <p:cNvSpPr txBox="1">
            <a:spLocks noChangeArrowheads="1"/>
          </p:cNvSpPr>
          <p:nvPr/>
        </p:nvSpPr>
        <p:spPr bwMode="auto">
          <a:xfrm>
            <a:off x="107504" y="1677290"/>
            <a:ext cx="8275266"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spcAft>
                <a:spcPct val="10000"/>
              </a:spcAft>
              <a:buClr>
                <a:srgbClr val="CC0000"/>
              </a:buClr>
              <a:buFont typeface="Wingdings" pitchFamily="2" charset="2"/>
              <a:buChar char="§"/>
              <a:defRPr sz="3200">
                <a:solidFill>
                  <a:schemeClr val="tx1"/>
                </a:solidFill>
                <a:latin typeface="Futura Lt BT" pitchFamily="34" charset="0"/>
              </a:defRPr>
            </a:lvl1pPr>
            <a:lvl2pPr marL="742950" indent="-285750" eaLnBrk="0" hangingPunct="0">
              <a:spcBef>
                <a:spcPct val="20000"/>
              </a:spcBef>
              <a:spcAft>
                <a:spcPct val="10000"/>
              </a:spcAft>
              <a:buClr>
                <a:srgbClr val="006600"/>
              </a:buClr>
              <a:buFont typeface="Wingdings" pitchFamily="2" charset="2"/>
              <a:buChar char="§"/>
              <a:defRPr sz="2400">
                <a:solidFill>
                  <a:schemeClr val="tx1"/>
                </a:solidFill>
                <a:latin typeface="Futura Lt BT" pitchFamily="34" charset="0"/>
              </a:defRPr>
            </a:lvl2pPr>
            <a:lvl3pPr marL="1143000" indent="-228600" eaLnBrk="0" hangingPunct="0">
              <a:spcBef>
                <a:spcPct val="20000"/>
              </a:spcBef>
              <a:spcAft>
                <a:spcPct val="10000"/>
              </a:spcAft>
              <a:buClr>
                <a:srgbClr val="006600"/>
              </a:buClr>
              <a:buFont typeface="Wingdings" pitchFamily="2" charset="2"/>
              <a:buChar char="§"/>
              <a:defRPr>
                <a:solidFill>
                  <a:schemeClr val="tx1"/>
                </a:solidFill>
                <a:latin typeface="Futura Lt BT" pitchFamily="34" charset="0"/>
              </a:defRPr>
            </a:lvl3pPr>
            <a:lvl4pPr marL="1600200" indent="-228600" eaLnBrk="0" hangingPunct="0">
              <a:spcBef>
                <a:spcPct val="20000"/>
              </a:spcBef>
              <a:spcAft>
                <a:spcPct val="10000"/>
              </a:spcAft>
              <a:buClr>
                <a:srgbClr val="006600"/>
              </a:buClr>
              <a:buFont typeface="Wingdings" pitchFamily="2" charset="2"/>
              <a:buChar char="§"/>
              <a:defRPr sz="1400">
                <a:solidFill>
                  <a:schemeClr val="tx1"/>
                </a:solidFill>
                <a:latin typeface="Futura Lt BT" pitchFamily="34" charset="0"/>
              </a:defRPr>
            </a:lvl4pPr>
            <a:lvl5pPr marL="2057400" indent="-228600" eaLnBrk="0" hangingPunct="0">
              <a:spcBef>
                <a:spcPct val="20000"/>
              </a:spcBef>
              <a:spcAft>
                <a:spcPct val="10000"/>
              </a:spcAft>
              <a:buClr>
                <a:srgbClr val="006600"/>
              </a:buClr>
              <a:buFont typeface="Arial" charset="0"/>
              <a:buChar char="»"/>
              <a:defRPr sz="1600">
                <a:solidFill>
                  <a:schemeClr val="tx1"/>
                </a:solidFill>
                <a:latin typeface="Arial" charset="0"/>
              </a:defRPr>
            </a:lvl5pPr>
            <a:lvl6pPr marL="25146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6pPr>
            <a:lvl7pPr marL="29718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7pPr>
            <a:lvl8pPr marL="34290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8pPr>
            <a:lvl9pPr marL="3886200" indent="-228600" eaLnBrk="0" fontAlgn="base" hangingPunct="0">
              <a:spcBef>
                <a:spcPct val="20000"/>
              </a:spcBef>
              <a:spcAft>
                <a:spcPct val="10000"/>
              </a:spcAft>
              <a:buClr>
                <a:srgbClr val="006600"/>
              </a:buClr>
              <a:buFont typeface="Arial" charset="0"/>
              <a:buChar char="»"/>
              <a:defRPr sz="1600">
                <a:solidFill>
                  <a:schemeClr val="tx1"/>
                </a:solidFill>
                <a:latin typeface="Arial" charset="0"/>
              </a:defRPr>
            </a:lvl9pPr>
          </a:lstStyle>
          <a:p>
            <a:pPr marL="363538" indent="-363538" algn="just">
              <a:lnSpc>
                <a:spcPct val="150000"/>
              </a:lnSpc>
              <a:buClr>
                <a:srgbClr val="002060"/>
              </a:buClr>
              <a:buFont typeface="Wingdings" panose="05000000000000000000" pitchFamily="2" charset="2"/>
              <a:buChar char="ü"/>
              <a:defRPr/>
            </a:pPr>
            <a:r>
              <a:rPr lang="pt-PT" sz="1800" b="1" dirty="0">
                <a:latin typeface="+mj-lt"/>
                <a:cs typeface="Arial" panose="020B0604020202020204" pitchFamily="34" charset="0"/>
              </a:rPr>
              <a:t>Adiantamento</a:t>
            </a:r>
            <a:r>
              <a:rPr lang="pt-PT" sz="1800" dirty="0">
                <a:latin typeface="+mj-lt"/>
                <a:cs typeface="Arial" panose="020B0604020202020204" pitchFamily="34" charset="0"/>
              </a:rPr>
              <a:t>, no valor correspondente a 15% do montante de financiamento aprovado para cada ano </a:t>
            </a:r>
            <a:r>
              <a:rPr lang="pt-PT" sz="1800" dirty="0" smtClean="0">
                <a:latin typeface="+mj-lt"/>
                <a:cs typeface="Arial" panose="020B0604020202020204" pitchFamily="34" charset="0"/>
              </a:rPr>
              <a:t>civil.</a:t>
            </a:r>
            <a:endParaRPr lang="pt-PT" sz="1800" dirty="0">
              <a:latin typeface="+mj-lt"/>
              <a:cs typeface="Arial" panose="020B0604020202020204" pitchFamily="34" charset="0"/>
            </a:endParaRPr>
          </a:p>
          <a:p>
            <a:pPr marL="801688" lvl="1" indent="-350838" algn="just">
              <a:lnSpc>
                <a:spcPct val="150000"/>
              </a:lnSpc>
              <a:buClr>
                <a:srgbClr val="002060"/>
              </a:buClr>
              <a:defRPr/>
            </a:pPr>
            <a:r>
              <a:rPr lang="pt-PT" sz="1800" dirty="0">
                <a:latin typeface="+mj-lt"/>
                <a:cs typeface="Arial" panose="020B0604020202020204" pitchFamily="34" charset="0"/>
              </a:rPr>
              <a:t>Considera-se </a:t>
            </a:r>
            <a:r>
              <a:rPr lang="pt-PT" sz="1800" b="1" dirty="0">
                <a:latin typeface="+mj-lt"/>
                <a:cs typeface="Arial" panose="020B0604020202020204" pitchFamily="34" charset="0"/>
              </a:rPr>
              <a:t>início da operação</a:t>
            </a:r>
            <a:r>
              <a:rPr lang="pt-PT" sz="1800" dirty="0" smtClean="0">
                <a:latin typeface="+mj-lt"/>
                <a:cs typeface="Arial" panose="020B0604020202020204" pitchFamily="34" charset="0"/>
              </a:rPr>
              <a:t>:</a:t>
            </a:r>
            <a:endParaRPr lang="pt-PT" sz="1800" dirty="0">
              <a:latin typeface="+mj-lt"/>
              <a:cs typeface="Arial" panose="020B0604020202020204" pitchFamily="34" charset="0"/>
            </a:endParaRPr>
          </a:p>
          <a:p>
            <a:pPr marL="1144588" lvl="2" indent="-342900" algn="just">
              <a:lnSpc>
                <a:spcPct val="150000"/>
              </a:lnSpc>
              <a:buClr>
                <a:srgbClr val="002060"/>
              </a:buClr>
              <a:defRPr/>
            </a:pPr>
            <a:r>
              <a:rPr lang="pt-PT" dirty="0">
                <a:latin typeface="+mj-lt"/>
                <a:cs typeface="Arial" panose="020B0604020202020204" pitchFamily="34" charset="0"/>
              </a:rPr>
              <a:t>Data do registo da </a:t>
            </a:r>
            <a:r>
              <a:rPr lang="pt-PT" b="1" dirty="0">
                <a:latin typeface="+mj-lt"/>
                <a:cs typeface="Arial" panose="020B0604020202020204" pitchFamily="34" charset="0"/>
              </a:rPr>
              <a:t>elegibilidade do primeiro destinatário </a:t>
            </a:r>
            <a:r>
              <a:rPr lang="pt-PT" b="1" dirty="0" smtClean="0">
                <a:latin typeface="+mj-lt"/>
                <a:cs typeface="Arial" panose="020B0604020202020204" pitchFamily="34" charset="0"/>
              </a:rPr>
              <a:t>final</a:t>
            </a:r>
            <a:r>
              <a:rPr lang="pt-PT" dirty="0">
                <a:latin typeface="+mj-lt"/>
                <a:cs typeface="Arial" panose="020B0604020202020204" pitchFamily="34" charset="0"/>
              </a:rPr>
              <a:t>.</a:t>
            </a:r>
            <a:endParaRPr lang="pt-PT" dirty="0" smtClean="0">
              <a:latin typeface="+mj-lt"/>
              <a:cs typeface="Arial" panose="020B0604020202020204" pitchFamily="34" charset="0"/>
            </a:endParaRPr>
          </a:p>
          <a:p>
            <a:pPr marL="801688" lvl="2" indent="0" algn="just">
              <a:lnSpc>
                <a:spcPct val="150000"/>
              </a:lnSpc>
              <a:buClr>
                <a:srgbClr val="002060"/>
              </a:buClr>
              <a:buNone/>
              <a:defRPr/>
            </a:pPr>
            <a:r>
              <a:rPr lang="pt-PT" b="1" dirty="0" smtClean="0">
                <a:latin typeface="+mj-lt"/>
                <a:cs typeface="Arial" panose="020B0604020202020204" pitchFamily="34" charset="0"/>
              </a:rPr>
              <a:t>OU</a:t>
            </a:r>
            <a:endParaRPr lang="pt-PT" b="1" dirty="0">
              <a:latin typeface="+mj-lt"/>
              <a:cs typeface="Arial" panose="020B0604020202020204" pitchFamily="34" charset="0"/>
            </a:endParaRPr>
          </a:p>
          <a:p>
            <a:pPr marL="1144588" lvl="2" indent="-342900" algn="just">
              <a:lnSpc>
                <a:spcPct val="150000"/>
              </a:lnSpc>
              <a:buClr>
                <a:srgbClr val="002060"/>
              </a:buClr>
              <a:defRPr/>
            </a:pPr>
            <a:r>
              <a:rPr lang="pt-PT" dirty="0">
                <a:latin typeface="+mj-lt"/>
                <a:cs typeface="Arial" panose="020B0604020202020204" pitchFamily="34" charset="0"/>
              </a:rPr>
              <a:t>Data da </a:t>
            </a:r>
            <a:r>
              <a:rPr lang="pt-PT" b="1" dirty="0">
                <a:latin typeface="+mj-lt"/>
                <a:cs typeface="Arial" panose="020B0604020202020204" pitchFamily="34" charset="0"/>
              </a:rPr>
              <a:t>primeira receção de produto no polo de receção</a:t>
            </a:r>
            <a:r>
              <a:rPr lang="pt-PT" dirty="0">
                <a:latin typeface="+mj-lt"/>
                <a:cs typeface="Arial" panose="020B0604020202020204" pitchFamily="34" charset="0"/>
              </a:rPr>
              <a:t>, correspondente ao registo no SI FEAC, da primeira guia de </a:t>
            </a:r>
            <a:r>
              <a:rPr lang="pt-PT" dirty="0" smtClean="0">
                <a:latin typeface="+mj-lt"/>
                <a:cs typeface="Arial" panose="020B0604020202020204" pitchFamily="34" charset="0"/>
              </a:rPr>
              <a:t>remessa.</a:t>
            </a:r>
            <a:endParaRPr lang="pt-PT" sz="1800" b="1" dirty="0">
              <a:latin typeface="+mj-lt"/>
              <a:cs typeface="Arial" panose="020B0604020202020204" pitchFamily="34" charset="0"/>
            </a:endParaRPr>
          </a:p>
          <a:p>
            <a:pPr marL="450850" lvl="1" indent="-450850" algn="just">
              <a:lnSpc>
                <a:spcPct val="150000"/>
              </a:lnSpc>
              <a:buClr>
                <a:srgbClr val="002060"/>
              </a:buClr>
              <a:buFont typeface="Wingdings" panose="05000000000000000000" pitchFamily="2" charset="2"/>
              <a:buChar char="ü"/>
              <a:defRPr/>
            </a:pPr>
            <a:r>
              <a:rPr lang="pt-PT" sz="1800" b="1" dirty="0">
                <a:latin typeface="+mj-lt"/>
                <a:cs typeface="Arial" panose="020B0604020202020204" pitchFamily="34" charset="0"/>
              </a:rPr>
              <a:t>Pedidos de reembolso </a:t>
            </a:r>
            <a:r>
              <a:rPr lang="pt-PT" sz="1800" dirty="0">
                <a:latin typeface="+mj-lt"/>
                <a:cs typeface="Arial" panose="020B0604020202020204" pitchFamily="34" charset="0"/>
              </a:rPr>
              <a:t>efetuados com uma </a:t>
            </a:r>
            <a:r>
              <a:rPr lang="pt-PT" sz="1800" b="1" dirty="0">
                <a:latin typeface="+mj-lt"/>
                <a:cs typeface="Arial" panose="020B0604020202020204" pitchFamily="34" charset="0"/>
              </a:rPr>
              <a:t>periodicidade trimestral</a:t>
            </a:r>
            <a:r>
              <a:rPr lang="pt-PT" sz="1800" dirty="0">
                <a:latin typeface="+mj-lt"/>
                <a:cs typeface="Arial" panose="020B0604020202020204" pitchFamily="34" charset="0"/>
              </a:rPr>
              <a:t>, devendo ser a entidade coordenadora a solicitá-los no SI FEAC.</a:t>
            </a:r>
          </a:p>
        </p:txBody>
      </p:sp>
      <p:sp>
        <p:nvSpPr>
          <p:cNvPr id="17" name="CaixaDeTexto 16"/>
          <p:cNvSpPr txBox="1">
            <a:spLocks noChangeArrowheads="1"/>
          </p:cNvSpPr>
          <p:nvPr/>
        </p:nvSpPr>
        <p:spPr bwMode="auto">
          <a:xfrm>
            <a:off x="257175" y="1052513"/>
            <a:ext cx="8275265" cy="377026"/>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just" eaLnBrk="1" hangingPunct="1">
              <a:spcBef>
                <a:spcPct val="0"/>
              </a:spcBef>
              <a:spcAft>
                <a:spcPct val="0"/>
              </a:spcAft>
              <a:buClrTx/>
              <a:buFontTx/>
              <a:buNone/>
            </a:pPr>
            <a:r>
              <a:rPr lang="pt-PT" altLang="pt-PT" sz="1850" b="1" dirty="0">
                <a:solidFill>
                  <a:schemeClr val="bg1"/>
                </a:solidFill>
                <a:latin typeface="+mj-lt"/>
              </a:rPr>
              <a:t>Regime de Financiamento</a:t>
            </a:r>
          </a:p>
        </p:txBody>
      </p:sp>
    </p:spTree>
    <p:extLst>
      <p:ext uri="{BB962C8B-B14F-4D97-AF65-F5344CB8AC3E}">
        <p14:creationId xmlns:p14="http://schemas.microsoft.com/office/powerpoint/2010/main" val="4208698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
                                            <p:txEl>
                                              <p:pRg st="0" end="0"/>
                                            </p:txEl>
                                          </p:spTgt>
                                        </p:tgtEl>
                                        <p:attrNameLst>
                                          <p:attrName>style.visibility</p:attrName>
                                        </p:attrNameLst>
                                      </p:cBhvr>
                                      <p:to>
                                        <p:strVal val="visible"/>
                                      </p:to>
                                    </p:set>
                                    <p:anim calcmode="lin" valueType="num">
                                      <p:cBhvr additive="base">
                                        <p:cTn id="13"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
                                            <p:txEl>
                                              <p:pRg st="1" end="1"/>
                                            </p:txEl>
                                          </p:spTgt>
                                        </p:tgtEl>
                                        <p:attrNameLst>
                                          <p:attrName>style.visibility</p:attrName>
                                        </p:attrNameLst>
                                      </p:cBhvr>
                                      <p:to>
                                        <p:strVal val="visible"/>
                                      </p:to>
                                    </p:set>
                                    <p:anim calcmode="lin" valueType="num">
                                      <p:cBhvr additive="base">
                                        <p:cTn id="19" dur="500" fill="hold"/>
                                        <p:tgtEl>
                                          <p:spTgt spid="1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
                                            <p:txEl>
                                              <p:pRg st="2" end="2"/>
                                            </p:txEl>
                                          </p:spTgt>
                                        </p:tgtEl>
                                        <p:attrNameLst>
                                          <p:attrName>style.visibility</p:attrName>
                                        </p:attrNameLst>
                                      </p:cBhvr>
                                      <p:to>
                                        <p:strVal val="visible"/>
                                      </p:to>
                                    </p:set>
                                    <p:anim calcmode="lin" valueType="num">
                                      <p:cBhvr additive="base">
                                        <p:cTn id="25" dur="500" fill="hold"/>
                                        <p:tgtEl>
                                          <p:spTgt spid="1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6">
                                            <p:txEl>
                                              <p:pRg st="3" end="3"/>
                                            </p:txEl>
                                          </p:spTgt>
                                        </p:tgtEl>
                                        <p:attrNameLst>
                                          <p:attrName>style.visibility</p:attrName>
                                        </p:attrNameLst>
                                      </p:cBhvr>
                                      <p:to>
                                        <p:strVal val="visible"/>
                                      </p:to>
                                    </p:set>
                                    <p:anim calcmode="lin" valueType="num">
                                      <p:cBhvr additive="base">
                                        <p:cTn id="31" dur="500" fill="hold"/>
                                        <p:tgtEl>
                                          <p:spTgt spid="16">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
                                            <p:txEl>
                                              <p:pRg st="4" end="4"/>
                                            </p:txEl>
                                          </p:spTgt>
                                        </p:tgtEl>
                                        <p:attrNameLst>
                                          <p:attrName>style.visibility</p:attrName>
                                        </p:attrNameLst>
                                      </p:cBhvr>
                                      <p:to>
                                        <p:strVal val="visible"/>
                                      </p:to>
                                    </p:set>
                                    <p:anim calcmode="lin" valueType="num">
                                      <p:cBhvr additive="base">
                                        <p:cTn id="37" dur="500" fill="hold"/>
                                        <p:tgtEl>
                                          <p:spTgt spid="16">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6">
                                            <p:txEl>
                                              <p:pRg st="5" end="5"/>
                                            </p:txEl>
                                          </p:spTgt>
                                        </p:tgtEl>
                                        <p:attrNameLst>
                                          <p:attrName>style.visibility</p:attrName>
                                        </p:attrNameLst>
                                      </p:cBhvr>
                                      <p:to>
                                        <p:strVal val="visible"/>
                                      </p:to>
                                    </p:set>
                                    <p:anim calcmode="lin" valueType="num">
                                      <p:cBhvr additive="base">
                                        <p:cTn id="43" dur="500" fill="hold"/>
                                        <p:tgtEl>
                                          <p:spTgt spid="16">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Marcador de Posição do Número do Diapositivo 3"/>
          <p:cNvSpPr>
            <a:spLocks noGrp="1"/>
          </p:cNvSpPr>
          <p:nvPr>
            <p:ph type="sldNum" sz="quarter" idx="10"/>
          </p:nvPr>
        </p:nvSpPr>
        <p:spPr>
          <a:xfrm>
            <a:off x="7542610" y="5639992"/>
            <a:ext cx="357188" cy="273844"/>
          </a:xfrm>
          <a:noFill/>
        </p:spPr>
        <p:txBody>
          <a:bodyPr/>
          <a:lstStyle>
            <a:lvl1pPr>
              <a:spcBef>
                <a:spcPct val="20000"/>
              </a:spcBef>
              <a:spcAft>
                <a:spcPct val="10000"/>
              </a:spcAft>
              <a:buClr>
                <a:srgbClr val="CC0000"/>
              </a:buClr>
              <a:buFont typeface="Wingdings" panose="05000000000000000000" pitchFamily="2" charset="2"/>
              <a:buChar char="§"/>
              <a:defRPr sz="2400">
                <a:solidFill>
                  <a:schemeClr val="tx1"/>
                </a:solidFill>
                <a:latin typeface="Futura Lt BT" pitchFamily="34" charset="0"/>
              </a:defRPr>
            </a:lvl1pPr>
            <a:lvl2pPr marL="557213" indent="-214313">
              <a:spcBef>
                <a:spcPct val="20000"/>
              </a:spcBef>
              <a:spcAft>
                <a:spcPct val="10000"/>
              </a:spcAft>
              <a:buClr>
                <a:srgbClr val="006600"/>
              </a:buClr>
              <a:buFont typeface="Wingdings" panose="05000000000000000000" pitchFamily="2" charset="2"/>
              <a:buChar char="§"/>
              <a:defRPr sz="1800">
                <a:solidFill>
                  <a:schemeClr val="tx1"/>
                </a:solidFill>
                <a:latin typeface="Futura Lt BT" pitchFamily="34" charset="0"/>
              </a:defRPr>
            </a:lvl2pPr>
            <a:lvl3pPr marL="857250" indent="-17145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200150" indent="-171450">
              <a:spcBef>
                <a:spcPct val="20000"/>
              </a:spcBef>
              <a:spcAft>
                <a:spcPct val="10000"/>
              </a:spcAft>
              <a:buClr>
                <a:srgbClr val="006600"/>
              </a:buClr>
              <a:buFont typeface="Wingdings" panose="05000000000000000000" pitchFamily="2" charset="2"/>
              <a:buChar char="§"/>
              <a:defRPr sz="1050">
                <a:solidFill>
                  <a:schemeClr val="tx1"/>
                </a:solidFill>
                <a:latin typeface="Futura Lt BT" pitchFamily="34" charset="0"/>
              </a:defRPr>
            </a:lvl4pPr>
            <a:lvl5pPr marL="1543050" indent="-17145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5pPr>
            <a:lvl6pPr marL="18859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6pPr>
            <a:lvl7pPr marL="22288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7pPr>
            <a:lvl8pPr marL="25717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8pPr>
            <a:lvl9pPr marL="2914650" indent="-171450" eaLnBrk="0" fontAlgn="base" hangingPunct="0">
              <a:spcBef>
                <a:spcPct val="20000"/>
              </a:spcBef>
              <a:spcAft>
                <a:spcPct val="10000"/>
              </a:spcAft>
              <a:buClr>
                <a:srgbClr val="006600"/>
              </a:buClr>
              <a:buFont typeface="Arial" panose="020B0604020202020204" pitchFamily="34" charset="0"/>
              <a:buChar char="»"/>
              <a:defRPr sz="1200">
                <a:solidFill>
                  <a:schemeClr val="tx1"/>
                </a:solidFill>
                <a:latin typeface="Arial" panose="020B0604020202020204" pitchFamily="34" charset="0"/>
              </a:defRPr>
            </a:lvl9pPr>
          </a:lstStyle>
          <a:p>
            <a:pPr>
              <a:spcBef>
                <a:spcPct val="0"/>
              </a:spcBef>
              <a:spcAft>
                <a:spcPct val="0"/>
              </a:spcAft>
              <a:buClrTx/>
              <a:buFontTx/>
              <a:buNone/>
            </a:pPr>
            <a:fld id="{A0B555AC-72CF-4136-A206-BF978E91C86E}" type="slidenum">
              <a:rPr lang="pt-PT" altLang="pt-PT" sz="600">
                <a:solidFill>
                  <a:srgbClr val="898989"/>
                </a:solidFill>
                <a:latin typeface="Arial" panose="020B0604020202020204" pitchFamily="34" charset="0"/>
              </a:rPr>
              <a:pPr>
                <a:spcBef>
                  <a:spcPct val="0"/>
                </a:spcBef>
                <a:spcAft>
                  <a:spcPct val="0"/>
                </a:spcAft>
                <a:buClrTx/>
                <a:buFontTx/>
                <a:buNone/>
              </a:pPr>
              <a:t>62</a:t>
            </a:fld>
            <a:endParaRPr lang="pt-PT" altLang="pt-PT" sz="600">
              <a:solidFill>
                <a:srgbClr val="898989"/>
              </a:solidFill>
              <a:latin typeface="Arial" panose="020B0604020202020204" pitchFamily="34" charset="0"/>
            </a:endParaRPr>
          </a:p>
        </p:txBody>
      </p:sp>
      <p:pic>
        <p:nvPicPr>
          <p:cNvPr id="10" name="Imagem 9"/>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pic>
        <p:nvPicPr>
          <p:cNvPr id="12" name="Imagem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3" name="Imagem 12"/>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15" name="Imagem 14"/>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14" name="CaixaDeTexto 13"/>
          <p:cNvSpPr txBox="1">
            <a:spLocks noChangeArrowheads="1"/>
          </p:cNvSpPr>
          <p:nvPr/>
        </p:nvSpPr>
        <p:spPr bwMode="auto">
          <a:xfrm>
            <a:off x="257176" y="1052513"/>
            <a:ext cx="7915224" cy="377026"/>
          </a:xfrm>
          <a:prstGeom prst="rect">
            <a:avLst/>
          </a:prstGeom>
          <a:solidFill>
            <a:srgbClr val="06A7E1"/>
          </a:solidFill>
          <a:ln w="9525">
            <a:solidFill>
              <a:srgbClr val="06A7E1"/>
            </a:solidFill>
            <a:miter lim="800000"/>
            <a:headEnd/>
            <a:tailEnd/>
          </a:ln>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just" eaLnBrk="1" hangingPunct="1">
              <a:spcBef>
                <a:spcPct val="0"/>
              </a:spcBef>
              <a:spcAft>
                <a:spcPct val="0"/>
              </a:spcAft>
              <a:buClrTx/>
              <a:buFontTx/>
              <a:buNone/>
            </a:pPr>
            <a:r>
              <a:rPr lang="pt-PT" altLang="pt-PT" sz="1850" b="1" dirty="0">
                <a:solidFill>
                  <a:schemeClr val="bg1"/>
                </a:solidFill>
                <a:latin typeface="+mj-lt"/>
              </a:rPr>
              <a:t>Contactos</a:t>
            </a:r>
          </a:p>
        </p:txBody>
      </p:sp>
      <p:sp>
        <p:nvSpPr>
          <p:cNvPr id="18" name="Rectângulo 1"/>
          <p:cNvSpPr>
            <a:spLocks noChangeArrowheads="1"/>
          </p:cNvSpPr>
          <p:nvPr/>
        </p:nvSpPr>
        <p:spPr bwMode="auto">
          <a:xfrm>
            <a:off x="948780" y="1863922"/>
            <a:ext cx="578346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spcAft>
                <a:spcPct val="10000"/>
              </a:spcAft>
              <a:buClr>
                <a:srgbClr val="CC0000"/>
              </a:buClr>
              <a:buFont typeface="Wingdings" panose="05000000000000000000" pitchFamily="2" charset="2"/>
              <a:buChar char="§"/>
              <a:defRPr sz="3200">
                <a:solidFill>
                  <a:schemeClr val="tx1"/>
                </a:solidFill>
                <a:latin typeface="Futura Lt BT" pitchFamily="34" charset="0"/>
              </a:defRPr>
            </a:lvl1pPr>
            <a:lvl2pPr marL="742950" indent="-285750">
              <a:spcBef>
                <a:spcPct val="20000"/>
              </a:spcBef>
              <a:spcAft>
                <a:spcPct val="10000"/>
              </a:spcAft>
              <a:buClr>
                <a:srgbClr val="006600"/>
              </a:buClr>
              <a:buFont typeface="Wingdings" panose="05000000000000000000" pitchFamily="2" charset="2"/>
              <a:buChar char="§"/>
              <a:defRPr sz="2400">
                <a:solidFill>
                  <a:schemeClr val="tx1"/>
                </a:solidFill>
                <a:latin typeface="Futura Lt BT" pitchFamily="34" charset="0"/>
              </a:defRPr>
            </a:lvl2pPr>
            <a:lvl3pPr marL="1143000" indent="-228600">
              <a:spcBef>
                <a:spcPct val="20000"/>
              </a:spcBef>
              <a:spcAft>
                <a:spcPct val="10000"/>
              </a:spcAft>
              <a:buClr>
                <a:srgbClr val="006600"/>
              </a:buClr>
              <a:buFont typeface="Wingdings" panose="05000000000000000000" pitchFamily="2" charset="2"/>
              <a:buChar char="§"/>
              <a:defRPr>
                <a:solidFill>
                  <a:schemeClr val="tx1"/>
                </a:solidFill>
                <a:latin typeface="Futura Lt BT" pitchFamily="34" charset="0"/>
              </a:defRPr>
            </a:lvl3pPr>
            <a:lvl4pPr marL="1600200" indent="-228600">
              <a:spcBef>
                <a:spcPct val="20000"/>
              </a:spcBef>
              <a:spcAft>
                <a:spcPct val="10000"/>
              </a:spcAft>
              <a:buClr>
                <a:srgbClr val="006600"/>
              </a:buClr>
              <a:buFont typeface="Wingdings" panose="05000000000000000000" pitchFamily="2" charset="2"/>
              <a:buChar char="§"/>
              <a:defRPr sz="1400">
                <a:solidFill>
                  <a:schemeClr val="tx1"/>
                </a:solidFill>
                <a:latin typeface="Futura Lt BT" pitchFamily="34" charset="0"/>
              </a:defRPr>
            </a:lvl4pPr>
            <a:lvl5pPr marL="2057400" indent="-22860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10000"/>
              </a:spcAft>
              <a:buClr>
                <a:srgbClr val="006600"/>
              </a:buClr>
              <a:buFont typeface="Arial" panose="020B0604020202020204" pitchFamily="34" charset="0"/>
              <a:buChar char="»"/>
              <a:defRPr sz="1600">
                <a:solidFill>
                  <a:schemeClr val="tx1"/>
                </a:solidFill>
                <a:latin typeface="Arial" panose="020B0604020202020204" pitchFamily="34" charset="0"/>
              </a:defRPr>
            </a:lvl9pPr>
          </a:lstStyle>
          <a:p>
            <a:pPr algn="ctr" eaLnBrk="1" hangingPunct="1">
              <a:spcBef>
                <a:spcPct val="0"/>
              </a:spcBef>
              <a:spcAft>
                <a:spcPct val="0"/>
              </a:spcAft>
              <a:buClrTx/>
              <a:buFontTx/>
              <a:buNone/>
            </a:pPr>
            <a:r>
              <a:rPr lang="pt-PT" altLang="pt-PT" sz="1800" dirty="0">
                <a:latin typeface="Arial" panose="020B0604020202020204" pitchFamily="34" charset="0"/>
              </a:rPr>
              <a:t> </a:t>
            </a:r>
            <a:endParaRPr lang="pt-PT" altLang="pt-PT" sz="1800" dirty="0" smtClean="0">
              <a:latin typeface="Arial" panose="020B0604020202020204" pitchFamily="34" charset="0"/>
              <a:cs typeface="Arial" panose="020B0604020202020204" pitchFamily="34" charset="0"/>
            </a:endParaRPr>
          </a:p>
          <a:p>
            <a:pPr eaLnBrk="1" hangingPunct="1">
              <a:spcBef>
                <a:spcPct val="0"/>
              </a:spcBef>
              <a:spcAft>
                <a:spcPct val="0"/>
              </a:spcAft>
              <a:buClrTx/>
              <a:buFontTx/>
              <a:buNone/>
            </a:pPr>
            <a:r>
              <a:rPr lang="pt-PT" altLang="pt-PT" sz="1800" dirty="0" smtClean="0">
                <a:latin typeface="+mj-lt"/>
                <a:cs typeface="Arial" panose="020B0604020202020204" pitchFamily="34" charset="0"/>
              </a:rPr>
              <a:t>Informações adicionais podem ser obtidas:</a:t>
            </a:r>
          </a:p>
          <a:p>
            <a:pPr eaLnBrk="1" hangingPunct="1">
              <a:spcBef>
                <a:spcPct val="0"/>
              </a:spcBef>
              <a:spcAft>
                <a:spcPct val="0"/>
              </a:spcAft>
              <a:buClrTx/>
              <a:buFontTx/>
              <a:buNone/>
            </a:pPr>
            <a:endParaRPr lang="pt-PT" altLang="pt-PT" sz="1800" dirty="0" smtClean="0">
              <a:latin typeface="+mj-lt"/>
              <a:cs typeface="Arial" panose="020B0604020202020204" pitchFamily="34" charset="0"/>
            </a:endParaRPr>
          </a:p>
          <a:p>
            <a:pPr>
              <a:spcBef>
                <a:spcPts val="600"/>
              </a:spcBef>
              <a:spcAft>
                <a:spcPct val="0"/>
              </a:spcAft>
              <a:buClrTx/>
              <a:buNone/>
            </a:pPr>
            <a:r>
              <a:rPr lang="pt-PT" altLang="pt-PT" sz="1800" b="1" dirty="0" smtClean="0">
                <a:latin typeface="+mj-lt"/>
                <a:cs typeface="Arial" panose="020B0604020202020204" pitchFamily="34" charset="0"/>
              </a:rPr>
              <a:t>Contacto telefónico</a:t>
            </a:r>
            <a:r>
              <a:rPr lang="pt-PT" altLang="pt-PT" sz="1800" b="1" dirty="0" smtClean="0">
                <a:solidFill>
                  <a:srgbClr val="002060"/>
                </a:solidFill>
                <a:latin typeface="+mj-lt"/>
                <a:cs typeface="Arial" panose="020B0604020202020204" pitchFamily="34" charset="0"/>
              </a:rPr>
              <a:t>: </a:t>
            </a:r>
            <a:r>
              <a:rPr lang="pt-PT" sz="1800" dirty="0" smtClean="0">
                <a:latin typeface="+mj-lt"/>
                <a:cs typeface="Arial" panose="020B0604020202020204" pitchFamily="34" charset="0"/>
              </a:rPr>
              <a:t>296 307 542 ou 296 307 874</a:t>
            </a:r>
            <a:endParaRPr lang="pt-PT" altLang="pt-PT" sz="1800" b="1" dirty="0" smtClean="0">
              <a:latin typeface="+mj-lt"/>
              <a:cs typeface="Arial" panose="020B0604020202020204" pitchFamily="34" charset="0"/>
            </a:endParaRPr>
          </a:p>
          <a:p>
            <a:pPr eaLnBrk="1" hangingPunct="1">
              <a:spcBef>
                <a:spcPts val="600"/>
              </a:spcBef>
              <a:spcAft>
                <a:spcPct val="0"/>
              </a:spcAft>
              <a:buClrTx/>
              <a:buFontTx/>
              <a:buNone/>
            </a:pPr>
            <a:r>
              <a:rPr lang="pt-PT" altLang="pt-PT" sz="1800" dirty="0" smtClean="0">
                <a:latin typeface="+mj-lt"/>
                <a:cs typeface="Arial" panose="020B0604020202020204" pitchFamily="34" charset="0"/>
              </a:rPr>
              <a:t>(das 8h30 às 12h30 e das 13h30 às 16h30)</a:t>
            </a:r>
          </a:p>
          <a:p>
            <a:pPr eaLnBrk="1" hangingPunct="1">
              <a:spcBef>
                <a:spcPct val="0"/>
              </a:spcBef>
              <a:spcAft>
                <a:spcPct val="0"/>
              </a:spcAft>
              <a:buClrTx/>
              <a:buFontTx/>
              <a:buNone/>
            </a:pPr>
            <a:endParaRPr lang="pt-PT" altLang="pt-PT" sz="1800" dirty="0" smtClean="0">
              <a:latin typeface="+mj-lt"/>
              <a:cs typeface="Arial" panose="020B0604020202020204" pitchFamily="34" charset="0"/>
            </a:endParaRPr>
          </a:p>
          <a:p>
            <a:pPr eaLnBrk="1" hangingPunct="1">
              <a:spcBef>
                <a:spcPct val="0"/>
              </a:spcBef>
              <a:spcAft>
                <a:spcPct val="0"/>
              </a:spcAft>
              <a:buClrTx/>
              <a:buFontTx/>
              <a:buNone/>
            </a:pPr>
            <a:r>
              <a:rPr lang="pt-PT" altLang="pt-PT" sz="1800" b="1" dirty="0" smtClean="0">
                <a:solidFill>
                  <a:srgbClr val="002060"/>
                </a:solidFill>
                <a:latin typeface="+mj-lt"/>
                <a:cs typeface="Arial" panose="020B0604020202020204" pitchFamily="34" charset="0"/>
              </a:rPr>
              <a:t>E-mail:</a:t>
            </a:r>
            <a:r>
              <a:rPr lang="pt-PT" altLang="pt-PT" sz="1800" dirty="0" smtClean="0">
                <a:latin typeface="+mj-lt"/>
                <a:cs typeface="Arial" panose="020B0604020202020204" pitchFamily="34" charset="0"/>
              </a:rPr>
              <a:t> </a:t>
            </a:r>
            <a:r>
              <a:rPr lang="pt-PT" altLang="pt-PT" sz="1800" dirty="0" smtClean="0">
                <a:latin typeface="+mj-lt"/>
                <a:cs typeface="Arial" panose="020B0604020202020204" pitchFamily="34" charset="0"/>
                <a:hlinkClick r:id="rId6"/>
              </a:rPr>
              <a:t>issacores-feac@seg-social.pt</a:t>
            </a:r>
            <a:endParaRPr lang="pt-PT" altLang="pt-PT" sz="1800" dirty="0" smtClean="0">
              <a:latin typeface="+mj-lt"/>
              <a:cs typeface="Arial" panose="020B0604020202020204" pitchFamily="34" charset="0"/>
            </a:endParaRPr>
          </a:p>
          <a:p>
            <a:pPr eaLnBrk="1" hangingPunct="1">
              <a:spcBef>
                <a:spcPct val="0"/>
              </a:spcBef>
              <a:spcAft>
                <a:spcPct val="0"/>
              </a:spcAft>
              <a:buClrTx/>
              <a:buFontTx/>
              <a:buNone/>
            </a:pPr>
            <a:endParaRPr lang="pt-PT" altLang="pt-PT" sz="1800" dirty="0">
              <a:latin typeface="+mj-lt"/>
              <a:cs typeface="Arial" panose="020B0604020202020204" pitchFamily="34" charset="0"/>
            </a:endParaRPr>
          </a:p>
        </p:txBody>
      </p:sp>
    </p:spTree>
    <p:extLst>
      <p:ext uri="{BB962C8B-B14F-4D97-AF65-F5344CB8AC3E}">
        <p14:creationId xmlns:p14="http://schemas.microsoft.com/office/powerpoint/2010/main" val="3058692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
                                            <p:txEl>
                                              <p:pRg st="1" end="1"/>
                                            </p:txEl>
                                          </p:spTgt>
                                        </p:tgtEl>
                                        <p:attrNameLst>
                                          <p:attrName>style.visibility</p:attrName>
                                        </p:attrNameLst>
                                      </p:cBhvr>
                                      <p:to>
                                        <p:strVal val="visible"/>
                                      </p:to>
                                    </p:set>
                                    <p:anim calcmode="lin" valueType="num">
                                      <p:cBhvr additive="base">
                                        <p:cTn id="13" dur="500" fill="hold"/>
                                        <p:tgtEl>
                                          <p:spTgt spid="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anim calcmode="lin" valueType="num">
                                      <p:cBhvr additive="base">
                                        <p:cTn id="19" dur="500" fill="hold"/>
                                        <p:tgtEl>
                                          <p:spTgt spid="1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
                                            <p:txEl>
                                              <p:pRg st="4" end="4"/>
                                            </p:txEl>
                                          </p:spTgt>
                                        </p:tgtEl>
                                        <p:attrNameLst>
                                          <p:attrName>style.visibility</p:attrName>
                                        </p:attrNameLst>
                                      </p:cBhvr>
                                      <p:to>
                                        <p:strVal val="visible"/>
                                      </p:to>
                                    </p:set>
                                    <p:anim calcmode="lin" valueType="num">
                                      <p:cBhvr additive="base">
                                        <p:cTn id="25" dur="500" fill="hold"/>
                                        <p:tgtEl>
                                          <p:spTgt spid="18">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8">
                                            <p:txEl>
                                              <p:pRg st="6" end="6"/>
                                            </p:txEl>
                                          </p:spTgt>
                                        </p:tgtEl>
                                        <p:attrNameLst>
                                          <p:attrName>style.visibility</p:attrName>
                                        </p:attrNameLst>
                                      </p:cBhvr>
                                      <p:to>
                                        <p:strVal val="visible"/>
                                      </p:to>
                                    </p:set>
                                    <p:anim calcmode="lin" valueType="num">
                                      <p:cBhvr additive="base">
                                        <p:cTn id="31" dur="500" fill="hold"/>
                                        <p:tgtEl>
                                          <p:spTgt spid="18">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t>63</a:t>
            </a:fld>
            <a:endParaRPr lang="pt-PT" dirty="0"/>
          </a:p>
        </p:txBody>
      </p:sp>
      <p:pic>
        <p:nvPicPr>
          <p:cNvPr id="11" name="Imagem 10"/>
          <p:cNvPicPr>
            <a:picLocks noChangeAspect="1"/>
          </p:cNvPicPr>
          <p:nvPr/>
        </p:nvPicPr>
        <p:blipFill rotWithShape="1">
          <a:blip r:embed="rId2"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pic>
        <p:nvPicPr>
          <p:cNvPr id="9" name="Imagem 8"/>
          <p:cNvPicPr>
            <a:picLocks noChangeAspect="1"/>
          </p:cNvPicPr>
          <p:nvPr/>
        </p:nvPicPr>
        <p:blipFill rotWithShape="1">
          <a:blip r:embed="rId3"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10" name="Imagem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12" name="Imagem 11"/>
          <p:cNvPicPr>
            <a:picLocks noChangeAspect="1"/>
          </p:cNvPicPr>
          <p:nvPr/>
        </p:nvPicPr>
        <p:blipFill rotWithShape="1">
          <a:blip r:embed="rId5"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grpSp>
        <p:nvGrpSpPr>
          <p:cNvPr id="13" name="Grupo 12"/>
          <p:cNvGrpSpPr/>
          <p:nvPr/>
        </p:nvGrpSpPr>
        <p:grpSpPr>
          <a:xfrm>
            <a:off x="471083" y="1556792"/>
            <a:ext cx="7493061" cy="580293"/>
            <a:chOff x="471083" y="4006213"/>
            <a:chExt cx="7493061" cy="580293"/>
          </a:xfrm>
        </p:grpSpPr>
        <p:sp>
          <p:nvSpPr>
            <p:cNvPr id="18" name="Retângulo arredondado 17"/>
            <p:cNvSpPr/>
            <p:nvPr/>
          </p:nvSpPr>
          <p:spPr>
            <a:xfrm>
              <a:off x="1221514" y="4149080"/>
              <a:ext cx="6742630" cy="408623"/>
            </a:xfrm>
            <a:prstGeom prst="roundRect">
              <a:avLst/>
            </a:prstGeom>
            <a:solidFill>
              <a:srgbClr val="CBE6FD">
                <a:alpha val="29804"/>
              </a:srgbClr>
            </a:solidFill>
            <a:ln>
              <a:solidFill>
                <a:srgbClr val="06A7E1">
                  <a:alpha val="30000"/>
                </a:srgbClr>
              </a:solidFill>
            </a:ln>
          </p:spPr>
          <p:txBody>
            <a:bodyPr wrap="square" rtlCol="0">
              <a:spAutoFit/>
            </a:bodyPr>
            <a:lstStyle/>
            <a:p>
              <a:r>
                <a:rPr lang="pt-PT" b="1" dirty="0" smtClean="0">
                  <a:solidFill>
                    <a:srgbClr val="005DA4"/>
                  </a:solidFill>
                </a:rPr>
                <a:t>Perguntas e Respostas</a:t>
              </a:r>
              <a:endParaRPr lang="pt-PT" b="1" dirty="0">
                <a:solidFill>
                  <a:srgbClr val="005DA4"/>
                </a:solidFill>
              </a:endParaRPr>
            </a:p>
          </p:txBody>
        </p:sp>
        <p:grpSp>
          <p:nvGrpSpPr>
            <p:cNvPr id="19" name="Grupo 18"/>
            <p:cNvGrpSpPr/>
            <p:nvPr/>
          </p:nvGrpSpPr>
          <p:grpSpPr>
            <a:xfrm>
              <a:off x="471083" y="4006213"/>
              <a:ext cx="580293" cy="580293"/>
              <a:chOff x="471083" y="4006213"/>
              <a:chExt cx="580293" cy="580293"/>
            </a:xfrm>
          </p:grpSpPr>
          <p:sp>
            <p:nvSpPr>
              <p:cNvPr id="20" name="Rectângulo arredondado 21"/>
              <p:cNvSpPr>
                <a:spLocks noChangeAspect="1"/>
              </p:cNvSpPr>
              <p:nvPr/>
            </p:nvSpPr>
            <p:spPr>
              <a:xfrm>
                <a:off x="471083" y="4006213"/>
                <a:ext cx="580293" cy="580293"/>
              </a:xfrm>
              <a:prstGeom prst="roundRect">
                <a:avLst/>
              </a:prstGeom>
              <a:solidFill>
                <a:srgbClr val="005DA4"/>
              </a:solidFill>
              <a:ln>
                <a:solidFill>
                  <a:schemeClr val="tx2"/>
                </a:solidFill>
              </a:ln>
            </p:spPr>
            <p:style>
              <a:lnRef idx="1">
                <a:schemeClr val="accent3"/>
              </a:lnRef>
              <a:fillRef idx="3">
                <a:schemeClr val="accent3"/>
              </a:fillRef>
              <a:effectRef idx="2">
                <a:schemeClr val="accent3"/>
              </a:effectRef>
              <a:fontRef idx="minor">
                <a:schemeClr val="lt1"/>
              </a:fontRef>
            </p:style>
          </p:sp>
          <p:sp>
            <p:nvSpPr>
              <p:cNvPr id="21" name="CaixaDeTexto 20"/>
              <p:cNvSpPr txBox="1">
                <a:spLocks noChangeAspect="1"/>
              </p:cNvSpPr>
              <p:nvPr/>
            </p:nvSpPr>
            <p:spPr>
              <a:xfrm>
                <a:off x="592510" y="4067547"/>
                <a:ext cx="336952" cy="461665"/>
              </a:xfrm>
              <a:prstGeom prst="rect">
                <a:avLst/>
              </a:prstGeom>
              <a:noFill/>
              <a:effectLst>
                <a:outerShdw blurRad="50800" dist="50800" dir="5400000" algn="ctr" rotWithShape="0">
                  <a:schemeClr val="tx1">
                    <a:lumMod val="75000"/>
                    <a:lumOff val="25000"/>
                  </a:schemeClr>
                </a:outerShdw>
              </a:effectLst>
            </p:spPr>
            <p:txBody>
              <a:bodyPr wrap="square" rtlCol="0">
                <a:spAutoFit/>
              </a:bodyPr>
              <a:lstStyle>
                <a:defPPr>
                  <a:defRPr lang="pt-PT"/>
                </a:defPPr>
                <a:lvl1pPr>
                  <a:defRPr sz="2000" b="1">
                    <a:solidFill>
                      <a:schemeClr val="bg1"/>
                    </a:solidFill>
                    <a:latin typeface="Cambria" panose="02040503050406030204" pitchFamily="18"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pt-PT" sz="2400" dirty="0">
                    <a:latin typeface="+mn-lt"/>
                  </a:rPr>
                  <a:t>5</a:t>
                </a:r>
              </a:p>
            </p:txBody>
          </p:sp>
        </p:grpSp>
      </p:grpSp>
    </p:spTree>
    <p:extLst>
      <p:ext uri="{BB962C8B-B14F-4D97-AF65-F5344CB8AC3E}">
        <p14:creationId xmlns:p14="http://schemas.microsoft.com/office/powerpoint/2010/main" val="427677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fld id="{2686351D-072B-4C86-A6D4-D6DB4F7D6C52}" type="slidenum">
              <a:rPr lang="pt-PT" smtClean="0">
                <a:solidFill>
                  <a:prstClr val="black">
                    <a:tint val="75000"/>
                  </a:prstClr>
                </a:solidFill>
              </a:rPr>
              <a:pPr/>
              <a:t>64</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5"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prstClr val="white"/>
                </a:solidFill>
              </a:rPr>
              <a:t>5. Perguntas e Respostas</a:t>
            </a:r>
            <a:endParaRPr lang="pt-PT" sz="1600" b="1" dirty="0">
              <a:solidFill>
                <a:prstClr val="white"/>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pic>
        <p:nvPicPr>
          <p:cNvPr id="2" name="Imagem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3608" y="1124744"/>
            <a:ext cx="6912768" cy="4610285"/>
          </a:xfrm>
          <a:prstGeom prst="rect">
            <a:avLst/>
          </a:prstGeom>
        </p:spPr>
      </p:pic>
      <p:sp>
        <p:nvSpPr>
          <p:cNvPr id="9" name="CaixaDeTexto 8"/>
          <p:cNvSpPr txBox="1"/>
          <p:nvPr/>
        </p:nvSpPr>
        <p:spPr>
          <a:xfrm>
            <a:off x="1142729" y="4843772"/>
            <a:ext cx="7992888" cy="754694"/>
          </a:xfrm>
          <a:prstGeom prst="rect">
            <a:avLst/>
          </a:prstGeom>
          <a:noFill/>
        </p:spPr>
        <p:txBody>
          <a:bodyPr wrap="square" rtlCol="0">
            <a:spAutoFit/>
          </a:bodyPr>
          <a:lstStyle/>
          <a:p>
            <a:pPr algn="just">
              <a:lnSpc>
                <a:spcPct val="150000"/>
              </a:lnSpc>
              <a:spcAft>
                <a:spcPts val="600"/>
              </a:spcAft>
            </a:pPr>
            <a:r>
              <a:rPr lang="pt-PT" sz="3200" b="1" dirty="0" smtClean="0">
                <a:solidFill>
                  <a:schemeClr val="bg1"/>
                </a:solidFill>
              </a:rPr>
              <a:t>Perguntas e Respostas</a:t>
            </a:r>
          </a:p>
        </p:txBody>
      </p:sp>
    </p:spTree>
    <p:extLst>
      <p:ext uri="{BB962C8B-B14F-4D97-AF65-F5344CB8AC3E}">
        <p14:creationId xmlns:p14="http://schemas.microsoft.com/office/powerpoint/2010/main" val="297320847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3" name="Título 2"/>
          <p:cNvSpPr>
            <a:spLocks noGrp="1"/>
          </p:cNvSpPr>
          <p:nvPr>
            <p:ph type="ctrTitle"/>
          </p:nvPr>
        </p:nvSpPr>
        <p:spPr/>
        <p:txBody>
          <a:bodyPr>
            <a:normAutofit/>
          </a:bodyPr>
          <a:lstStyle/>
          <a:p>
            <a:r>
              <a:rPr lang="pt-PT" sz="2800" dirty="0" smtClean="0"/>
              <a:t>Obrigada!</a:t>
            </a:r>
            <a:endParaRPr lang="pt-PT" sz="2800" dirty="0"/>
          </a:p>
        </p:txBody>
      </p:sp>
      <p:sp>
        <p:nvSpPr>
          <p:cNvPr id="4" name="Marcador de Posição do Número do Diapositivo 3"/>
          <p:cNvSpPr>
            <a:spLocks noGrp="1"/>
          </p:cNvSpPr>
          <p:nvPr>
            <p:ph type="sldNum" sz="quarter" idx="12"/>
          </p:nvPr>
        </p:nvSpPr>
        <p:spPr/>
        <p:txBody>
          <a:bodyPr/>
          <a:lstStyle/>
          <a:p>
            <a:fld id="{2686351D-072B-4C86-A6D4-D6DB4F7D6C52}" type="slidenum">
              <a:rPr lang="pt-PT" smtClean="0">
                <a:solidFill>
                  <a:prstClr val="black">
                    <a:tint val="75000"/>
                  </a:prstClr>
                </a:solidFill>
              </a:rPr>
              <a:pPr/>
              <a:t>65</a:t>
            </a:fld>
            <a:endParaRPr lang="pt-PT" dirty="0">
              <a:solidFill>
                <a:prstClr val="black">
                  <a:tint val="75000"/>
                </a:prstClr>
              </a:solidFill>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5"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algn="r"/>
            <a:r>
              <a:rPr lang="pt-PT" sz="1600" b="1" dirty="0" smtClean="0">
                <a:solidFill>
                  <a:prstClr val="white"/>
                </a:solidFill>
              </a:rPr>
              <a:t>5. Perguntas e Respostas</a:t>
            </a:r>
            <a:endParaRPr lang="pt-PT" sz="1600" b="1" dirty="0">
              <a:solidFill>
                <a:prstClr val="white"/>
              </a:solidFill>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pic>
        <p:nvPicPr>
          <p:cNvPr id="8" name="Imagem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
        <p:nvSpPr>
          <p:cNvPr id="9" name="CaixaDeTexto 8"/>
          <p:cNvSpPr txBox="1"/>
          <p:nvPr/>
        </p:nvSpPr>
        <p:spPr>
          <a:xfrm>
            <a:off x="1142729" y="4843772"/>
            <a:ext cx="7992888" cy="754694"/>
          </a:xfrm>
          <a:prstGeom prst="rect">
            <a:avLst/>
          </a:prstGeom>
          <a:noFill/>
        </p:spPr>
        <p:txBody>
          <a:bodyPr wrap="square" rtlCol="0">
            <a:spAutoFit/>
          </a:bodyPr>
          <a:lstStyle/>
          <a:p>
            <a:pPr algn="just">
              <a:lnSpc>
                <a:spcPct val="150000"/>
              </a:lnSpc>
              <a:spcAft>
                <a:spcPts val="600"/>
              </a:spcAft>
            </a:pPr>
            <a:r>
              <a:rPr lang="pt-PT" sz="3200" b="1" dirty="0" smtClean="0">
                <a:solidFill>
                  <a:schemeClr val="bg1"/>
                </a:solidFill>
              </a:rPr>
              <a:t>Perguntas e Respostas</a:t>
            </a:r>
          </a:p>
        </p:txBody>
      </p:sp>
    </p:spTree>
    <p:extLst>
      <p:ext uri="{BB962C8B-B14F-4D97-AF65-F5344CB8AC3E}">
        <p14:creationId xmlns:p14="http://schemas.microsoft.com/office/powerpoint/2010/main" val="1455612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86351D-072B-4C86-A6D4-D6DB4F7D6C52}" type="slidenum">
              <a:rPr kumimoji="0" lang="pt-PT"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pt-PT"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1. Apresentação do Programa Operacional</a:t>
            </a:r>
            <a:endParaRPr kumimoji="0" lang="pt-PT" sz="1600" b="1" i="0" u="none" strike="noStrike" kern="1200" cap="none" spc="0" normalizeH="0" baseline="0" noProof="0" dirty="0">
              <a:ln>
                <a:noFill/>
              </a:ln>
              <a:solidFill>
                <a:prstClr val="white"/>
              </a:solidFill>
              <a:effectLst/>
              <a:uLnTx/>
              <a:uFillTx/>
              <a:latin typeface="Calibri"/>
              <a:ea typeface="+mn-ea"/>
              <a:cs typeface="+mn-cs"/>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8" name="CaixaDeTexto 7"/>
          <p:cNvSpPr txBox="1"/>
          <p:nvPr/>
        </p:nvSpPr>
        <p:spPr>
          <a:xfrm>
            <a:off x="400374" y="816473"/>
            <a:ext cx="8060058" cy="338554"/>
          </a:xfrm>
          <a:prstGeom prst="rect">
            <a:avLst/>
          </a:prstGeom>
          <a:solidFill>
            <a:srgbClr val="06A7E1"/>
          </a:solidFill>
          <a:ln>
            <a:solidFill>
              <a:srgbClr val="06A7E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a:ln>
                  <a:noFill/>
                </a:ln>
                <a:solidFill>
                  <a:prstClr val="white"/>
                </a:solidFill>
                <a:effectLst/>
                <a:uLnTx/>
                <a:uFillTx/>
                <a:latin typeface="Calibri"/>
                <a:ea typeface="+mn-ea"/>
                <a:cs typeface="+mn-cs"/>
              </a:rPr>
              <a:t>Objetivos do FEAC até 2020</a:t>
            </a:r>
          </a:p>
        </p:txBody>
      </p:sp>
      <p:sp>
        <p:nvSpPr>
          <p:cNvPr id="9" name="CaixaDeTexto 8"/>
          <p:cNvSpPr txBox="1"/>
          <p:nvPr/>
        </p:nvSpPr>
        <p:spPr>
          <a:xfrm>
            <a:off x="383661" y="1241620"/>
            <a:ext cx="8060058" cy="5035353"/>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
                <a:srgbClr val="C0504D"/>
              </a:buClr>
              <a:buSzTx/>
              <a:buFontTx/>
              <a:buNone/>
              <a:tabLst/>
              <a:defRPr/>
            </a:pPr>
            <a:r>
              <a:rPr kumimoji="0" lang="pt-PT" b="0" i="0" u="none" strike="noStrike" kern="1200" cap="none" spc="0" normalizeH="0" baseline="0" noProof="0" dirty="0">
                <a:ln>
                  <a:noFill/>
                </a:ln>
                <a:solidFill>
                  <a:prstClr val="black"/>
                </a:solidFill>
                <a:effectLst/>
                <a:uLnTx/>
                <a:uFillTx/>
                <a:latin typeface="Calibri"/>
                <a:ea typeface="+mn-ea"/>
                <a:cs typeface="+mn-cs"/>
              </a:rPr>
              <a:t>O Fundo deverá reforçar a coesão social, contribuindo para reduzir a pobreza e, em última análise, erradicar as formas mais graves de pobreza na União Europeia, mediante o apoio aos dispositivos nacionais que prestam assistência não financeira, a fim de atenuar a </a:t>
            </a:r>
            <a:r>
              <a:rPr kumimoji="0" lang="pt-PT" b="0" i="0" u="none" strike="noStrike" kern="1200" cap="none" spc="0" normalizeH="0" baseline="0" noProof="0" dirty="0" smtClean="0">
                <a:ln>
                  <a:noFill/>
                </a:ln>
                <a:solidFill>
                  <a:prstClr val="black"/>
                </a:solidFill>
                <a:effectLst/>
                <a:uLnTx/>
                <a:uFillTx/>
                <a:latin typeface="Calibri"/>
                <a:ea typeface="+mn-ea"/>
                <a:cs typeface="+mn-cs"/>
              </a:rPr>
              <a:t>privação </a:t>
            </a:r>
            <a:r>
              <a:rPr kumimoji="0" lang="pt-PT" b="0" i="0" u="none" strike="noStrike" kern="1200" cap="none" spc="0" normalizeH="0" baseline="0" noProof="0" dirty="0">
                <a:ln>
                  <a:noFill/>
                </a:ln>
                <a:solidFill>
                  <a:prstClr val="black"/>
                </a:solidFill>
                <a:effectLst/>
                <a:uLnTx/>
                <a:uFillTx/>
                <a:latin typeface="Calibri"/>
                <a:ea typeface="+mn-ea"/>
                <a:cs typeface="+mn-cs"/>
              </a:rPr>
              <a:t>alimentar e a privação material grave e/ou contribuir para a inclusão social das pessoas mais carenciadas.</a:t>
            </a:r>
          </a:p>
          <a:p>
            <a:pPr marL="0" marR="0" lvl="0" indent="0" algn="just" defTabSz="914400" rtl="0" eaLnBrk="1" fontAlgn="auto" latinLnBrk="0" hangingPunct="1">
              <a:lnSpc>
                <a:spcPct val="150000"/>
              </a:lnSpc>
              <a:spcBef>
                <a:spcPts val="0"/>
              </a:spcBef>
              <a:spcAft>
                <a:spcPts val="0"/>
              </a:spcAft>
              <a:buClr>
                <a:srgbClr val="C0504D"/>
              </a:buClr>
              <a:buSzTx/>
              <a:buFontTx/>
              <a:buNone/>
              <a:tabLst/>
              <a:defRPr/>
            </a:pPr>
            <a:endParaRPr kumimoji="0" lang="pt-PT"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50000"/>
              </a:lnSpc>
              <a:spcBef>
                <a:spcPts val="0"/>
              </a:spcBef>
              <a:spcAft>
                <a:spcPts val="0"/>
              </a:spcAft>
              <a:buClr>
                <a:srgbClr val="C0504D"/>
              </a:buClr>
              <a:buSzTx/>
              <a:buFontTx/>
              <a:buNone/>
              <a:tabLst/>
              <a:defRPr/>
            </a:pPr>
            <a:r>
              <a:rPr kumimoji="0" lang="pt-PT" b="0" i="0" u="none" strike="noStrike" kern="1200" cap="none" spc="0" normalizeH="0" baseline="0" noProof="0" dirty="0">
                <a:ln>
                  <a:noFill/>
                </a:ln>
                <a:solidFill>
                  <a:prstClr val="black"/>
                </a:solidFill>
                <a:effectLst/>
                <a:uLnTx/>
                <a:uFillTx/>
                <a:latin typeface="Calibri"/>
                <a:ea typeface="+mn-ea"/>
                <a:cs typeface="+mn-cs"/>
              </a:rPr>
              <a:t>O Fundo deverá mitigar as formas de pobreza extrema com maior impacto em termos de exclusão social, como o fenómeno dos sem-abrigo, a pobreza infantil e a privação de alimentos.</a:t>
            </a:r>
          </a:p>
          <a:p>
            <a:pPr marL="0" marR="0" lvl="0" indent="0" algn="just" defTabSz="914400" rtl="0" eaLnBrk="1" fontAlgn="auto" latinLnBrk="0" hangingPunct="1">
              <a:lnSpc>
                <a:spcPct val="150000"/>
              </a:lnSpc>
              <a:spcBef>
                <a:spcPts val="0"/>
              </a:spcBef>
              <a:spcAft>
                <a:spcPts val="0"/>
              </a:spcAft>
              <a:buClr>
                <a:srgbClr val="C0504D"/>
              </a:buClr>
              <a:buSzTx/>
              <a:buFontTx/>
              <a:buNone/>
              <a:tabLst/>
              <a:defRPr/>
            </a:pPr>
            <a:endParaRPr kumimoji="0" lang="pt-PT"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50000"/>
              </a:lnSpc>
              <a:spcBef>
                <a:spcPts val="0"/>
              </a:spcBef>
              <a:spcAft>
                <a:spcPts val="0"/>
              </a:spcAft>
              <a:buClr>
                <a:srgbClr val="C0504D"/>
              </a:buClr>
              <a:buSzTx/>
              <a:buFontTx/>
              <a:buNone/>
              <a:tabLst/>
              <a:defRPr/>
            </a:pPr>
            <a:r>
              <a:rPr kumimoji="0" lang="pt-PT" b="0" i="0" u="none" strike="noStrike" kern="1200" cap="none" spc="0" normalizeH="0" baseline="0" noProof="0" dirty="0">
                <a:ln>
                  <a:noFill/>
                </a:ln>
                <a:solidFill>
                  <a:prstClr val="black"/>
                </a:solidFill>
                <a:effectLst/>
                <a:uLnTx/>
                <a:uFillTx/>
                <a:latin typeface="Calibri"/>
                <a:ea typeface="+mn-ea"/>
                <a:cs typeface="+mn-cs"/>
              </a:rPr>
              <a:t>O Fundo não se destina a substituir as políticas públicas levadas a cabo pelos Estados-Membros para combater a pobreza e a exclusão social.</a:t>
            </a:r>
          </a:p>
        </p:txBody>
      </p:sp>
      <p:pic>
        <p:nvPicPr>
          <p:cNvPr id="10" name="Image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Tree>
    <p:extLst>
      <p:ext uri="{BB962C8B-B14F-4D97-AF65-F5344CB8AC3E}">
        <p14:creationId xmlns:p14="http://schemas.microsoft.com/office/powerpoint/2010/main" val="154013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anim calcmode="lin" valueType="num">
                                      <p:cBhvr additive="base">
                                        <p:cTn id="2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2"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86351D-072B-4C86-A6D4-D6DB4F7D6C52}" type="slidenum">
              <a:rPr kumimoji="0" lang="pt-PT"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pt-PT"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16" name="Imagem 15"/>
          <p:cNvPicPr>
            <a:picLocks noChangeAspect="1"/>
          </p:cNvPicPr>
          <p:nvPr/>
        </p:nvPicPr>
        <p:blipFill rotWithShape="1">
          <a:blip r:embed="rId3"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1. Apresentação do Programa Operacional</a:t>
            </a:r>
            <a:endParaRPr kumimoji="0" lang="pt-PT" sz="1600" b="1" i="0" u="none" strike="noStrike" kern="1200" cap="none" spc="0" normalizeH="0" baseline="0" noProof="0" dirty="0">
              <a:ln>
                <a:noFill/>
              </a:ln>
              <a:solidFill>
                <a:prstClr val="white"/>
              </a:solidFill>
              <a:effectLst/>
              <a:uLnTx/>
              <a:uFillTx/>
              <a:latin typeface="Calibri"/>
              <a:ea typeface="+mn-ea"/>
              <a:cs typeface="+mn-cs"/>
            </a:endParaRPr>
          </a:p>
        </p:txBody>
      </p:sp>
      <p:pic>
        <p:nvPicPr>
          <p:cNvPr id="14" name="Imagem 13"/>
          <p:cNvPicPr>
            <a:picLocks noChangeAspect="1"/>
          </p:cNvPicPr>
          <p:nvPr/>
        </p:nvPicPr>
        <p:blipFill rotWithShape="1">
          <a:blip r:embed="rId4"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8" name="CaixaDeTexto 7"/>
          <p:cNvSpPr txBox="1"/>
          <p:nvPr/>
        </p:nvSpPr>
        <p:spPr>
          <a:xfrm>
            <a:off x="539552" y="1108500"/>
            <a:ext cx="7776864" cy="338554"/>
          </a:xfrm>
          <a:prstGeom prst="rect">
            <a:avLst/>
          </a:prstGeom>
          <a:solidFill>
            <a:srgbClr val="06A7E1"/>
          </a:solidFill>
          <a:ln>
            <a:solidFill>
              <a:srgbClr val="06A7E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a:ln>
                  <a:noFill/>
                </a:ln>
                <a:solidFill>
                  <a:prstClr val="white"/>
                </a:solidFill>
                <a:effectLst/>
                <a:uLnTx/>
                <a:uFillTx/>
                <a:latin typeface="Calibri"/>
                <a:ea typeface="+mn-ea"/>
                <a:cs typeface="+mn-cs"/>
              </a:rPr>
              <a:t>Objetivos do </a:t>
            </a: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PO APMC até </a:t>
            </a:r>
            <a:r>
              <a:rPr kumimoji="0" lang="pt-PT" sz="1600" b="1" i="0" u="none" strike="noStrike" kern="1200" cap="none" spc="0" normalizeH="0" baseline="0" noProof="0" dirty="0">
                <a:ln>
                  <a:noFill/>
                </a:ln>
                <a:solidFill>
                  <a:prstClr val="white"/>
                </a:solidFill>
                <a:effectLst/>
                <a:uLnTx/>
                <a:uFillTx/>
                <a:latin typeface="Calibri"/>
                <a:ea typeface="+mn-ea"/>
                <a:cs typeface="+mn-cs"/>
              </a:rPr>
              <a:t>2020</a:t>
            </a:r>
          </a:p>
        </p:txBody>
      </p:sp>
      <p:sp>
        <p:nvSpPr>
          <p:cNvPr id="9" name="CaixaDeTexto 8"/>
          <p:cNvSpPr txBox="1"/>
          <p:nvPr/>
        </p:nvSpPr>
        <p:spPr>
          <a:xfrm>
            <a:off x="611560" y="2204864"/>
            <a:ext cx="7488832" cy="212365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PT" sz="3200" b="0" i="0" u="none" strike="noStrike" kern="1200" cap="none" spc="0" normalizeH="0" baseline="0" noProof="0" dirty="0">
                <a:ln>
                  <a:noFill/>
                </a:ln>
                <a:solidFill>
                  <a:prstClr val="black"/>
                </a:solidFill>
                <a:effectLst/>
                <a:uLnTx/>
                <a:uFillTx/>
                <a:latin typeface="Calibri"/>
                <a:ea typeface="+mn-ea"/>
                <a:cs typeface="+mn-cs"/>
              </a:rPr>
              <a:t>Reduzir em, pelo </a:t>
            </a:r>
            <a:r>
              <a:rPr kumimoji="0" lang="pt-PT" sz="3200" b="0" i="0" u="none" strike="noStrike" kern="1200" cap="none" spc="0" normalizeH="0" baseline="0" noProof="0" dirty="0" smtClean="0">
                <a:ln>
                  <a:noFill/>
                </a:ln>
                <a:solidFill>
                  <a:prstClr val="black"/>
                </a:solidFill>
                <a:effectLst/>
                <a:uLnTx/>
                <a:uFillTx/>
                <a:latin typeface="Calibri"/>
                <a:ea typeface="+mn-ea"/>
                <a:cs typeface="+mn-cs"/>
              </a:rPr>
              <a:t>menos,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PT" sz="3600" b="1" i="0" u="none" strike="noStrike" kern="1200" cap="none" spc="0" normalizeH="0" baseline="0" noProof="0" dirty="0" smtClean="0">
                <a:ln>
                  <a:noFill/>
                </a:ln>
                <a:solidFill>
                  <a:prstClr val="black"/>
                </a:solidFill>
                <a:effectLst/>
                <a:uLnTx/>
                <a:uFillTx/>
                <a:latin typeface="Calibri"/>
                <a:ea typeface="+mn-ea"/>
                <a:cs typeface="+mn-cs"/>
              </a:rPr>
              <a:t>200 mil </a:t>
            </a:r>
            <a:r>
              <a:rPr kumimoji="0" lang="pt-PT" sz="3200" b="0" i="0" u="none" strike="noStrike" kern="1200" cap="none" spc="0" normalizeH="0" baseline="0" noProof="0" dirty="0" smtClean="0">
                <a:ln>
                  <a:noFill/>
                </a:ln>
                <a:solidFill>
                  <a:prstClr val="black"/>
                </a:solidFill>
                <a:effectLst/>
                <a:uLnTx/>
                <a:uFillTx/>
                <a:latin typeface="Calibri"/>
                <a:ea typeface="+mn-ea"/>
                <a:cs typeface="+mn-cs"/>
              </a:rPr>
              <a:t>o </a:t>
            </a:r>
            <a:r>
              <a:rPr kumimoji="0" lang="pt-PT" sz="3200" b="0" i="0" u="none" strike="noStrike" kern="1200" cap="none" spc="0" normalizeH="0" baseline="0" noProof="0" dirty="0">
                <a:ln>
                  <a:noFill/>
                </a:ln>
                <a:solidFill>
                  <a:prstClr val="black"/>
                </a:solidFill>
                <a:effectLst/>
                <a:uLnTx/>
                <a:uFillTx/>
                <a:latin typeface="Calibri"/>
                <a:ea typeface="+mn-ea"/>
                <a:cs typeface="+mn-cs"/>
              </a:rPr>
              <a:t>número de </a:t>
            </a:r>
            <a:r>
              <a:rPr kumimoji="0" lang="pt-PT" sz="3200" b="0" i="0" u="none" strike="noStrike" kern="1200" cap="none" spc="0" normalizeH="0" baseline="0" noProof="0" dirty="0" smtClean="0">
                <a:ln>
                  <a:noFill/>
                </a:ln>
                <a:solidFill>
                  <a:prstClr val="black"/>
                </a:solidFill>
                <a:effectLst/>
                <a:uLnTx/>
                <a:uFillTx/>
                <a:latin typeface="Calibri"/>
                <a:ea typeface="+mn-ea"/>
                <a:cs typeface="+mn-cs"/>
              </a:rPr>
              <a:t>pessoas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PT" sz="3200" b="0" i="0" u="none" strike="noStrike" kern="1200" cap="none" spc="0" normalizeH="0" baseline="0" noProof="0" dirty="0" smtClean="0">
                <a:ln>
                  <a:noFill/>
                </a:ln>
                <a:solidFill>
                  <a:prstClr val="black"/>
                </a:solidFill>
                <a:effectLst/>
                <a:uLnTx/>
                <a:uFillTx/>
                <a:latin typeface="Calibri"/>
                <a:ea typeface="+mn-ea"/>
                <a:cs typeface="+mn-cs"/>
              </a:rPr>
              <a:t>em </a:t>
            </a:r>
            <a:r>
              <a:rPr kumimoji="0" lang="pt-PT" sz="3200" b="0" i="0" u="none" strike="noStrike" kern="1200" cap="none" spc="0" normalizeH="0" baseline="0" noProof="0" dirty="0">
                <a:ln>
                  <a:noFill/>
                </a:ln>
                <a:solidFill>
                  <a:prstClr val="black"/>
                </a:solidFill>
                <a:effectLst/>
                <a:uLnTx/>
                <a:uFillTx/>
                <a:latin typeface="Calibri"/>
                <a:ea typeface="+mn-ea"/>
                <a:cs typeface="+mn-cs"/>
              </a:rPr>
              <a:t>risco de pobreza e exclusão </a:t>
            </a:r>
            <a:r>
              <a:rPr kumimoji="0" lang="pt-PT" sz="3200" b="0" i="0" u="none" strike="noStrike" kern="1200" cap="none" spc="0" normalizeH="0" baseline="0" noProof="0" dirty="0" smtClean="0">
                <a:ln>
                  <a:noFill/>
                </a:ln>
                <a:solidFill>
                  <a:prstClr val="black"/>
                </a:solidFill>
                <a:effectLst/>
                <a:uLnTx/>
                <a:uFillTx/>
                <a:latin typeface="Calibri"/>
                <a:ea typeface="+mn-ea"/>
                <a:cs typeface="+mn-cs"/>
              </a:rPr>
              <a:t>social em Portugal.</a:t>
            </a:r>
            <a:endParaRPr kumimoji="0" lang="pt-PT" sz="32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10" name="Imagem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Tree>
    <p:extLst>
      <p:ext uri="{BB962C8B-B14F-4D97-AF65-F5344CB8AC3E}">
        <p14:creationId xmlns:p14="http://schemas.microsoft.com/office/powerpoint/2010/main" val="780143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 calcmode="lin" valueType="num">
                                      <p:cBhvr additive="base">
                                        <p:cTn id="1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 calcmode="lin" valueType="num">
                                      <p:cBhvr additive="base">
                                        <p:cTn id="21"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rotWithShape="1">
          <a:blip r:embed="rId3" cstate="print">
            <a:extLst>
              <a:ext uri="{28A0092B-C50C-407E-A947-70E740481C1C}">
                <a14:useLocalDpi xmlns:a14="http://schemas.microsoft.com/office/drawing/2010/main" val="0"/>
              </a:ext>
            </a:extLst>
          </a:blip>
          <a:srcRect r="75136" b="27676"/>
          <a:stretch/>
        </p:blipFill>
        <p:spPr>
          <a:xfrm>
            <a:off x="107505" y="107263"/>
            <a:ext cx="776831" cy="645190"/>
          </a:xfrm>
          <a:prstGeom prst="rect">
            <a:avLst/>
          </a:prstGeom>
        </p:spPr>
      </p:pic>
      <p:sp>
        <p:nvSpPr>
          <p:cNvPr id="4" name="Marcador de Posição do Número do Diapositivo 3"/>
          <p:cNvSpPr>
            <a:spLocks noGrp="1"/>
          </p:cNvSpPr>
          <p:nvPr>
            <p:ph type="sldNum" sz="quarter" idx="12"/>
          </p:nvPr>
        </p:nvSpPr>
        <p:spPr>
          <a:xfrm>
            <a:off x="8532440" y="6376244"/>
            <a:ext cx="47741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86351D-072B-4C86-A6D4-D6DB4F7D6C52}" type="slidenum">
              <a:rPr kumimoji="0" lang="pt-PT"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pt-PT"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16" name="Imagem 15"/>
          <p:cNvPicPr>
            <a:picLocks noChangeAspect="1"/>
          </p:cNvPicPr>
          <p:nvPr/>
        </p:nvPicPr>
        <p:blipFill rotWithShape="1">
          <a:blip r:embed="rId4" cstate="print">
            <a:extLst>
              <a:ext uri="{28A0092B-C50C-407E-A947-70E740481C1C}">
                <a14:useLocalDpi xmlns:a14="http://schemas.microsoft.com/office/drawing/2010/main" val="0"/>
              </a:ext>
            </a:extLst>
          </a:blip>
          <a:srcRect l="-219" t="3919" r="39879" b="69356"/>
          <a:stretch/>
        </p:blipFill>
        <p:spPr>
          <a:xfrm>
            <a:off x="107504" y="6310809"/>
            <a:ext cx="1296143" cy="430559"/>
          </a:xfrm>
          <a:prstGeom prst="rect">
            <a:avLst/>
          </a:prstGeom>
        </p:spPr>
      </p:pic>
      <p:sp>
        <p:nvSpPr>
          <p:cNvPr id="17" name="CaixaDeTexto 16"/>
          <p:cNvSpPr txBox="1"/>
          <p:nvPr/>
        </p:nvSpPr>
        <p:spPr>
          <a:xfrm>
            <a:off x="2782002" y="116632"/>
            <a:ext cx="6361998" cy="338554"/>
          </a:xfrm>
          <a:prstGeom prst="rect">
            <a:avLst/>
          </a:prstGeom>
          <a:solidFill>
            <a:srgbClr val="005DA4"/>
          </a:solid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1. Apresentação do Programa Operacional</a:t>
            </a:r>
            <a:endParaRPr kumimoji="0" lang="pt-PT" sz="1600" b="1" i="0" u="none" strike="noStrike" kern="1200" cap="none" spc="0" normalizeH="0" baseline="0" noProof="0" dirty="0">
              <a:ln>
                <a:noFill/>
              </a:ln>
              <a:solidFill>
                <a:prstClr val="white"/>
              </a:solidFill>
              <a:effectLst/>
              <a:uLnTx/>
              <a:uFillTx/>
              <a:latin typeface="Calibri"/>
              <a:ea typeface="+mn-ea"/>
              <a:cs typeface="+mn-cs"/>
            </a:endParaRPr>
          </a:p>
        </p:txBody>
      </p:sp>
      <p:pic>
        <p:nvPicPr>
          <p:cNvPr id="14" name="Imagem 13"/>
          <p:cNvPicPr>
            <a:picLocks noChangeAspect="1"/>
          </p:cNvPicPr>
          <p:nvPr/>
        </p:nvPicPr>
        <p:blipFill rotWithShape="1">
          <a:blip r:embed="rId5" cstate="print">
            <a:extLst>
              <a:ext uri="{28A0092B-C50C-407E-A947-70E740481C1C}">
                <a14:useLocalDpi xmlns:a14="http://schemas.microsoft.com/office/drawing/2010/main" val="0"/>
              </a:ext>
            </a:extLst>
          </a:blip>
          <a:srcRect r="37945"/>
          <a:stretch/>
        </p:blipFill>
        <p:spPr>
          <a:xfrm>
            <a:off x="8532440" y="620688"/>
            <a:ext cx="648072" cy="6168757"/>
          </a:xfrm>
          <a:prstGeom prst="rect">
            <a:avLst/>
          </a:prstGeom>
        </p:spPr>
      </p:pic>
      <p:sp>
        <p:nvSpPr>
          <p:cNvPr id="8" name="CaixaDeTexto 7"/>
          <p:cNvSpPr txBox="1"/>
          <p:nvPr/>
        </p:nvSpPr>
        <p:spPr>
          <a:xfrm>
            <a:off x="35496" y="1052736"/>
            <a:ext cx="7776864" cy="338554"/>
          </a:xfrm>
          <a:prstGeom prst="rect">
            <a:avLst/>
          </a:prstGeom>
          <a:solidFill>
            <a:srgbClr val="06A7E1"/>
          </a:solidFill>
          <a:ln>
            <a:solidFill>
              <a:srgbClr val="06A7E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1600" b="1" i="0" u="none" strike="noStrike" kern="1200" cap="none" spc="0" normalizeH="0" baseline="0" noProof="0" dirty="0" smtClean="0">
                <a:ln>
                  <a:noFill/>
                </a:ln>
                <a:solidFill>
                  <a:prstClr val="white"/>
                </a:solidFill>
                <a:effectLst/>
                <a:uLnTx/>
                <a:uFillTx/>
                <a:latin typeface="Calibri"/>
                <a:ea typeface="+mn-ea"/>
                <a:cs typeface="+mn-cs"/>
              </a:rPr>
              <a:t>PO APMC (2014/2020)</a:t>
            </a:r>
            <a:endParaRPr kumimoji="0" lang="pt-PT" sz="1600" b="1" i="0" u="none" strike="noStrike" kern="1200" cap="none" spc="0" normalizeH="0" baseline="0" noProof="0" dirty="0">
              <a:ln>
                <a:noFill/>
              </a:ln>
              <a:solidFill>
                <a:prstClr val="white"/>
              </a:solidFill>
              <a:effectLst/>
              <a:uLnTx/>
              <a:uFillTx/>
              <a:latin typeface="Calibri"/>
              <a:ea typeface="+mn-ea"/>
              <a:cs typeface="+mn-cs"/>
            </a:endParaRPr>
          </a:p>
        </p:txBody>
      </p:sp>
      <p:sp>
        <p:nvSpPr>
          <p:cNvPr id="9" name="CaixaDeTexto 8"/>
          <p:cNvSpPr txBox="1"/>
          <p:nvPr/>
        </p:nvSpPr>
        <p:spPr>
          <a:xfrm>
            <a:off x="467544" y="1700809"/>
            <a:ext cx="7344816" cy="3539430"/>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pt-PT" sz="1600" b="0" i="0" u="none" strike="noStrike" kern="1200" cap="none" spc="0" normalizeH="0" baseline="0" noProof="0" dirty="0">
                <a:ln>
                  <a:noFill/>
                </a:ln>
                <a:solidFill>
                  <a:prstClr val="black"/>
                </a:solidFill>
                <a:effectLst/>
                <a:uLnTx/>
                <a:uFillTx/>
                <a:latin typeface="Calibri"/>
                <a:ea typeface="+mn-ea"/>
                <a:cs typeface="+mn-cs"/>
              </a:rPr>
              <a:t>O </a:t>
            </a:r>
            <a:r>
              <a:rPr kumimoji="0" lang="pt-PT" sz="1600" b="1" i="0" u="none" strike="noStrike" kern="1200" cap="none" spc="0" normalizeH="0" baseline="0" noProof="0" dirty="0">
                <a:ln>
                  <a:noFill/>
                </a:ln>
                <a:solidFill>
                  <a:prstClr val="black"/>
                </a:solidFill>
                <a:effectLst/>
                <a:uLnTx/>
                <a:uFillTx/>
                <a:latin typeface="Calibri"/>
                <a:ea typeface="+mn-ea"/>
                <a:cs typeface="+mn-cs"/>
              </a:rPr>
              <a:t>Programa Operacional de Apoio às Pessoas Mais Carenciadas (</a:t>
            </a:r>
            <a:r>
              <a:rPr kumimoji="0" lang="pt-PT" sz="1600" b="1" i="0" u="none" strike="noStrike" kern="1200" cap="none" spc="0" normalizeH="0" baseline="0" noProof="0" dirty="0" smtClean="0">
                <a:ln>
                  <a:noFill/>
                </a:ln>
                <a:solidFill>
                  <a:prstClr val="black"/>
                </a:solidFill>
                <a:effectLst/>
                <a:uLnTx/>
                <a:uFillTx/>
                <a:latin typeface="Calibri"/>
                <a:ea typeface="+mn-ea"/>
                <a:cs typeface="+mn-cs"/>
              </a:rPr>
              <a:t>PO APMC</a:t>
            </a:r>
            <a:r>
              <a:rPr kumimoji="0" lang="pt-PT" sz="1600" b="1" i="0" u="none" strike="noStrike" kern="1200" cap="none" spc="0" normalizeH="0" baseline="0" noProof="0" dirty="0">
                <a:ln>
                  <a:noFill/>
                </a:ln>
                <a:solidFill>
                  <a:prstClr val="black"/>
                </a:solidFill>
                <a:effectLst/>
                <a:uLnTx/>
                <a:uFillTx/>
                <a:latin typeface="Calibri"/>
                <a:ea typeface="+mn-ea"/>
                <a:cs typeface="+mn-cs"/>
              </a:rPr>
              <a:t>)</a:t>
            </a:r>
            <a:r>
              <a:rPr kumimoji="0" lang="pt-PT" sz="1600" b="0" i="0" u="none" strike="noStrike" kern="1200" cap="none" spc="0" normalizeH="0" baseline="0" noProof="0" dirty="0">
                <a:ln>
                  <a:noFill/>
                </a:ln>
                <a:solidFill>
                  <a:prstClr val="black"/>
                </a:solidFill>
                <a:effectLst/>
                <a:uLnTx/>
                <a:uFillTx/>
                <a:latin typeface="Calibri"/>
                <a:ea typeface="+mn-ea"/>
                <a:cs typeface="+mn-cs"/>
              </a:rPr>
              <a:t> foi aprovado pela Comissão em 17/12/2014, através da Decisão de Execução ICC 2014PT05FMOP001:</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PT" sz="1600" b="0" i="0" u="none" strike="noStrike" kern="1200" cap="none" spc="0" normalizeH="0" baseline="0" noProof="0" dirty="0">
              <a:ln>
                <a:noFill/>
              </a:ln>
              <a:solidFill>
                <a:prstClr val="black"/>
              </a:solidFill>
              <a:effectLst/>
              <a:uLnTx/>
              <a:uFillTx/>
              <a:latin typeface="Calibri"/>
              <a:ea typeface="+mn-ea"/>
              <a:cs typeface="+mn-cs"/>
            </a:endParaRPr>
          </a:p>
          <a:p>
            <a:pPr marL="742950" marR="0" lvl="1" indent="-285750" algn="just" defTabSz="914400" rtl="0" eaLnBrk="1" fontAlgn="auto" latinLnBrk="0" hangingPunct="1">
              <a:lnSpc>
                <a:spcPct val="150000"/>
              </a:lnSpc>
              <a:spcBef>
                <a:spcPts val="0"/>
              </a:spcBef>
              <a:spcAft>
                <a:spcPts val="0"/>
              </a:spcAft>
              <a:buClr>
                <a:srgbClr val="005DA4"/>
              </a:buClr>
              <a:buSzTx/>
              <a:buFont typeface="Arial" panose="020B0604020202020204" pitchFamily="34" charset="0"/>
              <a:buChar char="•"/>
              <a:tabLst/>
              <a:defRPr/>
            </a:pPr>
            <a:r>
              <a:rPr kumimoji="0" lang="pt-PT" sz="1600" b="0" i="0" u="none" strike="noStrike" kern="1200" cap="none" spc="0" normalizeH="0" baseline="0" noProof="0" dirty="0">
                <a:ln>
                  <a:noFill/>
                </a:ln>
                <a:solidFill>
                  <a:prstClr val="black"/>
                </a:solidFill>
                <a:effectLst/>
                <a:uLnTx/>
                <a:uFillTx/>
                <a:latin typeface="Calibri"/>
                <a:ea typeface="+mn-ea"/>
                <a:cs typeface="+mn-cs"/>
              </a:rPr>
              <a:t>Substitui o PCAAC, implementado em Portugal até 2013, e é financiado pelo FEAC e pelo </a:t>
            </a:r>
            <a:r>
              <a:rPr kumimoji="0" lang="pt-PT" sz="1600" b="0" i="0" u="none" strike="noStrike" kern="1200" cap="none" spc="0" normalizeH="0" baseline="0" noProof="0" dirty="0" smtClean="0">
                <a:ln>
                  <a:noFill/>
                </a:ln>
                <a:solidFill>
                  <a:prstClr val="black"/>
                </a:solidFill>
                <a:effectLst/>
                <a:uLnTx/>
                <a:uFillTx/>
                <a:latin typeface="Calibri"/>
                <a:ea typeface="+mn-ea"/>
                <a:cs typeface="+mn-cs"/>
              </a:rPr>
              <a:t>Orçamento de Estado;</a:t>
            </a:r>
            <a:endParaRPr kumimoji="0" lang="pt-PT" sz="1600" b="0" i="0" u="none" strike="noStrike" kern="1200" cap="none" spc="0" normalizeH="0" baseline="0" noProof="0" dirty="0">
              <a:ln>
                <a:noFill/>
              </a:ln>
              <a:solidFill>
                <a:prstClr val="black"/>
              </a:solidFill>
              <a:effectLst/>
              <a:uLnTx/>
              <a:uFillTx/>
              <a:latin typeface="Calibri"/>
              <a:ea typeface="+mn-ea"/>
              <a:cs typeface="+mn-cs"/>
            </a:endParaRPr>
          </a:p>
          <a:p>
            <a:pPr marL="742950" marR="0" lvl="1" indent="-285750" algn="just" defTabSz="914400" rtl="0" eaLnBrk="1" fontAlgn="auto" latinLnBrk="0" hangingPunct="1">
              <a:lnSpc>
                <a:spcPct val="100000"/>
              </a:lnSpc>
              <a:spcBef>
                <a:spcPts val="0"/>
              </a:spcBef>
              <a:spcAft>
                <a:spcPts val="0"/>
              </a:spcAft>
              <a:buClr>
                <a:srgbClr val="005DA4"/>
              </a:buClr>
              <a:buSzTx/>
              <a:buFont typeface="Arial" panose="020B0604020202020204" pitchFamily="34" charset="0"/>
              <a:buChar char="•"/>
              <a:tabLst/>
              <a:defRPr/>
            </a:pPr>
            <a:endParaRPr kumimoji="0" lang="pt-PT" sz="1600" b="0" i="0" u="none" strike="noStrike" kern="1200" cap="none" spc="0" normalizeH="0" baseline="0" noProof="0" dirty="0">
              <a:ln>
                <a:noFill/>
              </a:ln>
              <a:solidFill>
                <a:prstClr val="black"/>
              </a:solidFill>
              <a:effectLst/>
              <a:uLnTx/>
              <a:uFillTx/>
              <a:latin typeface="Calibri"/>
              <a:ea typeface="+mn-ea"/>
              <a:cs typeface="+mn-cs"/>
            </a:endParaRPr>
          </a:p>
          <a:p>
            <a:pPr marL="742950" marR="0" lvl="1" indent="-285750" algn="just" defTabSz="914400" rtl="0" eaLnBrk="1" fontAlgn="auto" latinLnBrk="0" hangingPunct="1">
              <a:lnSpc>
                <a:spcPct val="150000"/>
              </a:lnSpc>
              <a:spcBef>
                <a:spcPts val="0"/>
              </a:spcBef>
              <a:spcAft>
                <a:spcPts val="0"/>
              </a:spcAft>
              <a:buClr>
                <a:srgbClr val="005DA4"/>
              </a:buClr>
              <a:buSzTx/>
              <a:buFont typeface="Arial" panose="020B0604020202020204" pitchFamily="34" charset="0"/>
              <a:buChar char="•"/>
              <a:tabLst/>
              <a:defRPr/>
            </a:pPr>
            <a:r>
              <a:rPr kumimoji="0" lang="pt-PT" sz="1600" b="0" i="0" u="none" strike="noStrike" kern="1200" cap="none" spc="0" normalizeH="0" baseline="0" noProof="0" dirty="0">
                <a:ln>
                  <a:noFill/>
                </a:ln>
                <a:solidFill>
                  <a:prstClr val="black"/>
                </a:solidFill>
                <a:effectLst/>
                <a:uLnTx/>
                <a:uFillTx/>
                <a:latin typeface="Calibri"/>
                <a:ea typeface="+mn-ea"/>
                <a:cs typeface="+mn-cs"/>
              </a:rPr>
              <a:t>Complementa </a:t>
            </a:r>
            <a:r>
              <a:rPr kumimoji="0" lang="pt-PT" sz="1600" b="0" i="0" u="none" strike="noStrike" kern="1200" cap="none" spc="0" normalizeH="0" baseline="0" noProof="0" dirty="0" smtClean="0">
                <a:ln>
                  <a:noFill/>
                </a:ln>
                <a:solidFill>
                  <a:prstClr val="black"/>
                </a:solidFill>
                <a:effectLst/>
                <a:uLnTx/>
                <a:uFillTx/>
                <a:latin typeface="Calibri"/>
                <a:ea typeface="+mn-ea"/>
                <a:cs typeface="+mn-cs"/>
              </a:rPr>
              <a:t>outros </a:t>
            </a:r>
            <a:r>
              <a:rPr kumimoji="0" lang="pt-PT" sz="1600" b="0" i="0" u="none" strike="noStrike" kern="1200" cap="none" spc="0" normalizeH="0" baseline="0" noProof="0" dirty="0">
                <a:ln>
                  <a:noFill/>
                </a:ln>
                <a:solidFill>
                  <a:prstClr val="black"/>
                </a:solidFill>
                <a:effectLst/>
                <a:uLnTx/>
                <a:uFillTx/>
                <a:latin typeface="Calibri"/>
                <a:ea typeface="+mn-ea"/>
                <a:cs typeface="+mn-cs"/>
              </a:rPr>
              <a:t>dispositivos </a:t>
            </a:r>
            <a:r>
              <a:rPr kumimoji="0" lang="pt-PT" sz="1600" b="0" i="0" u="none" strike="noStrike" kern="1200" cap="none" spc="0" normalizeH="0" baseline="0" noProof="0" dirty="0" smtClean="0">
                <a:ln>
                  <a:noFill/>
                </a:ln>
                <a:solidFill>
                  <a:prstClr val="black"/>
                </a:solidFill>
                <a:effectLst/>
                <a:uLnTx/>
                <a:uFillTx/>
                <a:latin typeface="Calibri"/>
                <a:ea typeface="+mn-ea"/>
                <a:cs typeface="+mn-cs"/>
              </a:rPr>
              <a:t>nacionais, tais como:</a:t>
            </a:r>
            <a:endParaRPr kumimoji="0" lang="pt-PT" sz="1600" b="0" i="0" u="none" strike="noStrike" kern="1200" cap="none" spc="0" normalizeH="0" baseline="0" noProof="0" dirty="0">
              <a:ln>
                <a:noFill/>
              </a:ln>
              <a:solidFill>
                <a:prstClr val="black"/>
              </a:solidFill>
              <a:effectLst/>
              <a:uLnTx/>
              <a:uFillTx/>
              <a:latin typeface="Calibri"/>
              <a:ea typeface="+mn-ea"/>
              <a:cs typeface="+mn-cs"/>
            </a:endParaRPr>
          </a:p>
          <a:p>
            <a:pPr marL="1200150" marR="0" lvl="2" indent="-285750" algn="just" defTabSz="914400" rtl="0" eaLnBrk="1" fontAlgn="auto" latinLnBrk="0" hangingPunct="1">
              <a:lnSpc>
                <a:spcPct val="150000"/>
              </a:lnSpc>
              <a:spcBef>
                <a:spcPts val="0"/>
              </a:spcBef>
              <a:spcAft>
                <a:spcPts val="0"/>
              </a:spcAft>
              <a:buClr>
                <a:srgbClr val="005DA4"/>
              </a:buClr>
              <a:buSzTx/>
              <a:buFont typeface="Arial" panose="020B0604020202020204" pitchFamily="34" charset="0"/>
              <a:buChar char="•"/>
              <a:tabLst/>
              <a:defRPr/>
            </a:pPr>
            <a:r>
              <a:rPr kumimoji="0" lang="pt-PT" sz="1600" b="0" i="0" u="none" strike="noStrike" kern="1200" cap="none" spc="0" normalizeH="0" baseline="0" noProof="0" dirty="0" smtClean="0">
                <a:ln>
                  <a:noFill/>
                </a:ln>
                <a:solidFill>
                  <a:prstClr val="black"/>
                </a:solidFill>
                <a:effectLst/>
                <a:uLnTx/>
                <a:uFillTx/>
                <a:latin typeface="Calibri"/>
                <a:ea typeface="+mn-ea"/>
                <a:cs typeface="+mn-cs"/>
              </a:rPr>
              <a:t>As prestações </a:t>
            </a:r>
            <a:r>
              <a:rPr kumimoji="0" lang="pt-PT" sz="1600" b="0" i="0" u="none" strike="noStrike" kern="1200" cap="none" spc="0" normalizeH="0" baseline="0" noProof="0" dirty="0">
                <a:ln>
                  <a:noFill/>
                </a:ln>
                <a:solidFill>
                  <a:prstClr val="black"/>
                </a:solidFill>
                <a:effectLst/>
                <a:uLnTx/>
                <a:uFillTx/>
                <a:latin typeface="Calibri"/>
                <a:ea typeface="+mn-ea"/>
                <a:cs typeface="+mn-cs"/>
              </a:rPr>
              <a:t>pecuniárias de caráter eventual, atribuídas no âmbito da ação social, parte integrante do sistema de segurança social </a:t>
            </a:r>
            <a:r>
              <a:rPr kumimoji="0" lang="pt-PT" sz="1600" b="0" i="0" u="none" strike="noStrike" kern="1200" cap="none" spc="0" normalizeH="0" baseline="0" noProof="0" dirty="0" smtClean="0">
                <a:ln>
                  <a:noFill/>
                </a:ln>
                <a:solidFill>
                  <a:prstClr val="black"/>
                </a:solidFill>
                <a:effectLst/>
                <a:uLnTx/>
                <a:uFillTx/>
                <a:latin typeface="Calibri"/>
                <a:ea typeface="+mn-ea"/>
                <a:cs typeface="+mn-cs"/>
              </a:rPr>
              <a:t>português.</a:t>
            </a:r>
          </a:p>
        </p:txBody>
      </p:sp>
      <p:pic>
        <p:nvPicPr>
          <p:cNvPr id="10" name="Imagem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9129" y="113919"/>
            <a:ext cx="1568080" cy="634380"/>
          </a:xfrm>
          <a:prstGeom prst="rect">
            <a:avLst/>
          </a:prstGeom>
        </p:spPr>
      </p:pic>
    </p:spTree>
    <p:extLst>
      <p:ext uri="{BB962C8B-B14F-4D97-AF65-F5344CB8AC3E}">
        <p14:creationId xmlns:p14="http://schemas.microsoft.com/office/powerpoint/2010/main" val="3560676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anim calcmode="lin" valueType="num">
                                      <p:cBhvr additive="base">
                                        <p:cTn id="2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
                                            <p:txEl>
                                              <p:pRg st="5" end="5"/>
                                            </p:txEl>
                                          </p:spTgt>
                                        </p:tgtEl>
                                        <p:attrNameLst>
                                          <p:attrName>style.visibility</p:attrName>
                                        </p:attrNameLst>
                                      </p:cBhvr>
                                      <p:to>
                                        <p:strVal val="visible"/>
                                      </p:to>
                                    </p:set>
                                    <p:anim calcmode="lin" valueType="num">
                                      <p:cBhvr additive="base">
                                        <p:cTn id="29"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uiExpand="1" build="p"/>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7449</TotalTime>
  <Words>5105</Words>
  <Application>Microsoft Office PowerPoint</Application>
  <PresentationFormat>Apresentação no Ecrã (4:3)</PresentationFormat>
  <Paragraphs>632</Paragraphs>
  <Slides>65</Slides>
  <Notes>4</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65</vt:i4>
      </vt:variant>
    </vt:vector>
  </HeadingPairs>
  <TitlesOfParts>
    <vt:vector size="70" baseType="lpstr">
      <vt:lpstr>Arial</vt:lpstr>
      <vt:lpstr>Calibri</vt:lpstr>
      <vt:lpstr>Times New Roman</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Parcerias</vt:lpstr>
      <vt:lpstr>Apresentação do PowerPoint</vt:lpstr>
      <vt:lpstr>Requisitos dos Polos de Receção</vt:lpstr>
      <vt:lpstr>Requisitos dos Polos de Receção</vt:lpstr>
      <vt:lpstr>Requisitos dos Polos de Receção</vt:lpstr>
      <vt:lpstr>Requisitos dos Polos de Receção</vt:lpstr>
      <vt:lpstr>Requisitos das Entidades Mediadoras</vt:lpstr>
      <vt:lpstr>Requisitos das Entidades Mediadoras</vt:lpstr>
      <vt:lpstr>Apresentação do PowerPoint</vt:lpstr>
      <vt:lpstr>Cadeia de Entrega e Distribuição dos Produtos</vt:lpstr>
      <vt:lpstr>Cadeia de Entrega e Distribuição dos Produtos</vt:lpstr>
      <vt:lpstr>Âmbito Geográfico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Obrigada!</vt:lpstr>
    </vt:vector>
  </TitlesOfParts>
  <Company>POPH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Elizete Frois</dc:creator>
  <cp:lastModifiedBy>Administrador</cp:lastModifiedBy>
  <cp:revision>306</cp:revision>
  <cp:lastPrinted>2018-06-01T19:20:49Z</cp:lastPrinted>
  <dcterms:created xsi:type="dcterms:W3CDTF">2015-10-22T10:47:21Z</dcterms:created>
  <dcterms:modified xsi:type="dcterms:W3CDTF">2018-06-20T09:19:38Z</dcterms:modified>
</cp:coreProperties>
</file>