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7" r:id="rId2"/>
    <p:sldId id="263" r:id="rId3"/>
    <p:sldId id="264" r:id="rId4"/>
    <p:sldId id="304" r:id="rId5"/>
    <p:sldId id="359" r:id="rId6"/>
    <p:sldId id="297" r:id="rId7"/>
    <p:sldId id="305" r:id="rId8"/>
    <p:sldId id="336" r:id="rId9"/>
    <p:sldId id="299" r:id="rId10"/>
    <p:sldId id="298" r:id="rId11"/>
    <p:sldId id="306" r:id="rId12"/>
    <p:sldId id="307" r:id="rId13"/>
    <p:sldId id="308" r:id="rId14"/>
    <p:sldId id="309" r:id="rId15"/>
    <p:sldId id="310" r:id="rId16"/>
    <p:sldId id="312" r:id="rId17"/>
    <p:sldId id="354" r:id="rId18"/>
    <p:sldId id="353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55" r:id="rId28"/>
    <p:sldId id="321" r:id="rId29"/>
    <p:sldId id="322" r:id="rId30"/>
    <p:sldId id="356" r:id="rId31"/>
    <p:sldId id="357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2" r:id="rId40"/>
    <p:sldId id="333" r:id="rId41"/>
    <p:sldId id="334" r:id="rId42"/>
    <p:sldId id="343" r:id="rId43"/>
    <p:sldId id="335" r:id="rId44"/>
    <p:sldId id="360" r:id="rId45"/>
    <p:sldId id="300" r:id="rId46"/>
    <p:sldId id="301" r:id="rId47"/>
    <p:sldId id="340" r:id="rId48"/>
    <p:sldId id="346" r:id="rId49"/>
    <p:sldId id="342" r:id="rId50"/>
    <p:sldId id="344" r:id="rId51"/>
    <p:sldId id="337" r:id="rId52"/>
    <p:sldId id="345" r:id="rId53"/>
    <p:sldId id="361" r:id="rId54"/>
    <p:sldId id="347" r:id="rId55"/>
    <p:sldId id="348" r:id="rId56"/>
    <p:sldId id="339" r:id="rId57"/>
    <p:sldId id="349" r:id="rId58"/>
    <p:sldId id="358" r:id="rId59"/>
    <p:sldId id="362" r:id="rId60"/>
    <p:sldId id="352" r:id="rId61"/>
    <p:sldId id="303" r:id="rId6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4"/>
    <a:srgbClr val="06A7E1"/>
    <a:srgbClr val="CBE6FD"/>
    <a:srgbClr val="F04D52"/>
    <a:srgbClr val="FCAF17"/>
    <a:srgbClr val="71BF44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68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35C93-5930-4093-9766-84A1B44956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B5F79D2-AFCE-4440-8625-A4E228FC7684}">
      <dgm:prSet phldrT="[Texto]" custT="1"/>
      <dgm:spPr/>
      <dgm:t>
        <a:bodyPr/>
        <a:lstStyle/>
        <a:p>
          <a:r>
            <a:rPr lang="pt-PT" sz="1600" dirty="0" smtClean="0"/>
            <a:t>Coordenadora</a:t>
          </a:r>
        </a:p>
        <a:p>
          <a:r>
            <a:rPr lang="pt-PT" sz="1200" dirty="0" smtClean="0"/>
            <a:t>(mediadora ou não)</a:t>
          </a:r>
          <a:endParaRPr lang="pt-PT" sz="1200" dirty="0"/>
        </a:p>
      </dgm:t>
    </dgm:pt>
    <dgm:pt modelId="{DBA45F62-947A-4D9E-8803-1C5B46F17474}" type="parTrans" cxnId="{5A1392A0-CBC7-41AB-9E15-4817DB4EF3FE}">
      <dgm:prSet/>
      <dgm:spPr/>
      <dgm:t>
        <a:bodyPr/>
        <a:lstStyle/>
        <a:p>
          <a:endParaRPr lang="pt-PT"/>
        </a:p>
      </dgm:t>
    </dgm:pt>
    <dgm:pt modelId="{2A724F10-F3E5-4D24-B944-086F1D560A14}" type="sibTrans" cxnId="{5A1392A0-CBC7-41AB-9E15-4817DB4EF3FE}">
      <dgm:prSet/>
      <dgm:spPr/>
      <dgm:t>
        <a:bodyPr/>
        <a:lstStyle/>
        <a:p>
          <a:endParaRPr lang="pt-PT"/>
        </a:p>
      </dgm:t>
    </dgm:pt>
    <dgm:pt modelId="{1049EA94-0E05-4BFF-8BD4-FC4B74CD5DE9}">
      <dgm:prSet phldrT="[Texto]" custT="1"/>
      <dgm:spPr/>
      <dgm:t>
        <a:bodyPr/>
        <a:lstStyle/>
        <a:p>
          <a:r>
            <a:rPr lang="pt-PT" sz="1800" dirty="0" smtClean="0"/>
            <a:t>Mediadora 1</a:t>
          </a:r>
          <a:endParaRPr lang="pt-PT" sz="1800" dirty="0"/>
        </a:p>
      </dgm:t>
    </dgm:pt>
    <dgm:pt modelId="{BD9952F2-32BF-4A1E-81EA-C0FF05D44083}" type="parTrans" cxnId="{8F32E61F-56C6-4C6C-8D7C-496375FD2380}">
      <dgm:prSet/>
      <dgm:spPr/>
      <dgm:t>
        <a:bodyPr/>
        <a:lstStyle/>
        <a:p>
          <a:endParaRPr lang="pt-PT"/>
        </a:p>
      </dgm:t>
    </dgm:pt>
    <dgm:pt modelId="{0B6EC63D-4D07-44F9-AA6C-0A615ED3F751}" type="sibTrans" cxnId="{8F32E61F-56C6-4C6C-8D7C-496375FD2380}">
      <dgm:prSet/>
      <dgm:spPr/>
      <dgm:t>
        <a:bodyPr/>
        <a:lstStyle/>
        <a:p>
          <a:endParaRPr lang="pt-PT"/>
        </a:p>
      </dgm:t>
    </dgm:pt>
    <dgm:pt modelId="{BB86C546-E23D-456E-9B4F-38DF6E017F10}">
      <dgm:prSet phldrT="[Texto]" custT="1"/>
      <dgm:spPr/>
      <dgm:t>
        <a:bodyPr/>
        <a:lstStyle/>
        <a:p>
          <a:r>
            <a:rPr lang="pt-PT" sz="1800" dirty="0" smtClean="0"/>
            <a:t>Mediadora 2</a:t>
          </a:r>
          <a:endParaRPr lang="pt-PT" sz="1800" dirty="0"/>
        </a:p>
      </dgm:t>
    </dgm:pt>
    <dgm:pt modelId="{2D8212F9-6CCB-4A11-AF88-E5137F7223D1}" type="parTrans" cxnId="{88EE729A-D867-4DB7-82E6-1C9C5DBDDE58}">
      <dgm:prSet/>
      <dgm:spPr/>
      <dgm:t>
        <a:bodyPr/>
        <a:lstStyle/>
        <a:p>
          <a:endParaRPr lang="pt-PT"/>
        </a:p>
      </dgm:t>
    </dgm:pt>
    <dgm:pt modelId="{1F189765-6320-4A1E-BDCB-69B26DF2A088}" type="sibTrans" cxnId="{88EE729A-D867-4DB7-82E6-1C9C5DBDDE58}">
      <dgm:prSet/>
      <dgm:spPr/>
      <dgm:t>
        <a:bodyPr/>
        <a:lstStyle/>
        <a:p>
          <a:endParaRPr lang="pt-PT"/>
        </a:p>
      </dgm:t>
    </dgm:pt>
    <dgm:pt modelId="{3597AB54-F3C8-4564-98F3-779675BA9DB6}">
      <dgm:prSet phldrT="[Texto]" custT="1"/>
      <dgm:spPr/>
      <dgm:t>
        <a:bodyPr/>
        <a:lstStyle/>
        <a:p>
          <a:r>
            <a:rPr lang="pt-PT" sz="1800" dirty="0" smtClean="0"/>
            <a:t>Mediadora n </a:t>
          </a:r>
          <a:r>
            <a:rPr lang="pt-PT" sz="1100" dirty="0" smtClean="0"/>
            <a:t>(máx:10)</a:t>
          </a:r>
          <a:endParaRPr lang="pt-PT" sz="1100" dirty="0"/>
        </a:p>
      </dgm:t>
    </dgm:pt>
    <dgm:pt modelId="{9D71BBD2-EF11-4B6D-8ED7-369F078737AC}" type="parTrans" cxnId="{3EA14DAF-C041-4C18-B66D-2424FB08A54C}">
      <dgm:prSet/>
      <dgm:spPr/>
      <dgm:t>
        <a:bodyPr/>
        <a:lstStyle/>
        <a:p>
          <a:endParaRPr lang="pt-PT"/>
        </a:p>
      </dgm:t>
    </dgm:pt>
    <dgm:pt modelId="{7771BB8F-5205-474C-B707-69EDE6DD7E67}" type="sibTrans" cxnId="{3EA14DAF-C041-4C18-B66D-2424FB08A54C}">
      <dgm:prSet/>
      <dgm:spPr/>
      <dgm:t>
        <a:bodyPr/>
        <a:lstStyle/>
        <a:p>
          <a:endParaRPr lang="pt-PT"/>
        </a:p>
      </dgm:t>
    </dgm:pt>
    <dgm:pt modelId="{563ADD17-B5B6-4CFB-BEC2-A295281AF6DC}" type="pres">
      <dgm:prSet presAssocID="{BD335C93-5930-4093-9766-84A1B44956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F63F0108-50A7-465F-9022-E6654AF22A18}" type="pres">
      <dgm:prSet presAssocID="{BB5F79D2-AFCE-4440-8625-A4E228FC7684}" presName="hierRoot1" presStyleCnt="0">
        <dgm:presLayoutVars>
          <dgm:hierBranch val="init"/>
        </dgm:presLayoutVars>
      </dgm:prSet>
      <dgm:spPr/>
    </dgm:pt>
    <dgm:pt modelId="{80F9F8ED-F1C0-4C86-B1E5-EBC95C0D05E3}" type="pres">
      <dgm:prSet presAssocID="{BB5F79D2-AFCE-4440-8625-A4E228FC7684}" presName="rootComposite1" presStyleCnt="0"/>
      <dgm:spPr/>
    </dgm:pt>
    <dgm:pt modelId="{FB2E1060-CE9C-40D2-8A3E-C3BECC8DA854}" type="pres">
      <dgm:prSet presAssocID="{BB5F79D2-AFCE-4440-8625-A4E228FC768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2B082C2-6E94-4620-B524-C2C8799ED14F}" type="pres">
      <dgm:prSet presAssocID="{BB5F79D2-AFCE-4440-8625-A4E228FC7684}" presName="rootConnector1" presStyleLbl="node1" presStyleIdx="0" presStyleCnt="0"/>
      <dgm:spPr/>
      <dgm:t>
        <a:bodyPr/>
        <a:lstStyle/>
        <a:p>
          <a:endParaRPr lang="pt-PT"/>
        </a:p>
      </dgm:t>
    </dgm:pt>
    <dgm:pt modelId="{D9466AF8-879B-4FA8-B233-61BF35DDAD9D}" type="pres">
      <dgm:prSet presAssocID="{BB5F79D2-AFCE-4440-8625-A4E228FC7684}" presName="hierChild2" presStyleCnt="0"/>
      <dgm:spPr/>
    </dgm:pt>
    <dgm:pt modelId="{336FD53A-DE38-4FB9-889A-6969633609E8}" type="pres">
      <dgm:prSet presAssocID="{BD9952F2-32BF-4A1E-81EA-C0FF05D44083}" presName="Name37" presStyleLbl="parChTrans1D2" presStyleIdx="0" presStyleCnt="3"/>
      <dgm:spPr/>
      <dgm:t>
        <a:bodyPr/>
        <a:lstStyle/>
        <a:p>
          <a:endParaRPr lang="pt-PT"/>
        </a:p>
      </dgm:t>
    </dgm:pt>
    <dgm:pt modelId="{BD9F225F-26B6-4308-AE7B-050E2E8C6BBA}" type="pres">
      <dgm:prSet presAssocID="{1049EA94-0E05-4BFF-8BD4-FC4B74CD5DE9}" presName="hierRoot2" presStyleCnt="0">
        <dgm:presLayoutVars>
          <dgm:hierBranch val="init"/>
        </dgm:presLayoutVars>
      </dgm:prSet>
      <dgm:spPr/>
    </dgm:pt>
    <dgm:pt modelId="{A4B602D4-195B-48F8-ADAD-193839F004A4}" type="pres">
      <dgm:prSet presAssocID="{1049EA94-0E05-4BFF-8BD4-FC4B74CD5DE9}" presName="rootComposite" presStyleCnt="0"/>
      <dgm:spPr/>
    </dgm:pt>
    <dgm:pt modelId="{7A038FAF-E0E7-46B1-940A-528D6AF91F08}" type="pres">
      <dgm:prSet presAssocID="{1049EA94-0E05-4BFF-8BD4-FC4B74CD5DE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0C8D679-BE53-4FCE-AED1-E91CF7902365}" type="pres">
      <dgm:prSet presAssocID="{1049EA94-0E05-4BFF-8BD4-FC4B74CD5DE9}" presName="rootConnector" presStyleLbl="node2" presStyleIdx="0" presStyleCnt="3"/>
      <dgm:spPr/>
      <dgm:t>
        <a:bodyPr/>
        <a:lstStyle/>
        <a:p>
          <a:endParaRPr lang="pt-PT"/>
        </a:p>
      </dgm:t>
    </dgm:pt>
    <dgm:pt modelId="{E3D5E980-BC7E-4ECA-865E-CC77DAAC66E1}" type="pres">
      <dgm:prSet presAssocID="{1049EA94-0E05-4BFF-8BD4-FC4B74CD5DE9}" presName="hierChild4" presStyleCnt="0"/>
      <dgm:spPr/>
    </dgm:pt>
    <dgm:pt modelId="{42ADA1AE-BE03-4E85-87BB-3A0AA4B7E6A1}" type="pres">
      <dgm:prSet presAssocID="{1049EA94-0E05-4BFF-8BD4-FC4B74CD5DE9}" presName="hierChild5" presStyleCnt="0"/>
      <dgm:spPr/>
    </dgm:pt>
    <dgm:pt modelId="{DB372A2B-27C7-4E46-9251-227416A21459}" type="pres">
      <dgm:prSet presAssocID="{2D8212F9-6CCB-4A11-AF88-E5137F7223D1}" presName="Name37" presStyleLbl="parChTrans1D2" presStyleIdx="1" presStyleCnt="3"/>
      <dgm:spPr/>
      <dgm:t>
        <a:bodyPr/>
        <a:lstStyle/>
        <a:p>
          <a:endParaRPr lang="pt-PT"/>
        </a:p>
      </dgm:t>
    </dgm:pt>
    <dgm:pt modelId="{2CEB78B2-5531-4466-9CF8-7D47E59096FE}" type="pres">
      <dgm:prSet presAssocID="{BB86C546-E23D-456E-9B4F-38DF6E017F10}" presName="hierRoot2" presStyleCnt="0">
        <dgm:presLayoutVars>
          <dgm:hierBranch val="init"/>
        </dgm:presLayoutVars>
      </dgm:prSet>
      <dgm:spPr/>
    </dgm:pt>
    <dgm:pt modelId="{743ABCE0-3C6E-4BB0-B741-4813B7A4DCA3}" type="pres">
      <dgm:prSet presAssocID="{BB86C546-E23D-456E-9B4F-38DF6E017F10}" presName="rootComposite" presStyleCnt="0"/>
      <dgm:spPr/>
    </dgm:pt>
    <dgm:pt modelId="{CB0C9AAC-2D6A-415C-8E58-993180F4EF93}" type="pres">
      <dgm:prSet presAssocID="{BB86C546-E23D-456E-9B4F-38DF6E017F1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E4794F0-43BE-41C4-B7B4-878206B75EF6}" type="pres">
      <dgm:prSet presAssocID="{BB86C546-E23D-456E-9B4F-38DF6E017F10}" presName="rootConnector" presStyleLbl="node2" presStyleIdx="1" presStyleCnt="3"/>
      <dgm:spPr/>
      <dgm:t>
        <a:bodyPr/>
        <a:lstStyle/>
        <a:p>
          <a:endParaRPr lang="pt-PT"/>
        </a:p>
      </dgm:t>
    </dgm:pt>
    <dgm:pt modelId="{AB7AFF2C-5711-44A0-AE64-EB35966F1FEA}" type="pres">
      <dgm:prSet presAssocID="{BB86C546-E23D-456E-9B4F-38DF6E017F10}" presName="hierChild4" presStyleCnt="0"/>
      <dgm:spPr/>
    </dgm:pt>
    <dgm:pt modelId="{6847FAEA-8353-4372-9B76-A7FD045B36B2}" type="pres">
      <dgm:prSet presAssocID="{BB86C546-E23D-456E-9B4F-38DF6E017F10}" presName="hierChild5" presStyleCnt="0"/>
      <dgm:spPr/>
    </dgm:pt>
    <dgm:pt modelId="{EDD8B238-FBA9-4A5D-91DD-EA3661400751}" type="pres">
      <dgm:prSet presAssocID="{9D71BBD2-EF11-4B6D-8ED7-369F078737AC}" presName="Name37" presStyleLbl="parChTrans1D2" presStyleIdx="2" presStyleCnt="3"/>
      <dgm:spPr/>
      <dgm:t>
        <a:bodyPr/>
        <a:lstStyle/>
        <a:p>
          <a:endParaRPr lang="pt-PT"/>
        </a:p>
      </dgm:t>
    </dgm:pt>
    <dgm:pt modelId="{33285EF6-9FA0-4CFC-9734-7B223F86CDB9}" type="pres">
      <dgm:prSet presAssocID="{3597AB54-F3C8-4564-98F3-779675BA9DB6}" presName="hierRoot2" presStyleCnt="0">
        <dgm:presLayoutVars>
          <dgm:hierBranch val="init"/>
        </dgm:presLayoutVars>
      </dgm:prSet>
      <dgm:spPr/>
    </dgm:pt>
    <dgm:pt modelId="{7ABF1700-00D5-426E-A1E9-819E82C612E9}" type="pres">
      <dgm:prSet presAssocID="{3597AB54-F3C8-4564-98F3-779675BA9DB6}" presName="rootComposite" presStyleCnt="0"/>
      <dgm:spPr/>
    </dgm:pt>
    <dgm:pt modelId="{3BE53CD3-B85C-4C82-9766-53663C6F3CC2}" type="pres">
      <dgm:prSet presAssocID="{3597AB54-F3C8-4564-98F3-779675BA9DB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57FF45D-92AB-4851-9BC9-6BF087D743E7}" type="pres">
      <dgm:prSet presAssocID="{3597AB54-F3C8-4564-98F3-779675BA9DB6}" presName="rootConnector" presStyleLbl="node2" presStyleIdx="2" presStyleCnt="3"/>
      <dgm:spPr/>
      <dgm:t>
        <a:bodyPr/>
        <a:lstStyle/>
        <a:p>
          <a:endParaRPr lang="pt-PT"/>
        </a:p>
      </dgm:t>
    </dgm:pt>
    <dgm:pt modelId="{EAE85D34-BD7E-4768-BC38-7FD7C6AE7808}" type="pres">
      <dgm:prSet presAssocID="{3597AB54-F3C8-4564-98F3-779675BA9DB6}" presName="hierChild4" presStyleCnt="0"/>
      <dgm:spPr/>
    </dgm:pt>
    <dgm:pt modelId="{E56AA9F9-2F82-40DF-A1E9-CA40C6ED0687}" type="pres">
      <dgm:prSet presAssocID="{3597AB54-F3C8-4564-98F3-779675BA9DB6}" presName="hierChild5" presStyleCnt="0"/>
      <dgm:spPr/>
    </dgm:pt>
    <dgm:pt modelId="{C126F46D-A0E3-4239-A174-70D97F70CDD0}" type="pres">
      <dgm:prSet presAssocID="{BB5F79D2-AFCE-4440-8625-A4E228FC7684}" presName="hierChild3" presStyleCnt="0"/>
      <dgm:spPr/>
    </dgm:pt>
  </dgm:ptLst>
  <dgm:cxnLst>
    <dgm:cxn modelId="{8F32E61F-56C6-4C6C-8D7C-496375FD2380}" srcId="{BB5F79D2-AFCE-4440-8625-A4E228FC7684}" destId="{1049EA94-0E05-4BFF-8BD4-FC4B74CD5DE9}" srcOrd="0" destOrd="0" parTransId="{BD9952F2-32BF-4A1E-81EA-C0FF05D44083}" sibTransId="{0B6EC63D-4D07-44F9-AA6C-0A615ED3F751}"/>
    <dgm:cxn modelId="{1F8C00A5-C03D-4A35-B302-DAEAD7DB1A28}" type="presOf" srcId="{9D71BBD2-EF11-4B6D-8ED7-369F078737AC}" destId="{EDD8B238-FBA9-4A5D-91DD-EA3661400751}" srcOrd="0" destOrd="0" presId="urn:microsoft.com/office/officeart/2005/8/layout/orgChart1"/>
    <dgm:cxn modelId="{88EE729A-D867-4DB7-82E6-1C9C5DBDDE58}" srcId="{BB5F79D2-AFCE-4440-8625-A4E228FC7684}" destId="{BB86C546-E23D-456E-9B4F-38DF6E017F10}" srcOrd="1" destOrd="0" parTransId="{2D8212F9-6CCB-4A11-AF88-E5137F7223D1}" sibTransId="{1F189765-6320-4A1E-BDCB-69B26DF2A088}"/>
    <dgm:cxn modelId="{69D92979-610F-45AD-8C63-0061DEC504FD}" type="presOf" srcId="{BB5F79D2-AFCE-4440-8625-A4E228FC7684}" destId="{72B082C2-6E94-4620-B524-C2C8799ED14F}" srcOrd="1" destOrd="0" presId="urn:microsoft.com/office/officeart/2005/8/layout/orgChart1"/>
    <dgm:cxn modelId="{71045589-1DEC-4CB7-95D2-2A0AA1FEB596}" type="presOf" srcId="{1049EA94-0E05-4BFF-8BD4-FC4B74CD5DE9}" destId="{F0C8D679-BE53-4FCE-AED1-E91CF7902365}" srcOrd="1" destOrd="0" presId="urn:microsoft.com/office/officeart/2005/8/layout/orgChart1"/>
    <dgm:cxn modelId="{6FD87DAD-DB37-4D81-A279-7283528196FF}" type="presOf" srcId="{3597AB54-F3C8-4564-98F3-779675BA9DB6}" destId="{D57FF45D-92AB-4851-9BC9-6BF087D743E7}" srcOrd="1" destOrd="0" presId="urn:microsoft.com/office/officeart/2005/8/layout/orgChart1"/>
    <dgm:cxn modelId="{6B6DAB3C-8D01-4A10-AE0C-C93CA0B1BA98}" type="presOf" srcId="{BB86C546-E23D-456E-9B4F-38DF6E017F10}" destId="{FE4794F0-43BE-41C4-B7B4-878206B75EF6}" srcOrd="1" destOrd="0" presId="urn:microsoft.com/office/officeart/2005/8/layout/orgChart1"/>
    <dgm:cxn modelId="{4F3316F5-E6EF-4BDF-9D18-C3A3B165DD3C}" type="presOf" srcId="{2D8212F9-6CCB-4A11-AF88-E5137F7223D1}" destId="{DB372A2B-27C7-4E46-9251-227416A21459}" srcOrd="0" destOrd="0" presId="urn:microsoft.com/office/officeart/2005/8/layout/orgChart1"/>
    <dgm:cxn modelId="{41BA0E32-13D2-43EB-8DDD-B4DA09319940}" type="presOf" srcId="{BD335C93-5930-4093-9766-84A1B44956D3}" destId="{563ADD17-B5B6-4CFB-BEC2-A295281AF6DC}" srcOrd="0" destOrd="0" presId="urn:microsoft.com/office/officeart/2005/8/layout/orgChart1"/>
    <dgm:cxn modelId="{945F5B48-AB31-4EF8-A0E3-0C4A812A8281}" type="presOf" srcId="{BD9952F2-32BF-4A1E-81EA-C0FF05D44083}" destId="{336FD53A-DE38-4FB9-889A-6969633609E8}" srcOrd="0" destOrd="0" presId="urn:microsoft.com/office/officeart/2005/8/layout/orgChart1"/>
    <dgm:cxn modelId="{32FE6C3F-894B-42C6-9FC3-D4E37941B3D8}" type="presOf" srcId="{3597AB54-F3C8-4564-98F3-779675BA9DB6}" destId="{3BE53CD3-B85C-4C82-9766-53663C6F3CC2}" srcOrd="0" destOrd="0" presId="urn:microsoft.com/office/officeart/2005/8/layout/orgChart1"/>
    <dgm:cxn modelId="{A5E10929-4B8E-4579-8D45-AD26E42EF047}" type="presOf" srcId="{1049EA94-0E05-4BFF-8BD4-FC4B74CD5DE9}" destId="{7A038FAF-E0E7-46B1-940A-528D6AF91F08}" srcOrd="0" destOrd="0" presId="urn:microsoft.com/office/officeart/2005/8/layout/orgChart1"/>
    <dgm:cxn modelId="{3431CFC4-B1D6-49CB-896C-195E98BEBE25}" type="presOf" srcId="{BB5F79D2-AFCE-4440-8625-A4E228FC7684}" destId="{FB2E1060-CE9C-40D2-8A3E-C3BECC8DA854}" srcOrd="0" destOrd="0" presId="urn:microsoft.com/office/officeart/2005/8/layout/orgChart1"/>
    <dgm:cxn modelId="{88C25B38-0A6A-4C10-ACB5-BAE4532E2B05}" type="presOf" srcId="{BB86C546-E23D-456E-9B4F-38DF6E017F10}" destId="{CB0C9AAC-2D6A-415C-8E58-993180F4EF93}" srcOrd="0" destOrd="0" presId="urn:microsoft.com/office/officeart/2005/8/layout/orgChart1"/>
    <dgm:cxn modelId="{3EA14DAF-C041-4C18-B66D-2424FB08A54C}" srcId="{BB5F79D2-AFCE-4440-8625-A4E228FC7684}" destId="{3597AB54-F3C8-4564-98F3-779675BA9DB6}" srcOrd="2" destOrd="0" parTransId="{9D71BBD2-EF11-4B6D-8ED7-369F078737AC}" sibTransId="{7771BB8F-5205-474C-B707-69EDE6DD7E67}"/>
    <dgm:cxn modelId="{5A1392A0-CBC7-41AB-9E15-4817DB4EF3FE}" srcId="{BD335C93-5930-4093-9766-84A1B44956D3}" destId="{BB5F79D2-AFCE-4440-8625-A4E228FC7684}" srcOrd="0" destOrd="0" parTransId="{DBA45F62-947A-4D9E-8803-1C5B46F17474}" sibTransId="{2A724F10-F3E5-4D24-B944-086F1D560A14}"/>
    <dgm:cxn modelId="{5F020C60-B5AF-4921-9E6B-BFB9049F4700}" type="presParOf" srcId="{563ADD17-B5B6-4CFB-BEC2-A295281AF6DC}" destId="{F63F0108-50A7-465F-9022-E6654AF22A18}" srcOrd="0" destOrd="0" presId="urn:microsoft.com/office/officeart/2005/8/layout/orgChart1"/>
    <dgm:cxn modelId="{1EAEC3A4-7F7A-42C7-B08A-FEB22175A306}" type="presParOf" srcId="{F63F0108-50A7-465F-9022-E6654AF22A18}" destId="{80F9F8ED-F1C0-4C86-B1E5-EBC95C0D05E3}" srcOrd="0" destOrd="0" presId="urn:microsoft.com/office/officeart/2005/8/layout/orgChart1"/>
    <dgm:cxn modelId="{D1C0532E-41F5-4097-9952-DF39BAD4380E}" type="presParOf" srcId="{80F9F8ED-F1C0-4C86-B1E5-EBC95C0D05E3}" destId="{FB2E1060-CE9C-40D2-8A3E-C3BECC8DA854}" srcOrd="0" destOrd="0" presId="urn:microsoft.com/office/officeart/2005/8/layout/orgChart1"/>
    <dgm:cxn modelId="{2E6136CA-A929-4427-9B0B-14F292F4DFF4}" type="presParOf" srcId="{80F9F8ED-F1C0-4C86-B1E5-EBC95C0D05E3}" destId="{72B082C2-6E94-4620-B524-C2C8799ED14F}" srcOrd="1" destOrd="0" presId="urn:microsoft.com/office/officeart/2005/8/layout/orgChart1"/>
    <dgm:cxn modelId="{64B02D4F-C8A7-4826-A626-8C248A48956F}" type="presParOf" srcId="{F63F0108-50A7-465F-9022-E6654AF22A18}" destId="{D9466AF8-879B-4FA8-B233-61BF35DDAD9D}" srcOrd="1" destOrd="0" presId="urn:microsoft.com/office/officeart/2005/8/layout/orgChart1"/>
    <dgm:cxn modelId="{05E00154-14A1-4D61-A1A2-22C7762F3386}" type="presParOf" srcId="{D9466AF8-879B-4FA8-B233-61BF35DDAD9D}" destId="{336FD53A-DE38-4FB9-889A-6969633609E8}" srcOrd="0" destOrd="0" presId="urn:microsoft.com/office/officeart/2005/8/layout/orgChart1"/>
    <dgm:cxn modelId="{F231F9BE-6601-4317-B0DE-32501638064F}" type="presParOf" srcId="{D9466AF8-879B-4FA8-B233-61BF35DDAD9D}" destId="{BD9F225F-26B6-4308-AE7B-050E2E8C6BBA}" srcOrd="1" destOrd="0" presId="urn:microsoft.com/office/officeart/2005/8/layout/orgChart1"/>
    <dgm:cxn modelId="{65218FDB-6DD6-4456-B4F2-F6744D4257AE}" type="presParOf" srcId="{BD9F225F-26B6-4308-AE7B-050E2E8C6BBA}" destId="{A4B602D4-195B-48F8-ADAD-193839F004A4}" srcOrd="0" destOrd="0" presId="urn:microsoft.com/office/officeart/2005/8/layout/orgChart1"/>
    <dgm:cxn modelId="{5D7F61FD-1252-48D5-9DF7-21391137A229}" type="presParOf" srcId="{A4B602D4-195B-48F8-ADAD-193839F004A4}" destId="{7A038FAF-E0E7-46B1-940A-528D6AF91F08}" srcOrd="0" destOrd="0" presId="urn:microsoft.com/office/officeart/2005/8/layout/orgChart1"/>
    <dgm:cxn modelId="{1AB41772-84E7-409A-ABB4-725EF3DEC1DD}" type="presParOf" srcId="{A4B602D4-195B-48F8-ADAD-193839F004A4}" destId="{F0C8D679-BE53-4FCE-AED1-E91CF7902365}" srcOrd="1" destOrd="0" presId="urn:microsoft.com/office/officeart/2005/8/layout/orgChart1"/>
    <dgm:cxn modelId="{98898BA2-DA39-4D2B-90AE-08D4F7FEC734}" type="presParOf" srcId="{BD9F225F-26B6-4308-AE7B-050E2E8C6BBA}" destId="{E3D5E980-BC7E-4ECA-865E-CC77DAAC66E1}" srcOrd="1" destOrd="0" presId="urn:microsoft.com/office/officeart/2005/8/layout/orgChart1"/>
    <dgm:cxn modelId="{6549C38F-D79C-4A29-B550-6FD8BFB59518}" type="presParOf" srcId="{BD9F225F-26B6-4308-AE7B-050E2E8C6BBA}" destId="{42ADA1AE-BE03-4E85-87BB-3A0AA4B7E6A1}" srcOrd="2" destOrd="0" presId="urn:microsoft.com/office/officeart/2005/8/layout/orgChart1"/>
    <dgm:cxn modelId="{8C27BD72-55DD-42DC-B8BF-9B9268683DE7}" type="presParOf" srcId="{D9466AF8-879B-4FA8-B233-61BF35DDAD9D}" destId="{DB372A2B-27C7-4E46-9251-227416A21459}" srcOrd="2" destOrd="0" presId="urn:microsoft.com/office/officeart/2005/8/layout/orgChart1"/>
    <dgm:cxn modelId="{1B9DC119-D4B2-4DA9-BA2D-57F7AD1FDC52}" type="presParOf" srcId="{D9466AF8-879B-4FA8-B233-61BF35DDAD9D}" destId="{2CEB78B2-5531-4466-9CF8-7D47E59096FE}" srcOrd="3" destOrd="0" presId="urn:microsoft.com/office/officeart/2005/8/layout/orgChart1"/>
    <dgm:cxn modelId="{AD5D6CDB-580F-47BB-97CB-459D61AF4ED1}" type="presParOf" srcId="{2CEB78B2-5531-4466-9CF8-7D47E59096FE}" destId="{743ABCE0-3C6E-4BB0-B741-4813B7A4DCA3}" srcOrd="0" destOrd="0" presId="urn:microsoft.com/office/officeart/2005/8/layout/orgChart1"/>
    <dgm:cxn modelId="{C2E2427A-D3C6-4963-94AC-29D644A8914C}" type="presParOf" srcId="{743ABCE0-3C6E-4BB0-B741-4813B7A4DCA3}" destId="{CB0C9AAC-2D6A-415C-8E58-993180F4EF93}" srcOrd="0" destOrd="0" presId="urn:microsoft.com/office/officeart/2005/8/layout/orgChart1"/>
    <dgm:cxn modelId="{0DC714C4-7590-475D-8855-E64E8614C3F3}" type="presParOf" srcId="{743ABCE0-3C6E-4BB0-B741-4813B7A4DCA3}" destId="{FE4794F0-43BE-41C4-B7B4-878206B75EF6}" srcOrd="1" destOrd="0" presId="urn:microsoft.com/office/officeart/2005/8/layout/orgChart1"/>
    <dgm:cxn modelId="{DD94591E-920A-45C7-A9A5-EF0676D6E34E}" type="presParOf" srcId="{2CEB78B2-5531-4466-9CF8-7D47E59096FE}" destId="{AB7AFF2C-5711-44A0-AE64-EB35966F1FEA}" srcOrd="1" destOrd="0" presId="urn:microsoft.com/office/officeart/2005/8/layout/orgChart1"/>
    <dgm:cxn modelId="{E7229223-6EA8-490B-B3F9-C15255E3F869}" type="presParOf" srcId="{2CEB78B2-5531-4466-9CF8-7D47E59096FE}" destId="{6847FAEA-8353-4372-9B76-A7FD045B36B2}" srcOrd="2" destOrd="0" presId="urn:microsoft.com/office/officeart/2005/8/layout/orgChart1"/>
    <dgm:cxn modelId="{0FD06D0D-64D5-4679-BA84-39FEE61A6269}" type="presParOf" srcId="{D9466AF8-879B-4FA8-B233-61BF35DDAD9D}" destId="{EDD8B238-FBA9-4A5D-91DD-EA3661400751}" srcOrd="4" destOrd="0" presId="urn:microsoft.com/office/officeart/2005/8/layout/orgChart1"/>
    <dgm:cxn modelId="{6B203851-1597-4A8F-852C-27CAEC6C2354}" type="presParOf" srcId="{D9466AF8-879B-4FA8-B233-61BF35DDAD9D}" destId="{33285EF6-9FA0-4CFC-9734-7B223F86CDB9}" srcOrd="5" destOrd="0" presId="urn:microsoft.com/office/officeart/2005/8/layout/orgChart1"/>
    <dgm:cxn modelId="{2663C7D4-7721-4D69-A20E-A2790D725287}" type="presParOf" srcId="{33285EF6-9FA0-4CFC-9734-7B223F86CDB9}" destId="{7ABF1700-00D5-426E-A1E9-819E82C612E9}" srcOrd="0" destOrd="0" presId="urn:microsoft.com/office/officeart/2005/8/layout/orgChart1"/>
    <dgm:cxn modelId="{4DD64285-2764-42EF-BE80-DA88C84B8D39}" type="presParOf" srcId="{7ABF1700-00D5-426E-A1E9-819E82C612E9}" destId="{3BE53CD3-B85C-4C82-9766-53663C6F3CC2}" srcOrd="0" destOrd="0" presId="urn:microsoft.com/office/officeart/2005/8/layout/orgChart1"/>
    <dgm:cxn modelId="{00671EA9-9B92-4D70-B97D-564F3D8F6974}" type="presParOf" srcId="{7ABF1700-00D5-426E-A1E9-819E82C612E9}" destId="{D57FF45D-92AB-4851-9BC9-6BF087D743E7}" srcOrd="1" destOrd="0" presId="urn:microsoft.com/office/officeart/2005/8/layout/orgChart1"/>
    <dgm:cxn modelId="{E42C8C84-D088-48F5-BF96-291D5140CBBB}" type="presParOf" srcId="{33285EF6-9FA0-4CFC-9734-7B223F86CDB9}" destId="{EAE85D34-BD7E-4768-BC38-7FD7C6AE7808}" srcOrd="1" destOrd="0" presId="urn:microsoft.com/office/officeart/2005/8/layout/orgChart1"/>
    <dgm:cxn modelId="{560C0EB7-6364-4CB7-8294-FCF7DF63030C}" type="presParOf" srcId="{33285EF6-9FA0-4CFC-9734-7B223F86CDB9}" destId="{E56AA9F9-2F82-40DF-A1E9-CA40C6ED0687}" srcOrd="2" destOrd="0" presId="urn:microsoft.com/office/officeart/2005/8/layout/orgChart1"/>
    <dgm:cxn modelId="{0784FEB7-3700-4CF6-8C38-A75B1F0E0CE0}" type="presParOf" srcId="{F63F0108-50A7-465F-9022-E6654AF22A18}" destId="{C126F46D-A0E3-4239-A174-70D97F70CD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35C93-5930-4093-9766-84A1B44956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B5F79D2-AFCE-4440-8625-A4E228FC7684}">
      <dgm:prSet phldrT="[Texto]" custT="1"/>
      <dgm:spPr/>
      <dgm:t>
        <a:bodyPr/>
        <a:lstStyle/>
        <a:p>
          <a:r>
            <a:rPr lang="pt-PT" sz="1700" dirty="0" smtClean="0"/>
            <a:t>Coordenadora</a:t>
          </a:r>
          <a:br>
            <a:rPr lang="pt-PT" sz="1700" dirty="0" smtClean="0"/>
          </a:br>
          <a:r>
            <a:rPr lang="pt-PT" sz="1200" dirty="0" smtClean="0"/>
            <a:t>(mediadora)</a:t>
          </a:r>
          <a:endParaRPr lang="pt-PT" sz="1200" dirty="0"/>
        </a:p>
      </dgm:t>
    </dgm:pt>
    <dgm:pt modelId="{DBA45F62-947A-4D9E-8803-1C5B46F17474}" type="parTrans" cxnId="{5A1392A0-CBC7-41AB-9E15-4817DB4EF3FE}">
      <dgm:prSet/>
      <dgm:spPr/>
      <dgm:t>
        <a:bodyPr/>
        <a:lstStyle/>
        <a:p>
          <a:endParaRPr lang="pt-PT"/>
        </a:p>
      </dgm:t>
    </dgm:pt>
    <dgm:pt modelId="{2A724F10-F3E5-4D24-B944-086F1D560A14}" type="sibTrans" cxnId="{5A1392A0-CBC7-41AB-9E15-4817DB4EF3FE}">
      <dgm:prSet/>
      <dgm:spPr/>
      <dgm:t>
        <a:bodyPr/>
        <a:lstStyle/>
        <a:p>
          <a:endParaRPr lang="pt-PT"/>
        </a:p>
      </dgm:t>
    </dgm:pt>
    <dgm:pt modelId="{563ADD17-B5B6-4CFB-BEC2-A295281AF6DC}" type="pres">
      <dgm:prSet presAssocID="{BD335C93-5930-4093-9766-84A1B44956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F63F0108-50A7-465F-9022-E6654AF22A18}" type="pres">
      <dgm:prSet presAssocID="{BB5F79D2-AFCE-4440-8625-A4E228FC7684}" presName="hierRoot1" presStyleCnt="0">
        <dgm:presLayoutVars>
          <dgm:hierBranch val="init"/>
        </dgm:presLayoutVars>
      </dgm:prSet>
      <dgm:spPr/>
    </dgm:pt>
    <dgm:pt modelId="{80F9F8ED-F1C0-4C86-B1E5-EBC95C0D05E3}" type="pres">
      <dgm:prSet presAssocID="{BB5F79D2-AFCE-4440-8625-A4E228FC7684}" presName="rootComposite1" presStyleCnt="0"/>
      <dgm:spPr/>
    </dgm:pt>
    <dgm:pt modelId="{FB2E1060-CE9C-40D2-8A3E-C3BECC8DA854}" type="pres">
      <dgm:prSet presAssocID="{BB5F79D2-AFCE-4440-8625-A4E228FC7684}" presName="rootText1" presStyleLbl="node0" presStyleIdx="0" presStyleCnt="1" custLinFactX="116320" custLinFactNeighborX="200000" custLinFactNeighborY="-642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2B082C2-6E94-4620-B524-C2C8799ED14F}" type="pres">
      <dgm:prSet presAssocID="{BB5F79D2-AFCE-4440-8625-A4E228FC7684}" presName="rootConnector1" presStyleLbl="node1" presStyleIdx="0" presStyleCnt="0"/>
      <dgm:spPr/>
      <dgm:t>
        <a:bodyPr/>
        <a:lstStyle/>
        <a:p>
          <a:endParaRPr lang="pt-PT"/>
        </a:p>
      </dgm:t>
    </dgm:pt>
    <dgm:pt modelId="{D9466AF8-879B-4FA8-B233-61BF35DDAD9D}" type="pres">
      <dgm:prSet presAssocID="{BB5F79D2-AFCE-4440-8625-A4E228FC7684}" presName="hierChild2" presStyleCnt="0"/>
      <dgm:spPr/>
    </dgm:pt>
    <dgm:pt modelId="{C126F46D-A0E3-4239-A174-70D97F70CDD0}" type="pres">
      <dgm:prSet presAssocID="{BB5F79D2-AFCE-4440-8625-A4E228FC7684}" presName="hierChild3" presStyleCnt="0"/>
      <dgm:spPr/>
    </dgm:pt>
  </dgm:ptLst>
  <dgm:cxnLst>
    <dgm:cxn modelId="{3431CFC4-B1D6-49CB-896C-195E98BEBE25}" type="presOf" srcId="{BB5F79D2-AFCE-4440-8625-A4E228FC7684}" destId="{FB2E1060-CE9C-40D2-8A3E-C3BECC8DA854}" srcOrd="0" destOrd="0" presId="urn:microsoft.com/office/officeart/2005/8/layout/orgChart1"/>
    <dgm:cxn modelId="{41BA0E32-13D2-43EB-8DDD-B4DA09319940}" type="presOf" srcId="{BD335C93-5930-4093-9766-84A1B44956D3}" destId="{563ADD17-B5B6-4CFB-BEC2-A295281AF6DC}" srcOrd="0" destOrd="0" presId="urn:microsoft.com/office/officeart/2005/8/layout/orgChart1"/>
    <dgm:cxn modelId="{69D92979-610F-45AD-8C63-0061DEC504FD}" type="presOf" srcId="{BB5F79D2-AFCE-4440-8625-A4E228FC7684}" destId="{72B082C2-6E94-4620-B524-C2C8799ED14F}" srcOrd="1" destOrd="0" presId="urn:microsoft.com/office/officeart/2005/8/layout/orgChart1"/>
    <dgm:cxn modelId="{5A1392A0-CBC7-41AB-9E15-4817DB4EF3FE}" srcId="{BD335C93-5930-4093-9766-84A1B44956D3}" destId="{BB5F79D2-AFCE-4440-8625-A4E228FC7684}" srcOrd="0" destOrd="0" parTransId="{DBA45F62-947A-4D9E-8803-1C5B46F17474}" sibTransId="{2A724F10-F3E5-4D24-B944-086F1D560A14}"/>
    <dgm:cxn modelId="{5F020C60-B5AF-4921-9E6B-BFB9049F4700}" type="presParOf" srcId="{563ADD17-B5B6-4CFB-BEC2-A295281AF6DC}" destId="{F63F0108-50A7-465F-9022-E6654AF22A18}" srcOrd="0" destOrd="0" presId="urn:microsoft.com/office/officeart/2005/8/layout/orgChart1"/>
    <dgm:cxn modelId="{1EAEC3A4-7F7A-42C7-B08A-FEB22175A306}" type="presParOf" srcId="{F63F0108-50A7-465F-9022-E6654AF22A18}" destId="{80F9F8ED-F1C0-4C86-B1E5-EBC95C0D05E3}" srcOrd="0" destOrd="0" presId="urn:microsoft.com/office/officeart/2005/8/layout/orgChart1"/>
    <dgm:cxn modelId="{D1C0532E-41F5-4097-9952-DF39BAD4380E}" type="presParOf" srcId="{80F9F8ED-F1C0-4C86-B1E5-EBC95C0D05E3}" destId="{FB2E1060-CE9C-40D2-8A3E-C3BECC8DA854}" srcOrd="0" destOrd="0" presId="urn:microsoft.com/office/officeart/2005/8/layout/orgChart1"/>
    <dgm:cxn modelId="{2E6136CA-A929-4427-9B0B-14F292F4DFF4}" type="presParOf" srcId="{80F9F8ED-F1C0-4C86-B1E5-EBC95C0D05E3}" destId="{72B082C2-6E94-4620-B524-C2C8799ED14F}" srcOrd="1" destOrd="0" presId="urn:microsoft.com/office/officeart/2005/8/layout/orgChart1"/>
    <dgm:cxn modelId="{64B02D4F-C8A7-4826-A626-8C248A48956F}" type="presParOf" srcId="{F63F0108-50A7-465F-9022-E6654AF22A18}" destId="{D9466AF8-879B-4FA8-B233-61BF35DDAD9D}" srcOrd="1" destOrd="0" presId="urn:microsoft.com/office/officeart/2005/8/layout/orgChart1"/>
    <dgm:cxn modelId="{0784FEB7-3700-4CF6-8C38-A75B1F0E0CE0}" type="presParOf" srcId="{F63F0108-50A7-465F-9022-E6654AF22A18}" destId="{C126F46D-A0E3-4239-A174-70D97F70CD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59778-9D45-456F-BDAD-A5956FE3B9C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756BCA0-DB82-456C-B539-DB3972D0EEAD}">
      <dgm:prSet phldrT="[Texto]" custT="1"/>
      <dgm:spPr/>
      <dgm:t>
        <a:bodyPr/>
        <a:lstStyle/>
        <a:p>
          <a:r>
            <a:rPr lang="pt-PT" sz="2000" dirty="0" smtClean="0"/>
            <a:t>Preenchimento da Candidatura pela Entidade/Instituição</a:t>
          </a:r>
          <a:endParaRPr lang="pt-PT" sz="2000" dirty="0"/>
        </a:p>
      </dgm:t>
    </dgm:pt>
    <dgm:pt modelId="{ED0DA458-D4B6-4F04-8CE1-87A0C56277CD}" type="parTrans" cxnId="{C7E34312-3947-4C83-B1A6-E6F17CBCB6C7}">
      <dgm:prSet/>
      <dgm:spPr/>
      <dgm:t>
        <a:bodyPr/>
        <a:lstStyle/>
        <a:p>
          <a:endParaRPr lang="pt-PT"/>
        </a:p>
      </dgm:t>
    </dgm:pt>
    <dgm:pt modelId="{E1A8F9AA-2F15-49BE-A6F2-67589ECBC7D4}" type="sibTrans" cxnId="{C7E34312-3947-4C83-B1A6-E6F17CBCB6C7}">
      <dgm:prSet/>
      <dgm:spPr/>
      <dgm:t>
        <a:bodyPr/>
        <a:lstStyle/>
        <a:p>
          <a:endParaRPr lang="pt-PT"/>
        </a:p>
      </dgm:t>
    </dgm:pt>
    <dgm:pt modelId="{BDCD3AF9-D4FF-4844-9277-4F9697050038}">
      <dgm:prSet phldrT="[Texto]" custT="1"/>
      <dgm:spPr/>
      <dgm:t>
        <a:bodyPr/>
        <a:lstStyle/>
        <a:p>
          <a:r>
            <a:rPr lang="pt-PT" sz="2000" dirty="0" smtClean="0"/>
            <a:t>Submissão da candidatura pelo</a:t>
          </a:r>
        </a:p>
        <a:p>
          <a:r>
            <a:rPr lang="pt-PT" sz="2000" dirty="0" err="1" smtClean="0"/>
            <a:t>Super-utilizador</a:t>
          </a:r>
          <a:r>
            <a:rPr lang="pt-PT" sz="2000" dirty="0" smtClean="0"/>
            <a:t> da Entidade/Instituição</a:t>
          </a:r>
          <a:endParaRPr lang="pt-PT" sz="2000" dirty="0"/>
        </a:p>
      </dgm:t>
    </dgm:pt>
    <dgm:pt modelId="{1F688BA3-B6B8-4798-90AA-892FA14B894F}" type="parTrans" cxnId="{E8310F47-DA75-45CE-85C4-6F6B14BE81A5}">
      <dgm:prSet/>
      <dgm:spPr/>
      <dgm:t>
        <a:bodyPr/>
        <a:lstStyle/>
        <a:p>
          <a:endParaRPr lang="pt-PT"/>
        </a:p>
      </dgm:t>
    </dgm:pt>
    <dgm:pt modelId="{91DC61AA-6DA7-4DFA-BC75-F0801EC98F3D}" type="sibTrans" cxnId="{E8310F47-DA75-45CE-85C4-6F6B14BE81A5}">
      <dgm:prSet/>
      <dgm:spPr/>
      <dgm:t>
        <a:bodyPr/>
        <a:lstStyle/>
        <a:p>
          <a:endParaRPr lang="pt-PT"/>
        </a:p>
      </dgm:t>
    </dgm:pt>
    <dgm:pt modelId="{225440E8-F0FD-4F2C-9479-A1749DDB05CC}" type="pres">
      <dgm:prSet presAssocID="{9ED59778-9D45-456F-BDAD-A5956FE3B9CD}" presName="linearFlow" presStyleCnt="0">
        <dgm:presLayoutVars>
          <dgm:resizeHandles val="exact"/>
        </dgm:presLayoutVars>
      </dgm:prSet>
      <dgm:spPr/>
    </dgm:pt>
    <dgm:pt modelId="{44C7D611-A140-47E2-86C7-501F4BC33EC4}" type="pres">
      <dgm:prSet presAssocID="{7756BCA0-DB82-456C-B539-DB3972D0EEAD}" presName="node" presStyleLbl="node1" presStyleIdx="0" presStyleCnt="2" custScaleX="176301" custLinFactNeighborY="-495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426E286-57D7-4C81-A72F-D0FCC1360001}" type="pres">
      <dgm:prSet presAssocID="{E1A8F9AA-2F15-49BE-A6F2-67589ECBC7D4}" presName="sibTrans" presStyleLbl="sibTrans2D1" presStyleIdx="0" presStyleCnt="1"/>
      <dgm:spPr/>
      <dgm:t>
        <a:bodyPr/>
        <a:lstStyle/>
        <a:p>
          <a:endParaRPr lang="pt-PT"/>
        </a:p>
      </dgm:t>
    </dgm:pt>
    <dgm:pt modelId="{786402E3-70F4-42F2-9A5D-0645F1C37087}" type="pres">
      <dgm:prSet presAssocID="{E1A8F9AA-2F15-49BE-A6F2-67589ECBC7D4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8AD1342D-B19E-4839-AC3B-37D6D1D64532}" type="pres">
      <dgm:prSet presAssocID="{BDCD3AF9-D4FF-4844-9277-4F9697050038}" presName="node" presStyleLbl="node1" presStyleIdx="1" presStyleCnt="2" custScaleX="1763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E34312-3947-4C83-B1A6-E6F17CBCB6C7}" srcId="{9ED59778-9D45-456F-BDAD-A5956FE3B9CD}" destId="{7756BCA0-DB82-456C-B539-DB3972D0EEAD}" srcOrd="0" destOrd="0" parTransId="{ED0DA458-D4B6-4F04-8CE1-87A0C56277CD}" sibTransId="{E1A8F9AA-2F15-49BE-A6F2-67589ECBC7D4}"/>
    <dgm:cxn modelId="{E8310F47-DA75-45CE-85C4-6F6B14BE81A5}" srcId="{9ED59778-9D45-456F-BDAD-A5956FE3B9CD}" destId="{BDCD3AF9-D4FF-4844-9277-4F9697050038}" srcOrd="1" destOrd="0" parTransId="{1F688BA3-B6B8-4798-90AA-892FA14B894F}" sibTransId="{91DC61AA-6DA7-4DFA-BC75-F0801EC98F3D}"/>
    <dgm:cxn modelId="{06252CE4-2F46-4EC5-9DC6-12111206CE72}" type="presOf" srcId="{E1A8F9AA-2F15-49BE-A6F2-67589ECBC7D4}" destId="{786402E3-70F4-42F2-9A5D-0645F1C37087}" srcOrd="1" destOrd="0" presId="urn:microsoft.com/office/officeart/2005/8/layout/process2"/>
    <dgm:cxn modelId="{1AF144B9-B7FA-45AB-BF4D-B4519BDADE50}" type="presOf" srcId="{7756BCA0-DB82-456C-B539-DB3972D0EEAD}" destId="{44C7D611-A140-47E2-86C7-501F4BC33EC4}" srcOrd="0" destOrd="0" presId="urn:microsoft.com/office/officeart/2005/8/layout/process2"/>
    <dgm:cxn modelId="{A73192EE-A5F6-406B-AFF7-4E43EA4E2489}" type="presOf" srcId="{E1A8F9AA-2F15-49BE-A6F2-67589ECBC7D4}" destId="{B426E286-57D7-4C81-A72F-D0FCC1360001}" srcOrd="0" destOrd="0" presId="urn:microsoft.com/office/officeart/2005/8/layout/process2"/>
    <dgm:cxn modelId="{FD9B9B9D-3E0E-4BE3-9166-9532CF75C36A}" type="presOf" srcId="{9ED59778-9D45-456F-BDAD-A5956FE3B9CD}" destId="{225440E8-F0FD-4F2C-9479-A1749DDB05CC}" srcOrd="0" destOrd="0" presId="urn:microsoft.com/office/officeart/2005/8/layout/process2"/>
    <dgm:cxn modelId="{F57C0706-6312-45F7-8D17-DB28D9324A76}" type="presOf" srcId="{BDCD3AF9-D4FF-4844-9277-4F9697050038}" destId="{8AD1342D-B19E-4839-AC3B-37D6D1D64532}" srcOrd="0" destOrd="0" presId="urn:microsoft.com/office/officeart/2005/8/layout/process2"/>
    <dgm:cxn modelId="{55533A5C-D291-4404-B36B-9967E5EDA8F9}" type="presParOf" srcId="{225440E8-F0FD-4F2C-9479-A1749DDB05CC}" destId="{44C7D611-A140-47E2-86C7-501F4BC33EC4}" srcOrd="0" destOrd="0" presId="urn:microsoft.com/office/officeart/2005/8/layout/process2"/>
    <dgm:cxn modelId="{4FECD139-C810-40B1-95C3-4029CA62D00D}" type="presParOf" srcId="{225440E8-F0FD-4F2C-9479-A1749DDB05CC}" destId="{B426E286-57D7-4C81-A72F-D0FCC1360001}" srcOrd="1" destOrd="0" presId="urn:microsoft.com/office/officeart/2005/8/layout/process2"/>
    <dgm:cxn modelId="{992967DC-34E0-4418-80C7-C64660EB6AB5}" type="presParOf" srcId="{B426E286-57D7-4C81-A72F-D0FCC1360001}" destId="{786402E3-70F4-42F2-9A5D-0645F1C37087}" srcOrd="0" destOrd="0" presId="urn:microsoft.com/office/officeart/2005/8/layout/process2"/>
    <dgm:cxn modelId="{FB774A4D-9597-4646-AA79-F6628C8F71D0}" type="presParOf" srcId="{225440E8-F0FD-4F2C-9479-A1749DDB05CC}" destId="{8AD1342D-B19E-4839-AC3B-37D6D1D6453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59778-9D45-456F-BDAD-A5956FE3B9C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756BCA0-DB82-456C-B539-DB3972D0EEAD}">
      <dgm:prSet phldrT="[Texto]"/>
      <dgm:spPr/>
      <dgm:t>
        <a:bodyPr/>
        <a:lstStyle/>
        <a:p>
          <a:r>
            <a:rPr lang="pt-PT" dirty="0" smtClean="0"/>
            <a:t>Preenchimento da Candidatura pela Entidade/Instituição Coordenadora incluindo a Informação das Parceiras</a:t>
          </a:r>
          <a:endParaRPr lang="pt-PT" dirty="0"/>
        </a:p>
      </dgm:t>
    </dgm:pt>
    <dgm:pt modelId="{ED0DA458-D4B6-4F04-8CE1-87A0C56277CD}" type="parTrans" cxnId="{C7E34312-3947-4C83-B1A6-E6F17CBCB6C7}">
      <dgm:prSet/>
      <dgm:spPr/>
      <dgm:t>
        <a:bodyPr/>
        <a:lstStyle/>
        <a:p>
          <a:endParaRPr lang="pt-PT"/>
        </a:p>
      </dgm:t>
    </dgm:pt>
    <dgm:pt modelId="{E1A8F9AA-2F15-49BE-A6F2-67589ECBC7D4}" type="sibTrans" cxnId="{C7E34312-3947-4C83-B1A6-E6F17CBCB6C7}">
      <dgm:prSet/>
      <dgm:spPr/>
      <dgm:t>
        <a:bodyPr/>
        <a:lstStyle/>
        <a:p>
          <a:endParaRPr lang="pt-PT"/>
        </a:p>
      </dgm:t>
    </dgm:pt>
    <dgm:pt modelId="{BDCD3AF9-D4FF-4844-9277-4F9697050038}">
      <dgm:prSet phldrT="[Texto]"/>
      <dgm:spPr/>
      <dgm:t>
        <a:bodyPr/>
        <a:lstStyle/>
        <a:p>
          <a:r>
            <a:rPr lang="pt-PT" dirty="0" smtClean="0"/>
            <a:t>Pré-submissão da candidatura pela</a:t>
          </a:r>
        </a:p>
        <a:p>
          <a:r>
            <a:rPr lang="pt-PT" dirty="0" smtClean="0"/>
            <a:t>Entidade/Instituição Coordenadora</a:t>
          </a:r>
          <a:endParaRPr lang="pt-PT" dirty="0"/>
        </a:p>
      </dgm:t>
    </dgm:pt>
    <dgm:pt modelId="{1F688BA3-B6B8-4798-90AA-892FA14B894F}" type="parTrans" cxnId="{E8310F47-DA75-45CE-85C4-6F6B14BE81A5}">
      <dgm:prSet/>
      <dgm:spPr/>
      <dgm:t>
        <a:bodyPr/>
        <a:lstStyle/>
        <a:p>
          <a:endParaRPr lang="pt-PT"/>
        </a:p>
      </dgm:t>
    </dgm:pt>
    <dgm:pt modelId="{91DC61AA-6DA7-4DFA-BC75-F0801EC98F3D}" type="sibTrans" cxnId="{E8310F47-DA75-45CE-85C4-6F6B14BE81A5}">
      <dgm:prSet/>
      <dgm:spPr/>
      <dgm:t>
        <a:bodyPr/>
        <a:lstStyle/>
        <a:p>
          <a:endParaRPr lang="pt-PT"/>
        </a:p>
      </dgm:t>
    </dgm:pt>
    <dgm:pt modelId="{7B2E293E-AAC1-4869-BA9B-55A090E5B8A3}">
      <dgm:prSet/>
      <dgm:spPr>
        <a:solidFill>
          <a:srgbClr val="06A7E1"/>
        </a:solidFill>
      </dgm:spPr>
      <dgm:t>
        <a:bodyPr/>
        <a:lstStyle/>
        <a:p>
          <a:r>
            <a:rPr lang="pt-PT" dirty="0" smtClean="0"/>
            <a:t>Confirmação da Informação de candidatura pelas </a:t>
          </a:r>
          <a:r>
            <a:rPr lang="pt-PT" b="1" i="1" dirty="0" smtClean="0"/>
            <a:t>n</a:t>
          </a:r>
        </a:p>
        <a:p>
          <a:r>
            <a:rPr lang="pt-PT" dirty="0" smtClean="0"/>
            <a:t>Entidades/Instituições Parceiras</a:t>
          </a:r>
          <a:endParaRPr lang="pt-PT" dirty="0"/>
        </a:p>
      </dgm:t>
    </dgm:pt>
    <dgm:pt modelId="{2F0E7591-6718-4638-B2D0-A7CD68C02B7C}" type="parTrans" cxnId="{E268FDEA-A6D7-43D1-92D0-CDE22B6326B0}">
      <dgm:prSet/>
      <dgm:spPr/>
      <dgm:t>
        <a:bodyPr/>
        <a:lstStyle/>
        <a:p>
          <a:endParaRPr lang="pt-PT"/>
        </a:p>
      </dgm:t>
    </dgm:pt>
    <dgm:pt modelId="{FFFF89CC-18E5-4F85-A085-B6FD54A4C1CA}" type="sibTrans" cxnId="{E268FDEA-A6D7-43D1-92D0-CDE22B6326B0}">
      <dgm:prSet/>
      <dgm:spPr/>
      <dgm:t>
        <a:bodyPr/>
        <a:lstStyle/>
        <a:p>
          <a:endParaRPr lang="pt-PT"/>
        </a:p>
      </dgm:t>
    </dgm:pt>
    <dgm:pt modelId="{4F12081B-4DF9-44BD-9E1A-A77B7B187B1F}">
      <dgm:prSet/>
      <dgm:spPr/>
      <dgm:t>
        <a:bodyPr/>
        <a:lstStyle/>
        <a:p>
          <a:r>
            <a:rPr lang="pt-PT" dirty="0" smtClean="0"/>
            <a:t>Submissão da candidatura pelo</a:t>
          </a:r>
        </a:p>
        <a:p>
          <a:r>
            <a:rPr lang="pt-PT" dirty="0" err="1" smtClean="0"/>
            <a:t>Super-utilizador</a:t>
          </a:r>
          <a:r>
            <a:rPr lang="pt-PT" dirty="0" smtClean="0"/>
            <a:t> da Entidade/Instituição Coordenadora</a:t>
          </a:r>
          <a:endParaRPr lang="pt-PT" dirty="0"/>
        </a:p>
      </dgm:t>
    </dgm:pt>
    <dgm:pt modelId="{511E9836-5360-459F-B150-4A08B746A629}" type="parTrans" cxnId="{9DC3201F-E3A0-48F9-BD37-FBEDAF009E67}">
      <dgm:prSet/>
      <dgm:spPr/>
      <dgm:t>
        <a:bodyPr/>
        <a:lstStyle/>
        <a:p>
          <a:endParaRPr lang="pt-PT"/>
        </a:p>
      </dgm:t>
    </dgm:pt>
    <dgm:pt modelId="{DB4DD000-EF53-4946-BED3-9D2A69E6A3A0}" type="sibTrans" cxnId="{9DC3201F-E3A0-48F9-BD37-FBEDAF009E67}">
      <dgm:prSet/>
      <dgm:spPr/>
      <dgm:t>
        <a:bodyPr/>
        <a:lstStyle/>
        <a:p>
          <a:endParaRPr lang="pt-PT"/>
        </a:p>
      </dgm:t>
    </dgm:pt>
    <dgm:pt modelId="{225440E8-F0FD-4F2C-9479-A1749DDB05CC}" type="pres">
      <dgm:prSet presAssocID="{9ED59778-9D45-456F-BDAD-A5956FE3B9CD}" presName="linearFlow" presStyleCnt="0">
        <dgm:presLayoutVars>
          <dgm:resizeHandles val="exact"/>
        </dgm:presLayoutVars>
      </dgm:prSet>
      <dgm:spPr/>
    </dgm:pt>
    <dgm:pt modelId="{44C7D611-A140-47E2-86C7-501F4BC33EC4}" type="pres">
      <dgm:prSet presAssocID="{7756BCA0-DB82-456C-B539-DB3972D0EEAD}" presName="node" presStyleLbl="node1" presStyleIdx="0" presStyleCnt="4" custScaleX="171343" custLinFactNeighborY="-113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426E286-57D7-4C81-A72F-D0FCC1360001}" type="pres">
      <dgm:prSet presAssocID="{E1A8F9AA-2F15-49BE-A6F2-67589ECBC7D4}" presName="sibTrans" presStyleLbl="sibTrans2D1" presStyleIdx="0" presStyleCnt="3"/>
      <dgm:spPr/>
      <dgm:t>
        <a:bodyPr/>
        <a:lstStyle/>
        <a:p>
          <a:endParaRPr lang="pt-PT"/>
        </a:p>
      </dgm:t>
    </dgm:pt>
    <dgm:pt modelId="{786402E3-70F4-42F2-9A5D-0645F1C37087}" type="pres">
      <dgm:prSet presAssocID="{E1A8F9AA-2F15-49BE-A6F2-67589ECBC7D4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8AD1342D-B19E-4839-AC3B-37D6D1D64532}" type="pres">
      <dgm:prSet presAssocID="{BDCD3AF9-D4FF-4844-9277-4F9697050038}" presName="node" presStyleLbl="node1" presStyleIdx="1" presStyleCnt="4" custScaleX="17134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643D5C5-2A95-4A9F-B5F5-1E215083FACC}" type="pres">
      <dgm:prSet presAssocID="{91DC61AA-6DA7-4DFA-BC75-F0801EC98F3D}" presName="sibTrans" presStyleLbl="sibTrans2D1" presStyleIdx="1" presStyleCnt="3"/>
      <dgm:spPr/>
      <dgm:t>
        <a:bodyPr/>
        <a:lstStyle/>
        <a:p>
          <a:endParaRPr lang="pt-PT"/>
        </a:p>
      </dgm:t>
    </dgm:pt>
    <dgm:pt modelId="{39C16C26-AA3B-4A12-8172-83E2F6251B55}" type="pres">
      <dgm:prSet presAssocID="{91DC61AA-6DA7-4DFA-BC75-F0801EC98F3D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4D34A032-A4FB-4231-BE41-1D2C8AFB74FD}" type="pres">
      <dgm:prSet presAssocID="{7B2E293E-AAC1-4869-BA9B-55A090E5B8A3}" presName="node" presStyleLbl="node1" presStyleIdx="2" presStyleCnt="4" custScaleX="17134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F49D2E-BD2A-48FB-804A-DE116E89681B}" type="pres">
      <dgm:prSet presAssocID="{FFFF89CC-18E5-4F85-A085-B6FD54A4C1CA}" presName="sibTrans" presStyleLbl="sibTrans2D1" presStyleIdx="2" presStyleCnt="3"/>
      <dgm:spPr/>
      <dgm:t>
        <a:bodyPr/>
        <a:lstStyle/>
        <a:p>
          <a:endParaRPr lang="pt-PT"/>
        </a:p>
      </dgm:t>
    </dgm:pt>
    <dgm:pt modelId="{6F0EB901-E29F-4575-B5F2-57BE66AC8609}" type="pres">
      <dgm:prSet presAssocID="{FFFF89CC-18E5-4F85-A085-B6FD54A4C1CA}" presName="connectorText" presStyleLbl="sibTrans2D1" presStyleIdx="2" presStyleCnt="3"/>
      <dgm:spPr/>
      <dgm:t>
        <a:bodyPr/>
        <a:lstStyle/>
        <a:p>
          <a:endParaRPr lang="pt-PT"/>
        </a:p>
      </dgm:t>
    </dgm:pt>
    <dgm:pt modelId="{303D29A5-B7A7-4BA1-94E3-4D816247F604}" type="pres">
      <dgm:prSet presAssocID="{4F12081B-4DF9-44BD-9E1A-A77B7B187B1F}" presName="node" presStyleLbl="node1" presStyleIdx="3" presStyleCnt="4" custScaleX="17134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7C2AFD9-BB0B-45CC-8D41-57744B92FA84}" type="presOf" srcId="{7B2E293E-AAC1-4869-BA9B-55A090E5B8A3}" destId="{4D34A032-A4FB-4231-BE41-1D2C8AFB74FD}" srcOrd="0" destOrd="0" presId="urn:microsoft.com/office/officeart/2005/8/layout/process2"/>
    <dgm:cxn modelId="{BCEE55AA-3B55-4227-8AD3-030B339D1246}" type="presOf" srcId="{91DC61AA-6DA7-4DFA-BC75-F0801EC98F3D}" destId="{39C16C26-AA3B-4A12-8172-83E2F6251B55}" srcOrd="1" destOrd="0" presId="urn:microsoft.com/office/officeart/2005/8/layout/process2"/>
    <dgm:cxn modelId="{9DC3201F-E3A0-48F9-BD37-FBEDAF009E67}" srcId="{9ED59778-9D45-456F-BDAD-A5956FE3B9CD}" destId="{4F12081B-4DF9-44BD-9E1A-A77B7B187B1F}" srcOrd="3" destOrd="0" parTransId="{511E9836-5360-459F-B150-4A08B746A629}" sibTransId="{DB4DD000-EF53-4946-BED3-9D2A69E6A3A0}"/>
    <dgm:cxn modelId="{A73192EE-A5F6-406B-AFF7-4E43EA4E2489}" type="presOf" srcId="{E1A8F9AA-2F15-49BE-A6F2-67589ECBC7D4}" destId="{B426E286-57D7-4C81-A72F-D0FCC1360001}" srcOrd="0" destOrd="0" presId="urn:microsoft.com/office/officeart/2005/8/layout/process2"/>
    <dgm:cxn modelId="{E268FDEA-A6D7-43D1-92D0-CDE22B6326B0}" srcId="{9ED59778-9D45-456F-BDAD-A5956FE3B9CD}" destId="{7B2E293E-AAC1-4869-BA9B-55A090E5B8A3}" srcOrd="2" destOrd="0" parTransId="{2F0E7591-6718-4638-B2D0-A7CD68C02B7C}" sibTransId="{FFFF89CC-18E5-4F85-A085-B6FD54A4C1CA}"/>
    <dgm:cxn modelId="{E8310F47-DA75-45CE-85C4-6F6B14BE81A5}" srcId="{9ED59778-9D45-456F-BDAD-A5956FE3B9CD}" destId="{BDCD3AF9-D4FF-4844-9277-4F9697050038}" srcOrd="1" destOrd="0" parTransId="{1F688BA3-B6B8-4798-90AA-892FA14B894F}" sibTransId="{91DC61AA-6DA7-4DFA-BC75-F0801EC98F3D}"/>
    <dgm:cxn modelId="{C7E34312-3947-4C83-B1A6-E6F17CBCB6C7}" srcId="{9ED59778-9D45-456F-BDAD-A5956FE3B9CD}" destId="{7756BCA0-DB82-456C-B539-DB3972D0EEAD}" srcOrd="0" destOrd="0" parTransId="{ED0DA458-D4B6-4F04-8CE1-87A0C56277CD}" sibTransId="{E1A8F9AA-2F15-49BE-A6F2-67589ECBC7D4}"/>
    <dgm:cxn modelId="{684536FE-1FF2-4BC6-91C0-6382FB32D79F}" type="presOf" srcId="{FFFF89CC-18E5-4F85-A085-B6FD54A4C1CA}" destId="{6F0EB901-E29F-4575-B5F2-57BE66AC8609}" srcOrd="1" destOrd="0" presId="urn:microsoft.com/office/officeart/2005/8/layout/process2"/>
    <dgm:cxn modelId="{06252CE4-2F46-4EC5-9DC6-12111206CE72}" type="presOf" srcId="{E1A8F9AA-2F15-49BE-A6F2-67589ECBC7D4}" destId="{786402E3-70F4-42F2-9A5D-0645F1C37087}" srcOrd="1" destOrd="0" presId="urn:microsoft.com/office/officeart/2005/8/layout/process2"/>
    <dgm:cxn modelId="{B13924D5-F7F5-4220-B3CF-6496426810E0}" type="presOf" srcId="{4F12081B-4DF9-44BD-9E1A-A77B7B187B1F}" destId="{303D29A5-B7A7-4BA1-94E3-4D816247F604}" srcOrd="0" destOrd="0" presId="urn:microsoft.com/office/officeart/2005/8/layout/process2"/>
    <dgm:cxn modelId="{1AF144B9-B7FA-45AB-BF4D-B4519BDADE50}" type="presOf" srcId="{7756BCA0-DB82-456C-B539-DB3972D0EEAD}" destId="{44C7D611-A140-47E2-86C7-501F4BC33EC4}" srcOrd="0" destOrd="0" presId="urn:microsoft.com/office/officeart/2005/8/layout/process2"/>
    <dgm:cxn modelId="{F57C0706-6312-45F7-8D17-DB28D9324A76}" type="presOf" srcId="{BDCD3AF9-D4FF-4844-9277-4F9697050038}" destId="{8AD1342D-B19E-4839-AC3B-37D6D1D64532}" srcOrd="0" destOrd="0" presId="urn:microsoft.com/office/officeart/2005/8/layout/process2"/>
    <dgm:cxn modelId="{FD9B9B9D-3E0E-4BE3-9166-9532CF75C36A}" type="presOf" srcId="{9ED59778-9D45-456F-BDAD-A5956FE3B9CD}" destId="{225440E8-F0FD-4F2C-9479-A1749DDB05CC}" srcOrd="0" destOrd="0" presId="urn:microsoft.com/office/officeart/2005/8/layout/process2"/>
    <dgm:cxn modelId="{652AA6C0-682E-48A2-A945-6ECEE59B8189}" type="presOf" srcId="{91DC61AA-6DA7-4DFA-BC75-F0801EC98F3D}" destId="{4643D5C5-2A95-4A9F-B5F5-1E215083FACC}" srcOrd="0" destOrd="0" presId="urn:microsoft.com/office/officeart/2005/8/layout/process2"/>
    <dgm:cxn modelId="{EE169B3A-4BF0-49D2-8AD5-31AD83956148}" type="presOf" srcId="{FFFF89CC-18E5-4F85-A085-B6FD54A4C1CA}" destId="{2CF49D2E-BD2A-48FB-804A-DE116E89681B}" srcOrd="0" destOrd="0" presId="urn:microsoft.com/office/officeart/2005/8/layout/process2"/>
    <dgm:cxn modelId="{55533A5C-D291-4404-B36B-9967E5EDA8F9}" type="presParOf" srcId="{225440E8-F0FD-4F2C-9479-A1749DDB05CC}" destId="{44C7D611-A140-47E2-86C7-501F4BC33EC4}" srcOrd="0" destOrd="0" presId="urn:microsoft.com/office/officeart/2005/8/layout/process2"/>
    <dgm:cxn modelId="{4FECD139-C810-40B1-95C3-4029CA62D00D}" type="presParOf" srcId="{225440E8-F0FD-4F2C-9479-A1749DDB05CC}" destId="{B426E286-57D7-4C81-A72F-D0FCC1360001}" srcOrd="1" destOrd="0" presId="urn:microsoft.com/office/officeart/2005/8/layout/process2"/>
    <dgm:cxn modelId="{992967DC-34E0-4418-80C7-C64660EB6AB5}" type="presParOf" srcId="{B426E286-57D7-4C81-A72F-D0FCC1360001}" destId="{786402E3-70F4-42F2-9A5D-0645F1C37087}" srcOrd="0" destOrd="0" presId="urn:microsoft.com/office/officeart/2005/8/layout/process2"/>
    <dgm:cxn modelId="{FB774A4D-9597-4646-AA79-F6628C8F71D0}" type="presParOf" srcId="{225440E8-F0FD-4F2C-9479-A1749DDB05CC}" destId="{8AD1342D-B19E-4839-AC3B-37D6D1D64532}" srcOrd="2" destOrd="0" presId="urn:microsoft.com/office/officeart/2005/8/layout/process2"/>
    <dgm:cxn modelId="{DAB6103D-03FB-44C9-A9E5-C4F5B3FC130B}" type="presParOf" srcId="{225440E8-F0FD-4F2C-9479-A1749DDB05CC}" destId="{4643D5C5-2A95-4A9F-B5F5-1E215083FACC}" srcOrd="3" destOrd="0" presId="urn:microsoft.com/office/officeart/2005/8/layout/process2"/>
    <dgm:cxn modelId="{366CDDC7-A620-46E1-A190-60692323C58C}" type="presParOf" srcId="{4643D5C5-2A95-4A9F-B5F5-1E215083FACC}" destId="{39C16C26-AA3B-4A12-8172-83E2F6251B55}" srcOrd="0" destOrd="0" presId="urn:microsoft.com/office/officeart/2005/8/layout/process2"/>
    <dgm:cxn modelId="{713CDC61-64F4-4325-901B-F0594169058A}" type="presParOf" srcId="{225440E8-F0FD-4F2C-9479-A1749DDB05CC}" destId="{4D34A032-A4FB-4231-BE41-1D2C8AFB74FD}" srcOrd="4" destOrd="0" presId="urn:microsoft.com/office/officeart/2005/8/layout/process2"/>
    <dgm:cxn modelId="{368ABC06-89B7-4A2C-BAE4-F368D2F8F587}" type="presParOf" srcId="{225440E8-F0FD-4F2C-9479-A1749DDB05CC}" destId="{2CF49D2E-BD2A-48FB-804A-DE116E89681B}" srcOrd="5" destOrd="0" presId="urn:microsoft.com/office/officeart/2005/8/layout/process2"/>
    <dgm:cxn modelId="{1BA394B1-D378-459B-A037-346DC24912CA}" type="presParOf" srcId="{2CF49D2E-BD2A-48FB-804A-DE116E89681B}" destId="{6F0EB901-E29F-4575-B5F2-57BE66AC8609}" srcOrd="0" destOrd="0" presId="urn:microsoft.com/office/officeart/2005/8/layout/process2"/>
    <dgm:cxn modelId="{A369A444-9EC0-4B50-A10A-0C13E9CA8FBF}" type="presParOf" srcId="{225440E8-F0FD-4F2C-9479-A1749DDB05CC}" destId="{303D29A5-B7A7-4BA1-94E3-4D816247F60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B238-FBA9-4A5D-91DD-EA3661400751}">
      <dsp:nvSpPr>
        <dsp:cNvPr id="0" name=""/>
        <dsp:cNvSpPr/>
      </dsp:nvSpPr>
      <dsp:spPr>
        <a:xfrm>
          <a:off x="2152651" y="1093945"/>
          <a:ext cx="1523017" cy="264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62"/>
              </a:lnTo>
              <a:lnTo>
                <a:pt x="1523017" y="132162"/>
              </a:lnTo>
              <a:lnTo>
                <a:pt x="1523017" y="264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72A2B-27C7-4E46-9251-227416A21459}">
      <dsp:nvSpPr>
        <dsp:cNvPr id="0" name=""/>
        <dsp:cNvSpPr/>
      </dsp:nvSpPr>
      <dsp:spPr>
        <a:xfrm>
          <a:off x="2106931" y="1093945"/>
          <a:ext cx="91440" cy="264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FD53A-DE38-4FB9-889A-6969633609E8}">
      <dsp:nvSpPr>
        <dsp:cNvPr id="0" name=""/>
        <dsp:cNvSpPr/>
      </dsp:nvSpPr>
      <dsp:spPr>
        <a:xfrm>
          <a:off x="629634" y="1093945"/>
          <a:ext cx="1523017" cy="264325"/>
        </a:xfrm>
        <a:custGeom>
          <a:avLst/>
          <a:gdLst/>
          <a:ahLst/>
          <a:cxnLst/>
          <a:rect l="0" t="0" r="0" b="0"/>
          <a:pathLst>
            <a:path>
              <a:moveTo>
                <a:pt x="1523017" y="0"/>
              </a:moveTo>
              <a:lnTo>
                <a:pt x="1523017" y="132162"/>
              </a:lnTo>
              <a:lnTo>
                <a:pt x="0" y="132162"/>
              </a:lnTo>
              <a:lnTo>
                <a:pt x="0" y="264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E1060-CE9C-40D2-8A3E-C3BECC8DA854}">
      <dsp:nvSpPr>
        <dsp:cNvPr id="0" name=""/>
        <dsp:cNvSpPr/>
      </dsp:nvSpPr>
      <dsp:spPr>
        <a:xfrm>
          <a:off x="1523306" y="464599"/>
          <a:ext cx="1258691" cy="629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Coordenadora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(mediadora ou não)</a:t>
          </a:r>
          <a:endParaRPr lang="pt-PT" sz="1200" kern="1200" dirty="0"/>
        </a:p>
      </dsp:txBody>
      <dsp:txXfrm>
        <a:off x="1523306" y="464599"/>
        <a:ext cx="1258691" cy="629345"/>
      </dsp:txXfrm>
    </dsp:sp>
    <dsp:sp modelId="{7A038FAF-E0E7-46B1-940A-528D6AF91F08}">
      <dsp:nvSpPr>
        <dsp:cNvPr id="0" name=""/>
        <dsp:cNvSpPr/>
      </dsp:nvSpPr>
      <dsp:spPr>
        <a:xfrm>
          <a:off x="289" y="1358270"/>
          <a:ext cx="1258691" cy="629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Mediadora 1</a:t>
          </a:r>
          <a:endParaRPr lang="pt-PT" sz="1800" kern="1200" dirty="0"/>
        </a:p>
      </dsp:txBody>
      <dsp:txXfrm>
        <a:off x="289" y="1358270"/>
        <a:ext cx="1258691" cy="629345"/>
      </dsp:txXfrm>
    </dsp:sp>
    <dsp:sp modelId="{CB0C9AAC-2D6A-415C-8E58-993180F4EF93}">
      <dsp:nvSpPr>
        <dsp:cNvPr id="0" name=""/>
        <dsp:cNvSpPr/>
      </dsp:nvSpPr>
      <dsp:spPr>
        <a:xfrm>
          <a:off x="1523306" y="1358270"/>
          <a:ext cx="1258691" cy="629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Mediadora 2</a:t>
          </a:r>
          <a:endParaRPr lang="pt-PT" sz="1800" kern="1200" dirty="0"/>
        </a:p>
      </dsp:txBody>
      <dsp:txXfrm>
        <a:off x="1523306" y="1358270"/>
        <a:ext cx="1258691" cy="629345"/>
      </dsp:txXfrm>
    </dsp:sp>
    <dsp:sp modelId="{3BE53CD3-B85C-4C82-9766-53663C6F3CC2}">
      <dsp:nvSpPr>
        <dsp:cNvPr id="0" name=""/>
        <dsp:cNvSpPr/>
      </dsp:nvSpPr>
      <dsp:spPr>
        <a:xfrm>
          <a:off x="3046323" y="1358270"/>
          <a:ext cx="1258691" cy="629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Mediadora n </a:t>
          </a:r>
          <a:r>
            <a:rPr lang="pt-PT" sz="1100" kern="1200" dirty="0" smtClean="0"/>
            <a:t>(máx:10)</a:t>
          </a:r>
          <a:endParaRPr lang="pt-PT" sz="1100" kern="1200" dirty="0"/>
        </a:p>
      </dsp:txBody>
      <dsp:txXfrm>
        <a:off x="3046323" y="1358270"/>
        <a:ext cx="1258691" cy="629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E1060-CE9C-40D2-8A3E-C3BECC8DA854}">
      <dsp:nvSpPr>
        <dsp:cNvPr id="0" name=""/>
        <dsp:cNvSpPr/>
      </dsp:nvSpPr>
      <dsp:spPr>
        <a:xfrm>
          <a:off x="317" y="3557"/>
          <a:ext cx="1300739" cy="650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Coordenadora</a:t>
          </a:r>
          <a:br>
            <a:rPr lang="pt-PT" sz="1700" kern="1200" dirty="0" smtClean="0"/>
          </a:br>
          <a:r>
            <a:rPr lang="pt-PT" sz="1200" kern="1200" dirty="0" smtClean="0"/>
            <a:t>(mediadora)</a:t>
          </a:r>
          <a:endParaRPr lang="pt-PT" sz="1200" kern="1200" dirty="0"/>
        </a:p>
      </dsp:txBody>
      <dsp:txXfrm>
        <a:off x="317" y="3557"/>
        <a:ext cx="1300739" cy="650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7D611-A140-47E2-86C7-501F4BC33EC4}">
      <dsp:nvSpPr>
        <dsp:cNvPr id="0" name=""/>
        <dsp:cNvSpPr/>
      </dsp:nvSpPr>
      <dsp:spPr>
        <a:xfrm>
          <a:off x="1080121" y="0"/>
          <a:ext cx="4680516" cy="1474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Preenchimento da Candidatura pela Entidade/Instituição</a:t>
          </a:r>
          <a:endParaRPr lang="pt-PT" sz="2000" kern="1200" dirty="0"/>
        </a:p>
      </dsp:txBody>
      <dsp:txXfrm>
        <a:off x="1123320" y="43199"/>
        <a:ext cx="4594118" cy="1388515"/>
      </dsp:txXfrm>
    </dsp:sp>
    <dsp:sp modelId="{B426E286-57D7-4C81-A72F-D0FCC1360001}">
      <dsp:nvSpPr>
        <dsp:cNvPr id="0" name=""/>
        <dsp:cNvSpPr/>
      </dsp:nvSpPr>
      <dsp:spPr>
        <a:xfrm rot="5400000">
          <a:off x="3143664" y="1512011"/>
          <a:ext cx="553430" cy="663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700" kern="1200"/>
        </a:p>
      </dsp:txBody>
      <dsp:txXfrm rot="-5400000">
        <a:off x="3221266" y="1567152"/>
        <a:ext cx="398227" cy="387401"/>
      </dsp:txXfrm>
    </dsp:sp>
    <dsp:sp modelId="{8AD1342D-B19E-4839-AC3B-37D6D1D64532}">
      <dsp:nvSpPr>
        <dsp:cNvPr id="0" name=""/>
        <dsp:cNvSpPr/>
      </dsp:nvSpPr>
      <dsp:spPr>
        <a:xfrm>
          <a:off x="1080121" y="2212820"/>
          <a:ext cx="4680516" cy="1474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Submissão da candidatura pelo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/>
            <a:t>Super-utilizador</a:t>
          </a:r>
          <a:r>
            <a:rPr lang="pt-PT" sz="2000" kern="1200" dirty="0" smtClean="0"/>
            <a:t> da Entidade/Instituição</a:t>
          </a:r>
          <a:endParaRPr lang="pt-PT" sz="2000" kern="1200" dirty="0"/>
        </a:p>
      </dsp:txBody>
      <dsp:txXfrm>
        <a:off x="1123320" y="2256019"/>
        <a:ext cx="4594118" cy="1388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7D611-A140-47E2-86C7-501F4BC33EC4}">
      <dsp:nvSpPr>
        <dsp:cNvPr id="0" name=""/>
        <dsp:cNvSpPr/>
      </dsp:nvSpPr>
      <dsp:spPr>
        <a:xfrm>
          <a:off x="449171" y="0"/>
          <a:ext cx="5129334" cy="748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Preenchimento da Candidatura pela Entidade/Instituição Coordenadora incluindo a Informação das Parceiras</a:t>
          </a:r>
          <a:endParaRPr lang="pt-PT" sz="1500" kern="1200" dirty="0"/>
        </a:p>
      </dsp:txBody>
      <dsp:txXfrm>
        <a:off x="471091" y="21920"/>
        <a:ext cx="5085494" cy="704561"/>
      </dsp:txXfrm>
    </dsp:sp>
    <dsp:sp modelId="{B426E286-57D7-4C81-A72F-D0FCC1360001}">
      <dsp:nvSpPr>
        <dsp:cNvPr id="0" name=""/>
        <dsp:cNvSpPr/>
      </dsp:nvSpPr>
      <dsp:spPr>
        <a:xfrm rot="5400000">
          <a:off x="2872759" y="768117"/>
          <a:ext cx="282159" cy="33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 rot="-5400000">
        <a:off x="2912805" y="795427"/>
        <a:ext cx="202068" cy="197511"/>
      </dsp:txXfrm>
    </dsp:sp>
    <dsp:sp modelId="{8AD1342D-B19E-4839-AC3B-37D6D1D64532}">
      <dsp:nvSpPr>
        <dsp:cNvPr id="0" name=""/>
        <dsp:cNvSpPr/>
      </dsp:nvSpPr>
      <dsp:spPr>
        <a:xfrm>
          <a:off x="449171" y="1124614"/>
          <a:ext cx="5129334" cy="748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Pré-submissão da candidatura pela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Entidade/Instituição Coordenadora</a:t>
          </a:r>
          <a:endParaRPr lang="pt-PT" sz="1500" kern="1200" dirty="0"/>
        </a:p>
      </dsp:txBody>
      <dsp:txXfrm>
        <a:off x="471091" y="1146534"/>
        <a:ext cx="5085494" cy="704561"/>
      </dsp:txXfrm>
    </dsp:sp>
    <dsp:sp modelId="{4643D5C5-2A95-4A9F-B5F5-1E215083FACC}">
      <dsp:nvSpPr>
        <dsp:cNvPr id="0" name=""/>
        <dsp:cNvSpPr/>
      </dsp:nvSpPr>
      <dsp:spPr>
        <a:xfrm rot="5400000">
          <a:off x="2873513" y="1891725"/>
          <a:ext cx="280650" cy="33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 rot="-5400000">
        <a:off x="2912805" y="1919790"/>
        <a:ext cx="202068" cy="196455"/>
      </dsp:txXfrm>
    </dsp:sp>
    <dsp:sp modelId="{4D34A032-A4FB-4231-BE41-1D2C8AFB74FD}">
      <dsp:nvSpPr>
        <dsp:cNvPr id="0" name=""/>
        <dsp:cNvSpPr/>
      </dsp:nvSpPr>
      <dsp:spPr>
        <a:xfrm>
          <a:off x="449171" y="2247216"/>
          <a:ext cx="5129334" cy="748401"/>
        </a:xfrm>
        <a:prstGeom prst="roundRect">
          <a:avLst>
            <a:gd name="adj" fmla="val 10000"/>
          </a:avLst>
        </a:prstGeom>
        <a:solidFill>
          <a:srgbClr val="06A7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Confirmação da Informação de candidatura pelas </a:t>
          </a:r>
          <a:r>
            <a:rPr lang="pt-PT" sz="1500" b="1" i="1" kern="1200" dirty="0" smtClean="0"/>
            <a:t>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Entidades/Instituições Parceiras</a:t>
          </a:r>
          <a:endParaRPr lang="pt-PT" sz="1500" kern="1200" dirty="0"/>
        </a:p>
      </dsp:txBody>
      <dsp:txXfrm>
        <a:off x="471091" y="2269136"/>
        <a:ext cx="5085494" cy="704561"/>
      </dsp:txXfrm>
    </dsp:sp>
    <dsp:sp modelId="{2CF49D2E-BD2A-48FB-804A-DE116E89681B}">
      <dsp:nvSpPr>
        <dsp:cNvPr id="0" name=""/>
        <dsp:cNvSpPr/>
      </dsp:nvSpPr>
      <dsp:spPr>
        <a:xfrm rot="5400000">
          <a:off x="2873513" y="3014327"/>
          <a:ext cx="280650" cy="33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 rot="-5400000">
        <a:off x="2912805" y="3042392"/>
        <a:ext cx="202068" cy="196455"/>
      </dsp:txXfrm>
    </dsp:sp>
    <dsp:sp modelId="{303D29A5-B7A7-4BA1-94E3-4D816247F604}">
      <dsp:nvSpPr>
        <dsp:cNvPr id="0" name=""/>
        <dsp:cNvSpPr/>
      </dsp:nvSpPr>
      <dsp:spPr>
        <a:xfrm>
          <a:off x="449171" y="3369818"/>
          <a:ext cx="5129334" cy="748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Submissão da candidatura pelo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err="1" smtClean="0"/>
            <a:t>Super-utilizador</a:t>
          </a:r>
          <a:r>
            <a:rPr lang="pt-PT" sz="1500" kern="1200" dirty="0" smtClean="0"/>
            <a:t> da Entidade/Instituição Coordenadora</a:t>
          </a:r>
          <a:endParaRPr lang="pt-PT" sz="1500" kern="1200" dirty="0"/>
        </a:p>
      </dsp:txBody>
      <dsp:txXfrm>
        <a:off x="471091" y="3391738"/>
        <a:ext cx="5085494" cy="704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EA614-7CF4-4C36-93D3-6CFB7A2DA3BD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BC16B-DDE1-4CA9-89C9-F93A94C416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87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905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28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798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265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69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120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4578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3714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5518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074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142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8610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5474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4352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8453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0470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953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326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78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517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37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689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3702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2164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5656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6013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1400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0738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24702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6451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9915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11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5279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8104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4671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38373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49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08396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0913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1269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6014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6375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54918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98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55663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8093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41201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17350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59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80406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60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34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340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41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38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C16B-DDE1-4CA9-89C9-F93A94C4162E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203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120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7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504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883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47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647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562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163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918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44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428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4D7B-7706-4015-8CE4-541FAFC22950}" type="datetimeFigureOut">
              <a:rPr lang="pt-PT" smtClean="0"/>
              <a:t>16/06/2018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6351D-072B-4C86-A6D4-D6DB4F7D6C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75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azores.gov.pt/" TargetMode="External"/><Relationship Id="rId4" Type="http://schemas.openxmlformats.org/officeDocument/2006/relationships/hyperlink" Target="http://www.portugal2020.pt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5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4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balcao.portugal2020.p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issacores-feac@seg-social.p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392939" cy="21095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79512" y="6310809"/>
            <a:ext cx="1296143" cy="4305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3498"/>
            <a:ext cx="1568080" cy="6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Nova </a:t>
            </a:r>
            <a:r>
              <a:rPr lang="pt-PT" sz="1600" b="1" dirty="0" smtClean="0">
                <a:solidFill>
                  <a:schemeClr val="bg1"/>
                </a:solidFill>
              </a:rPr>
              <a:t>Candidatura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98" y="1556792"/>
            <a:ext cx="8259925" cy="3575795"/>
          </a:xfrm>
          <a:prstGeom prst="rect">
            <a:avLst/>
          </a:prstGeom>
        </p:spPr>
      </p:pic>
      <p:sp>
        <p:nvSpPr>
          <p:cNvPr id="18" name="Seta para baixo 17"/>
          <p:cNvSpPr/>
          <p:nvPr/>
        </p:nvSpPr>
        <p:spPr>
          <a:xfrm rot="5400000">
            <a:off x="2601207" y="2060276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302191" y="2117410"/>
            <a:ext cx="220291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/>
              <a:t>POAPMC-F2-</a:t>
            </a:r>
            <a:r>
              <a:rPr lang="pt-PT" b="1" dirty="0" smtClean="0">
                <a:solidFill>
                  <a:srgbClr val="06A7E1"/>
                </a:solidFill>
              </a:rPr>
              <a:t>2018</a:t>
            </a:r>
            <a:r>
              <a:rPr lang="pt-PT" b="1" dirty="0" smtClean="0"/>
              <a:t>-</a:t>
            </a:r>
            <a:r>
              <a:rPr lang="pt-PT" b="1" dirty="0" smtClean="0">
                <a:solidFill>
                  <a:srgbClr val="FF0000"/>
                </a:solidFill>
              </a:rPr>
              <a:t>XX</a:t>
            </a:r>
            <a:endParaRPr lang="pt-PT" sz="1600" dirty="0">
              <a:solidFill>
                <a:srgbClr val="FF0000"/>
              </a:solidFill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7308304" y="3917610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3" y="5193570"/>
            <a:ext cx="8244408" cy="539686"/>
          </a:xfrm>
          <a:prstGeom prst="rect">
            <a:avLst/>
          </a:prstGeom>
        </p:spPr>
      </p:pic>
      <p:sp>
        <p:nvSpPr>
          <p:cNvPr id="19" name="Seta para baixo 18"/>
          <p:cNvSpPr/>
          <p:nvPr/>
        </p:nvSpPr>
        <p:spPr>
          <a:xfrm rot="10800000">
            <a:off x="7560332" y="5651821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188939" y="5444091"/>
            <a:ext cx="1042412" cy="227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84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3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680896"/>
            <a:ext cx="7679010" cy="14995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Nova </a:t>
            </a:r>
            <a:r>
              <a:rPr lang="pt-PT" sz="1600" b="1" dirty="0" smtClean="0">
                <a:solidFill>
                  <a:schemeClr val="bg1"/>
                </a:solidFill>
              </a:rPr>
              <a:t>Candidatura - Territórios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185560" y="2696698"/>
            <a:ext cx="1512168" cy="381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9030"/>
              </p:ext>
            </p:extLst>
          </p:nvPr>
        </p:nvGraphicFramePr>
        <p:xfrm>
          <a:off x="2051720" y="3355625"/>
          <a:ext cx="3888432" cy="288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39">
                  <a:extLst>
                    <a:ext uri="{9D8B030D-6E8A-4147-A177-3AD203B41FA5}">
                      <a16:colId xmlns:a16="http://schemas.microsoft.com/office/drawing/2014/main" val="2169091512"/>
                    </a:ext>
                  </a:extLst>
                </a:gridCol>
                <a:gridCol w="2372693">
                  <a:extLst>
                    <a:ext uri="{9D8B030D-6E8A-4147-A177-3AD203B41FA5}">
                      <a16:colId xmlns:a16="http://schemas.microsoft.com/office/drawing/2014/main" val="345766214"/>
                    </a:ext>
                  </a:extLst>
                </a:gridCol>
              </a:tblGrid>
              <a:tr h="269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Território</a:t>
                      </a:r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Número Destinatários Finais </a:t>
                      </a:r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1128323198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Santa</a:t>
                      </a:r>
                      <a:r>
                        <a:rPr lang="pt-PT" sz="1300" baseline="0" dirty="0" smtClean="0"/>
                        <a:t> Maria</a:t>
                      </a:r>
                      <a:endParaRPr lang="pt-PT" sz="1300" dirty="0" smtClean="0"/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 smtClean="0"/>
                        <a:t>160</a:t>
                      </a:r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2302879533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São Miguel</a:t>
                      </a:r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 smtClean="0"/>
                        <a:t>4163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714203937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Terceira</a:t>
                      </a:r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 smtClean="0"/>
                        <a:t>1604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1112093115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Graciosa</a:t>
                      </a:r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 smtClean="0"/>
                        <a:t>170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1319712128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São Jorge</a:t>
                      </a:r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 smtClean="0"/>
                        <a:t>24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585428913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Pico</a:t>
                      </a:r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189</a:t>
                      </a:r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4180219457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algn="l"/>
                      <a:r>
                        <a:rPr lang="pt-PT" sz="1300" dirty="0" smtClean="0"/>
                        <a:t>Faial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 smtClean="0"/>
                        <a:t>181</a:t>
                      </a:r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797220673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algn="l"/>
                      <a:r>
                        <a:rPr lang="pt-PT" sz="1300" dirty="0" smtClean="0"/>
                        <a:t>Flores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 smtClean="0"/>
                        <a:t>55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127404495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pPr algn="l"/>
                      <a:r>
                        <a:rPr lang="pt-PT" sz="1300" dirty="0" smtClean="0"/>
                        <a:t>TOTAL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 smtClean="0"/>
                        <a:t>6 546</a:t>
                      </a:r>
                      <a:endParaRPr lang="pt-PT" sz="1300" dirty="0"/>
                    </a:p>
                  </a:txBody>
                  <a:tcPr marL="71562" marR="71562" marT="35780" marB="35780"/>
                </a:tc>
                <a:extLst>
                  <a:ext uri="{0D108BD9-81ED-4DB2-BD59-A6C34878D82A}">
                    <a16:rowId xmlns:a16="http://schemas.microsoft.com/office/drawing/2014/main" val="3150556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8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2" y="1538412"/>
            <a:ext cx="8270713" cy="16745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Identificação da Entidade e Candidatura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07504" y="2261998"/>
            <a:ext cx="3168352" cy="227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upo 5"/>
          <p:cNvGrpSpPr/>
          <p:nvPr/>
        </p:nvGrpSpPr>
        <p:grpSpPr>
          <a:xfrm>
            <a:off x="133444" y="5164365"/>
            <a:ext cx="8080264" cy="873511"/>
            <a:chOff x="133444" y="5164365"/>
            <a:chExt cx="8080264" cy="87351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444" y="5675810"/>
              <a:ext cx="8080264" cy="362066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133444" y="5164365"/>
              <a:ext cx="7488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sz="1600" dirty="0" smtClean="0"/>
                <a:t>Separadores:</a:t>
              </a:r>
            </a:p>
            <a:p>
              <a:pPr>
                <a:lnSpc>
                  <a:spcPct val="150000"/>
                </a:lnSpc>
              </a:pPr>
              <a:endParaRPr lang="pt-PT" sz="1600" dirty="0" smtClean="0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43811" y="3221438"/>
            <a:ext cx="51467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/>
              <a:t>Código Universal:</a:t>
            </a:r>
            <a:r>
              <a:rPr lang="pt-PT" b="1" dirty="0" smtClean="0">
                <a:solidFill>
                  <a:srgbClr val="06A7E1"/>
                </a:solidFill>
              </a:rPr>
              <a:t> </a:t>
            </a:r>
            <a:r>
              <a:rPr lang="pt-PT" b="1" dirty="0" err="1" smtClean="0">
                <a:solidFill>
                  <a:srgbClr val="06A7E1"/>
                </a:solidFill>
              </a:rPr>
              <a:t>xxxxxxxx-xxxx-xxxx-xxxx-xxxxxxxx</a:t>
            </a:r>
            <a:endParaRPr lang="pt-PT" sz="1600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9952" y="3771527"/>
            <a:ext cx="7488832" cy="1569660"/>
            <a:chOff x="129952" y="3771527"/>
            <a:chExt cx="7488832" cy="1569660"/>
          </a:xfrm>
        </p:grpSpPr>
        <p:sp>
          <p:nvSpPr>
            <p:cNvPr id="18" name="CaixaDeTexto 17"/>
            <p:cNvSpPr txBox="1"/>
            <p:nvPr/>
          </p:nvSpPr>
          <p:spPr>
            <a:xfrm>
              <a:off x="129952" y="3771527"/>
              <a:ext cx="7488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sz="1600" dirty="0" smtClean="0"/>
                <a:t>Botões:</a:t>
              </a:r>
            </a:p>
            <a:p>
              <a:r>
                <a:rPr lang="pt-PT" sz="1600" dirty="0"/>
                <a:t> </a:t>
              </a:r>
              <a:r>
                <a:rPr lang="pt-PT" sz="1600" dirty="0" smtClean="0"/>
                <a:t>          Consultar</a:t>
              </a:r>
              <a:br>
                <a:rPr lang="pt-PT" sz="1600" dirty="0" smtClean="0"/>
              </a:br>
              <a:r>
                <a:rPr lang="pt-PT" sz="1600" dirty="0" smtClean="0"/>
                <a:t>           Alterar</a:t>
              </a:r>
              <a:br>
                <a:rPr lang="pt-PT" sz="1600" dirty="0" smtClean="0"/>
              </a:br>
              <a:r>
                <a:rPr lang="pt-PT" sz="1600" dirty="0" smtClean="0"/>
                <a:t>           Apagar</a:t>
              </a:r>
            </a:p>
            <a:p>
              <a:pPr>
                <a:lnSpc>
                  <a:spcPct val="150000"/>
                </a:lnSpc>
              </a:pPr>
              <a:endParaRPr lang="pt-PT" sz="1600" dirty="0" smtClean="0"/>
            </a:p>
          </p:txBody>
        </p:sp>
        <p:pic>
          <p:nvPicPr>
            <p:cNvPr id="21" name="Picture 15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6270" y="4476372"/>
              <a:ext cx="754062" cy="17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1" y="1845667"/>
            <a:ext cx="8454769" cy="20485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Separador: Identificação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622166" y="2420888"/>
            <a:ext cx="2766258" cy="227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ound Single Corner Rectangle 140"/>
          <p:cNvSpPr/>
          <p:nvPr/>
        </p:nvSpPr>
        <p:spPr bwMode="auto">
          <a:xfrm>
            <a:off x="107504" y="1451565"/>
            <a:ext cx="1008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33802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Separador: Identificação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29" y="1746437"/>
            <a:ext cx="8452133" cy="339361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32249" y="4688793"/>
            <a:ext cx="748883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rgbClr val="FF0000"/>
                </a:solidFill>
              </a:rPr>
              <a:t>*</a:t>
            </a:r>
            <a:r>
              <a:rPr lang="pt-PT" sz="1600" dirty="0" smtClean="0"/>
              <a:t> Campos de Preenchimento Obrigatório</a:t>
            </a:r>
          </a:p>
          <a:p>
            <a:pPr>
              <a:lnSpc>
                <a:spcPct val="150000"/>
              </a:lnSpc>
            </a:pPr>
            <a:endParaRPr lang="pt-PT" sz="16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8743" y="5157192"/>
            <a:ext cx="3979143" cy="128518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479752" y="4815440"/>
            <a:ext cx="998968" cy="288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 Single Corner Rectangle 140"/>
          <p:cNvSpPr/>
          <p:nvPr/>
        </p:nvSpPr>
        <p:spPr bwMode="auto">
          <a:xfrm>
            <a:off x="107504" y="1451565"/>
            <a:ext cx="1008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19386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Separador: Entidades</a:t>
            </a:r>
            <a:endParaRPr lang="pt-P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29232662"/>
              </p:ext>
            </p:extLst>
          </p:nvPr>
        </p:nvGraphicFramePr>
        <p:xfrm>
          <a:off x="3939104" y="2776984"/>
          <a:ext cx="4305304" cy="245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95477497"/>
              </p:ext>
            </p:extLst>
          </p:nvPr>
        </p:nvGraphicFramePr>
        <p:xfrm>
          <a:off x="1180255" y="3262035"/>
          <a:ext cx="1301057" cy="74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2" name="Conexão reta 11"/>
          <p:cNvCxnSpPr/>
          <p:nvPr/>
        </p:nvCxnSpPr>
        <p:spPr>
          <a:xfrm>
            <a:off x="3563888" y="2045591"/>
            <a:ext cx="0" cy="383168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51520" y="2360193"/>
            <a:ext cx="324036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b="1" dirty="0" smtClean="0"/>
              <a:t>Sem Parceria</a:t>
            </a:r>
            <a:endParaRPr lang="pt-PT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499992" y="2360193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b="1" dirty="0" smtClean="0"/>
              <a:t>Com Parceria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651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>
        <p:bldAsOne/>
      </p:bldGraphic>
      <p:bldP spid="18" grpId="0" animBg="1"/>
      <p:bldGraphic spid="19" grpId="0">
        <p:bldAsOne/>
      </p:bldGraphic>
      <p:bldP spid="20" grpId="0" build="p"/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2</a:t>
            </a:r>
            <a:r>
              <a:rPr lang="pt-PT" sz="1600" b="1" dirty="0" smtClean="0">
                <a:solidFill>
                  <a:prstClr val="white"/>
                </a:solidFill>
              </a:rPr>
              <a:t>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Entidades &gt; Coordenadora</a:t>
            </a:r>
            <a:endParaRPr lang="pt-P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29603"/>
              </p:ext>
            </p:extLst>
          </p:nvPr>
        </p:nvGraphicFramePr>
        <p:xfrm>
          <a:off x="-57200" y="3932731"/>
          <a:ext cx="8229600" cy="12801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PT" dirty="0">
                          <a:effectLst/>
                        </a:rPr>
                        <a:t>Explicitação da forma como cada organização parceira contribui para o cumprimento dos requisitos e dos critérios de seleção aplicáveis no desenvolvimento da operação previstos nos artigos 62.º, 63.º e 66.º do regulamento específico</a:t>
                      </a:r>
                      <a:r>
                        <a:rPr lang="pt-PT" dirty="0" smtClean="0">
                          <a:effectLst/>
                        </a:rPr>
                        <a:t>.</a:t>
                      </a: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20" y="1763256"/>
            <a:ext cx="8399112" cy="20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 </a:t>
            </a:r>
            <a:r>
              <a:rPr lang="pt-PT" sz="1600" b="1" dirty="0" smtClean="0">
                <a:solidFill>
                  <a:schemeClr val="bg1"/>
                </a:solidFill>
              </a:rPr>
              <a:t>Coordenadora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72406"/>
              </p:ext>
            </p:extLst>
          </p:nvPr>
        </p:nvGraphicFramePr>
        <p:xfrm>
          <a:off x="1408215" y="2348880"/>
          <a:ext cx="8229600" cy="7010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sz="16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776167"/>
            <a:ext cx="7935935" cy="186111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380278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entidade coordenadora é mediadora na operação?</a:t>
            </a:r>
            <a:b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Nº Destinatários a Abranger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Assegura a capacidade para armazenar os produtos da operação garantindo a cobertura dos destinatários finais?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Garante a segurança e acondicionamento dos produtos cumprindo as condições de armazenagem previstas no regulamento específico? </a:t>
            </a:r>
          </a:p>
        </p:txBody>
      </p:sp>
    </p:spTree>
    <p:extLst>
      <p:ext uri="{BB962C8B-B14F-4D97-AF65-F5344CB8AC3E}">
        <p14:creationId xmlns:p14="http://schemas.microsoft.com/office/powerpoint/2010/main" val="38626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 </a:t>
            </a:r>
            <a:r>
              <a:rPr lang="pt-PT" sz="1600" b="1" dirty="0" smtClean="0">
                <a:solidFill>
                  <a:schemeClr val="bg1"/>
                </a:solidFill>
              </a:rPr>
              <a:t>Coordenadora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02840" y="192657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Garante um responsável pela gestão do polo de receção nos termos previstos no regulamento específico?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Garante a capacidade para executar o plano de distribuição na sua área geográfica de atuação?</a:t>
            </a:r>
          </a:p>
        </p:txBody>
      </p:sp>
    </p:spTree>
    <p:extLst>
      <p:ext uri="{BB962C8B-B14F-4D97-AF65-F5344CB8AC3E}">
        <p14:creationId xmlns:p14="http://schemas.microsoft.com/office/powerpoint/2010/main" val="2535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 </a:t>
            </a:r>
            <a:r>
              <a:rPr lang="pt-PT" sz="1600" b="1" dirty="0" smtClean="0">
                <a:solidFill>
                  <a:schemeClr val="bg1"/>
                </a:solidFill>
              </a:rPr>
              <a:t>Coordenadora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89455"/>
              </p:ext>
            </p:extLst>
          </p:nvPr>
        </p:nvGraphicFramePr>
        <p:xfrm>
          <a:off x="-1260648" y="837944"/>
          <a:ext cx="8229600" cy="73152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3" y="1823522"/>
            <a:ext cx="8410326" cy="254158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5660" y="4323409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pt-PT" dirty="0"/>
              <a:t>Evidencia a experiência de distribuição do apoio, adquirida no âmbito da operacionalização do Programa Comunitário de Ajuda alimentar a Carenciados (PCAAC</a:t>
            </a:r>
            <a:r>
              <a:rPr lang="pt-PT" dirty="0" smtClean="0"/>
              <a:t>)?</a:t>
            </a:r>
          </a:p>
          <a:p>
            <a:pPr fontAlgn="ctr"/>
            <a:endParaRPr lang="pt-PT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pt-PT" dirty="0"/>
              <a:t>Evidencia a experiência de distribuição do apoio, adquirida no âmbito de outras iniciativas?</a:t>
            </a:r>
            <a:br>
              <a:rPr lang="pt-PT" dirty="0"/>
            </a:br>
            <a:r>
              <a:rPr lang="pt-PT" dirty="0"/>
              <a:t>Nº anos de experiência:</a:t>
            </a:r>
          </a:p>
        </p:txBody>
      </p:sp>
    </p:spTree>
    <p:extLst>
      <p:ext uri="{BB962C8B-B14F-4D97-AF65-F5344CB8AC3E}">
        <p14:creationId xmlns:p14="http://schemas.microsoft.com/office/powerpoint/2010/main" val="38997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/>
              <a:t>2</a:t>
            </a:fld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93665" y="1556792"/>
            <a:ext cx="7672377" cy="2985433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Apresentação do</a:t>
            </a:r>
          </a:p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Preenchimento do formulário de candidatura à </a:t>
            </a:r>
          </a:p>
          <a:p>
            <a:pPr algn="ctr"/>
            <a:r>
              <a:rPr lang="pt-PT" sz="4000" b="1" dirty="0" smtClean="0">
                <a:solidFill>
                  <a:schemeClr val="bg1"/>
                </a:solidFill>
              </a:rPr>
              <a:t>TO 1.2 - </a:t>
            </a:r>
            <a:r>
              <a:rPr lang="pt-PT" sz="4000" b="1" dirty="0">
                <a:solidFill>
                  <a:schemeClr val="bg1"/>
                </a:solidFill>
              </a:rPr>
              <a:t>Distribuição de géneros alimentares </a:t>
            </a:r>
            <a:r>
              <a:rPr lang="pt-PT" sz="4000" b="1" dirty="0" smtClean="0">
                <a:solidFill>
                  <a:schemeClr val="bg1"/>
                </a:solidFill>
              </a:rPr>
              <a:t>e ou </a:t>
            </a:r>
            <a:r>
              <a:rPr lang="pt-PT" sz="4000" b="1" dirty="0">
                <a:solidFill>
                  <a:schemeClr val="bg1"/>
                </a:solidFill>
              </a:rPr>
              <a:t>bens de primeira necessidade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 </a:t>
            </a:r>
            <a:r>
              <a:rPr lang="pt-PT" sz="1600" b="1" dirty="0" smtClean="0">
                <a:solidFill>
                  <a:schemeClr val="bg1"/>
                </a:solidFill>
              </a:rPr>
              <a:t>Coordenadora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>
                <a:solidFill>
                  <a:schemeClr val="bg1"/>
                </a:solidFill>
              </a:rPr>
              <a:t>.)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55279"/>
              </p:ext>
            </p:extLst>
          </p:nvPr>
        </p:nvGraphicFramePr>
        <p:xfrm>
          <a:off x="86960" y="1768981"/>
          <a:ext cx="8229600" cy="118872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15588" y="1844824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Assegura a capacidade para transportar os géneros alimentares dos polos de receção às entidades mediadoras, cumprindo as adequadas condições de conservação e acondicionamento, de acordo com as características dos produtos previstas no regulamento específico?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Desenvolve ações de atendimento e acompanhamento social às pessoas mais carenciadas no território de intervenção da candidatura na sua atividade regular? </a:t>
            </a:r>
            <a:b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P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Nº de anos de experiência:</a:t>
            </a:r>
          </a:p>
        </p:txBody>
      </p:sp>
    </p:spTree>
    <p:extLst>
      <p:ext uri="{BB962C8B-B14F-4D97-AF65-F5344CB8AC3E}">
        <p14:creationId xmlns:p14="http://schemas.microsoft.com/office/powerpoint/2010/main" val="37595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 </a:t>
            </a:r>
            <a:r>
              <a:rPr lang="pt-PT" sz="1600" b="1" dirty="0" smtClean="0">
                <a:solidFill>
                  <a:schemeClr val="bg1"/>
                </a:solidFill>
              </a:rPr>
              <a:t>Coordenadora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5" y="1760326"/>
            <a:ext cx="8439263" cy="159509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25579" y="3425328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entidade está abrangida pela legislação nacional relativa à contratação pública, nos termos definidos no Código dos Contratos Públicos publicado em ANEXO ao DL 18/2008 de 29 de Janeiro?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É entidade adjudicante nos termos do N.º 1 ou N.º 2 do </a:t>
            </a:r>
            <a:r>
              <a:rPr lang="pt-PT" sz="16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Art</a:t>
            </a: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2.º do CCP? </a:t>
            </a:r>
            <a:endParaRPr lang="pt-PT" sz="1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Qual o regime de IVA a que a entidade Beneficiária se encontra sujeita: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é sujeito passivo de 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Sujeito Passivo de 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Sujeito passivo de IVA, regime misto de afetação real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Sujeito passivo de IVA, regime misto </a:t>
            </a:r>
            <a:r>
              <a:rPr lang="pt-PT" sz="16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ProRata</a:t>
            </a: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</a:t>
            </a:r>
            <a:r>
              <a:rPr lang="pt-PT" sz="1600" b="1" dirty="0" smtClean="0">
                <a:solidFill>
                  <a:schemeClr val="bg1"/>
                </a:solidFill>
              </a:rPr>
              <a:t> Mediadoras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20" y="1779036"/>
            <a:ext cx="7858125" cy="3152775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>
            <a:off x="6156176" y="1980856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46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</a:t>
            </a:r>
            <a:r>
              <a:rPr lang="pt-PT" sz="1600" b="1" dirty="0" smtClean="0">
                <a:solidFill>
                  <a:schemeClr val="bg1"/>
                </a:solidFill>
              </a:rPr>
              <a:t> Mediadoras </a:t>
            </a:r>
            <a:r>
              <a:rPr lang="pt-PT" sz="1600" b="1" dirty="0">
                <a:solidFill>
                  <a:schemeClr val="bg1"/>
                </a:solidFill>
              </a:rPr>
              <a:t>(</a:t>
            </a:r>
            <a:r>
              <a:rPr lang="pt-PT" sz="1600" b="1" dirty="0" err="1">
                <a:solidFill>
                  <a:schemeClr val="bg1"/>
                </a:solidFill>
              </a:rPr>
              <a:t>cont</a:t>
            </a:r>
            <a:r>
              <a:rPr lang="pt-PT" sz="1600" b="1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sp>
        <p:nvSpPr>
          <p:cNvPr id="11" name="Round Single Corner Rectangle 139"/>
          <p:cNvSpPr/>
          <p:nvPr/>
        </p:nvSpPr>
        <p:spPr bwMode="auto">
          <a:xfrm>
            <a:off x="157161" y="1873065"/>
            <a:ext cx="216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Detalhe da Entidade Mediadora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01" y="2134327"/>
            <a:ext cx="7326014" cy="388445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555776" y="5581031"/>
            <a:ext cx="998968" cy="288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8600"/>
              </p:ext>
            </p:extLst>
          </p:nvPr>
        </p:nvGraphicFramePr>
        <p:xfrm>
          <a:off x="107504" y="5949280"/>
          <a:ext cx="8749078" cy="579120"/>
        </p:xfrm>
        <a:graphic>
          <a:graphicData uri="http://schemas.openxmlformats.org/drawingml/2006/table">
            <a:tbl>
              <a:tblPr/>
              <a:tblGrid>
                <a:gridCol w="8749078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13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Nº Destinatários</a:t>
                      </a: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Mediadora 1 + </a:t>
                      </a:r>
                      <a:r>
                        <a:rPr lang="pt-PT" sz="13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Nº Destinatários</a:t>
                      </a: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Mediadora 2 + …  = </a:t>
                      </a:r>
                      <a:r>
                        <a:rPr lang="pt-PT" sz="1300" b="1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Nº Destinatários</a:t>
                      </a:r>
                      <a:r>
                        <a:rPr lang="pt-PT" sz="1300" b="1" baseline="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Território</a:t>
                      </a:r>
                      <a:endParaRPr lang="pt-PT" sz="1300" b="1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300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</a:t>
            </a:r>
            <a:r>
              <a:rPr lang="pt-PT" sz="1600" b="1" dirty="0" smtClean="0">
                <a:solidFill>
                  <a:schemeClr val="bg1"/>
                </a:solidFill>
              </a:rPr>
              <a:t> Mediadoras (</a:t>
            </a:r>
            <a:r>
              <a:rPr lang="pt-PT" sz="1600" b="1" dirty="0" err="1">
                <a:solidFill>
                  <a:schemeClr val="bg1"/>
                </a:solidFill>
              </a:rPr>
              <a:t>cont</a:t>
            </a:r>
            <a:r>
              <a:rPr lang="pt-PT" sz="1600" b="1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sp>
        <p:nvSpPr>
          <p:cNvPr id="11" name="Round Single Corner Rectangle 139"/>
          <p:cNvSpPr/>
          <p:nvPr/>
        </p:nvSpPr>
        <p:spPr bwMode="auto">
          <a:xfrm>
            <a:off x="157161" y="1873065"/>
            <a:ext cx="216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Detalhe da Entidade Mediadora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1814"/>
              </p:ext>
            </p:extLst>
          </p:nvPr>
        </p:nvGraphicFramePr>
        <p:xfrm>
          <a:off x="2987824" y="408636"/>
          <a:ext cx="8229600" cy="7010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28" y="2189753"/>
            <a:ext cx="8392912" cy="114309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25579" y="342532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Desenvolve ações de atendimento e acompanhamento social às pessoas mais carenciadas no território de intervenção da candidatura na sua atividade regular?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Identifique o nº de anos de experiência de atendimento e acompanhamento junto das pessoas mais carenciadas no território de intervenção da candidatura</a:t>
            </a:r>
          </a:p>
        </p:txBody>
      </p:sp>
    </p:spTree>
    <p:extLst>
      <p:ext uri="{BB962C8B-B14F-4D97-AF65-F5344CB8AC3E}">
        <p14:creationId xmlns:p14="http://schemas.microsoft.com/office/powerpoint/2010/main" val="33647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</a:t>
            </a:r>
            <a:r>
              <a:rPr lang="pt-PT" sz="1600" b="1" dirty="0" smtClean="0">
                <a:solidFill>
                  <a:schemeClr val="bg1"/>
                </a:solidFill>
              </a:rPr>
              <a:t> Mediadoras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sp>
        <p:nvSpPr>
          <p:cNvPr id="11" name="Round Single Corner Rectangle 139"/>
          <p:cNvSpPr/>
          <p:nvPr/>
        </p:nvSpPr>
        <p:spPr bwMode="auto">
          <a:xfrm>
            <a:off x="157161" y="1873065"/>
            <a:ext cx="216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Detalhe da Entidade Mediadora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20" y="2148205"/>
            <a:ext cx="8324336" cy="142509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56393" y="3619835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Garante que a distribuição dos produtos ao destinatário final ocorre em simultâneo com a entrega dos mesmos pelo polo de receção?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Garante, no caso da distribuição dos produtos ao destinatário final não ocorrer em simultâneo com a entrega pelo polo de receção, a segurança e acondicionamento dos produtos cumprindo as condições de armazenagem, de acordo com o regulamento específico?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Garante capacidade para executar o plano na sua área geográfica de atuação? </a:t>
            </a:r>
            <a:endParaRPr lang="pt-PT" sz="1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</a:t>
            </a:r>
            <a:r>
              <a:rPr lang="pt-PT" sz="1600" b="1" dirty="0" smtClean="0">
                <a:solidFill>
                  <a:schemeClr val="bg1"/>
                </a:solidFill>
              </a:rPr>
              <a:t> Mediadoras</a:t>
            </a:r>
            <a:r>
              <a:rPr lang="pt-PT" sz="1600" b="1" dirty="0">
                <a:solidFill>
                  <a:schemeClr val="bg1"/>
                </a:solidFill>
              </a:rPr>
              <a:t> (</a:t>
            </a:r>
            <a:r>
              <a:rPr lang="pt-PT" sz="1600" b="1" dirty="0" err="1">
                <a:solidFill>
                  <a:schemeClr val="bg1"/>
                </a:solidFill>
              </a:rPr>
              <a:t>cont</a:t>
            </a:r>
            <a:r>
              <a:rPr lang="pt-PT" sz="1600" b="1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sp>
        <p:nvSpPr>
          <p:cNvPr id="11" name="Round Single Corner Rectangle 139"/>
          <p:cNvSpPr/>
          <p:nvPr/>
        </p:nvSpPr>
        <p:spPr bwMode="auto">
          <a:xfrm>
            <a:off x="157161" y="1873065"/>
            <a:ext cx="216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Detalhe da Entidade Mediadora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5" y="2186121"/>
            <a:ext cx="8424936" cy="162107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5517" y="3879275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Evidencia a experiência de distribuição do apoio, adquirida no âmbito da operacionalização do Programa Comunitário de Ajuda alimentar a Carenciados (PCAAC)?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Evidencia a experiência de distribuição do apoio, adquirida no âmbito de outras iniciativas?</a:t>
            </a:r>
            <a:b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Nº anos de Experiência:</a:t>
            </a:r>
            <a:endParaRPr lang="pt-PT" sz="1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Entidades &gt; </a:t>
            </a:r>
            <a:r>
              <a:rPr lang="pt-PT" sz="1600" b="1" dirty="0" smtClean="0">
                <a:solidFill>
                  <a:schemeClr val="bg1"/>
                </a:solidFill>
              </a:rPr>
              <a:t>Mediadoras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8" name="Round Single Corner Rectangle 133"/>
          <p:cNvSpPr/>
          <p:nvPr/>
        </p:nvSpPr>
        <p:spPr bwMode="auto">
          <a:xfrm>
            <a:off x="107504" y="1462973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Entidades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5" y="2337958"/>
            <a:ext cx="8439263" cy="1595098"/>
          </a:xfrm>
          <a:prstGeom prst="rect">
            <a:avLst/>
          </a:prstGeom>
        </p:spPr>
      </p:pic>
      <p:sp>
        <p:nvSpPr>
          <p:cNvPr id="15" name="Round Single Corner Rectangle 139"/>
          <p:cNvSpPr/>
          <p:nvPr/>
        </p:nvSpPr>
        <p:spPr bwMode="auto">
          <a:xfrm>
            <a:off x="157161" y="1873065"/>
            <a:ext cx="216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Detalhe da Entidade Mediadora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07504" y="391182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entidade está abrangida pela legislação nacional relativa à contratação pública, nos termos definidos no Código dos Contratos Públicos publicado em ANEXO ao DL 18/2008 de 29 de Janeiro?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É entidade adjudicante nos termos do N.º 1 ou N.º 2 do </a:t>
            </a:r>
            <a:r>
              <a:rPr lang="pt-PT" sz="16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Art</a:t>
            </a: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2.º do CCP? </a:t>
            </a:r>
            <a:endParaRPr lang="pt-PT" sz="1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Qual o regime de IVA a que a entidade Beneficiária se encontra sujeita</a:t>
            </a:r>
            <a:r>
              <a:rPr lang="pt-PT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br>
              <a:rPr lang="pt-PT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PT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…</a:t>
            </a: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Operação &gt; Caraterização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ound Single Corner Rectangle 133"/>
          <p:cNvSpPr/>
          <p:nvPr/>
        </p:nvSpPr>
        <p:spPr bwMode="auto">
          <a:xfrm>
            <a:off x="107504" y="1496141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Operação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829592"/>
            <a:ext cx="81819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Operação &gt; Caraterização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ound Single Corner Rectangle 133"/>
          <p:cNvSpPr/>
          <p:nvPr/>
        </p:nvSpPr>
        <p:spPr bwMode="auto">
          <a:xfrm>
            <a:off x="107504" y="1496141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Operação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5" y="1890243"/>
            <a:ext cx="8424936" cy="20048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391182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Esta operação inclui o desenvolvimento de medidas de acompanhamento complementar conforme o nº 2 do artigo 49º da portaria 190-B/2015?</a:t>
            </a: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/>
              <a:t>3</a:t>
            </a:fld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33417" y="1268760"/>
            <a:ext cx="3672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5DA4"/>
                </a:solidFill>
              </a:rPr>
              <a:t>Agenda</a:t>
            </a:r>
            <a:endParaRPr lang="pt-PT" sz="2400" b="1" dirty="0">
              <a:solidFill>
                <a:srgbClr val="005DA4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5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400110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smtClean="0">
                <a:solidFill>
                  <a:schemeClr val="bg1"/>
                </a:solidFill>
              </a:rPr>
              <a:t>Apresentação do PO APMC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395536" y="1916832"/>
            <a:ext cx="7519942" cy="607396"/>
            <a:chOff x="433568" y="1628800"/>
            <a:chExt cx="7519942" cy="607396"/>
          </a:xfrm>
        </p:grpSpPr>
        <p:sp>
          <p:nvSpPr>
            <p:cNvPr id="30" name="Retângulo arredondado 29"/>
            <p:cNvSpPr/>
            <p:nvPr/>
          </p:nvSpPr>
          <p:spPr>
            <a:xfrm>
              <a:off x="1213746" y="1739545"/>
              <a:ext cx="6739764" cy="374571"/>
            </a:xfrm>
            <a:prstGeom prst="roundRect">
              <a:avLst/>
            </a:prstGeom>
            <a:solidFill>
              <a:srgbClr val="CBE6FD">
                <a:alpha val="29804"/>
              </a:srgbClr>
            </a:solidFill>
            <a:ln>
              <a:solidFill>
                <a:srgbClr val="06A7E1">
                  <a:alpha val="3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>
                  <a:solidFill>
                    <a:srgbClr val="005DA4"/>
                  </a:solidFill>
                </a:rPr>
                <a:t>Aviso de Candidatura</a:t>
              </a:r>
              <a:endParaRPr lang="pt-PT" sz="1600" b="1" dirty="0">
                <a:solidFill>
                  <a:srgbClr val="005DA4"/>
                </a:solidFill>
              </a:endParaRPr>
            </a:p>
          </p:txBody>
        </p:sp>
        <p:sp>
          <p:nvSpPr>
            <p:cNvPr id="31" name="Rectângulo arredondado 13"/>
            <p:cNvSpPr>
              <a:spLocks noChangeAspect="1"/>
            </p:cNvSpPr>
            <p:nvPr/>
          </p:nvSpPr>
          <p:spPr>
            <a:xfrm>
              <a:off x="433568" y="1628800"/>
              <a:ext cx="607396" cy="607396"/>
            </a:xfrm>
            <a:prstGeom prst="roundRect">
              <a:avLst/>
            </a:prstGeom>
            <a:solidFill>
              <a:srgbClr val="005DA4"/>
            </a:solidFill>
            <a:ln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2" name="CaixaDeTexto 31"/>
            <p:cNvSpPr txBox="1">
              <a:spLocks noChangeAspect="1"/>
            </p:cNvSpPr>
            <p:nvPr/>
          </p:nvSpPr>
          <p:spPr>
            <a:xfrm>
              <a:off x="568127" y="1700808"/>
              <a:ext cx="352120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</a:rPr>
                <a:t>1</a:t>
              </a:r>
              <a:endParaRPr lang="pt-PT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26214" y="2728995"/>
            <a:ext cx="7492130" cy="579362"/>
            <a:chOff x="464246" y="2440963"/>
            <a:chExt cx="7492130" cy="579362"/>
          </a:xfrm>
        </p:grpSpPr>
        <p:sp>
          <p:nvSpPr>
            <p:cNvPr id="34" name="Retângulo arredondado 33"/>
            <p:cNvSpPr/>
            <p:nvPr/>
          </p:nvSpPr>
          <p:spPr>
            <a:xfrm>
              <a:off x="1213746" y="2524221"/>
              <a:ext cx="6742630" cy="374571"/>
            </a:xfrm>
            <a:prstGeom prst="roundRect">
              <a:avLst/>
            </a:prstGeom>
            <a:solidFill>
              <a:srgbClr val="CBE6FD">
                <a:alpha val="29804"/>
              </a:srgbClr>
            </a:solidFill>
            <a:ln>
              <a:solidFill>
                <a:srgbClr val="06A7E1">
                  <a:alpha val="3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>
                  <a:solidFill>
                    <a:srgbClr val="005DA4"/>
                  </a:solidFill>
                </a:rPr>
                <a:t>Procedimento de Candidatura (Entidade Coordenadora)</a:t>
              </a:r>
              <a:endParaRPr lang="pt-PT" sz="1600" b="1" dirty="0">
                <a:solidFill>
                  <a:srgbClr val="005DA4"/>
                </a:solidFill>
              </a:endParaRPr>
            </a:p>
          </p:txBody>
        </p:sp>
        <p:sp>
          <p:nvSpPr>
            <p:cNvPr id="35" name="Rectângulo arredondado 19"/>
            <p:cNvSpPr>
              <a:spLocks noChangeAspect="1"/>
            </p:cNvSpPr>
            <p:nvPr/>
          </p:nvSpPr>
          <p:spPr>
            <a:xfrm>
              <a:off x="464246" y="2440963"/>
              <a:ext cx="579362" cy="579362"/>
            </a:xfrm>
            <a:prstGeom prst="roundRect">
              <a:avLst/>
            </a:prstGeom>
            <a:solidFill>
              <a:srgbClr val="005DA4"/>
            </a:solidFill>
            <a:ln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CaixaDeTexto 35"/>
            <p:cNvSpPr txBox="1">
              <a:spLocks noChangeAspect="1"/>
            </p:cNvSpPr>
            <p:nvPr/>
          </p:nvSpPr>
          <p:spPr>
            <a:xfrm>
              <a:off x="594081" y="2501379"/>
              <a:ext cx="353256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</a:rPr>
                <a:t>2</a:t>
              </a:r>
              <a:endParaRPr lang="pt-PT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25283" y="3530603"/>
            <a:ext cx="7493061" cy="580293"/>
            <a:chOff x="463315" y="3242571"/>
            <a:chExt cx="7493061" cy="580293"/>
          </a:xfrm>
        </p:grpSpPr>
        <p:sp>
          <p:nvSpPr>
            <p:cNvPr id="38" name="Retângulo arredondado 37"/>
            <p:cNvSpPr/>
            <p:nvPr/>
          </p:nvSpPr>
          <p:spPr>
            <a:xfrm>
              <a:off x="1213746" y="3356992"/>
              <a:ext cx="6742630" cy="374571"/>
            </a:xfrm>
            <a:prstGeom prst="roundRect">
              <a:avLst/>
            </a:prstGeom>
            <a:solidFill>
              <a:srgbClr val="CBE6FD">
                <a:alpha val="29804"/>
              </a:srgbClr>
            </a:solidFill>
            <a:ln>
              <a:solidFill>
                <a:srgbClr val="06A7E1">
                  <a:alpha val="3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600" b="1" dirty="0">
                  <a:solidFill>
                    <a:srgbClr val="005DA4"/>
                  </a:solidFill>
                </a:rPr>
                <a:t>Procedimento de </a:t>
              </a:r>
              <a:r>
                <a:rPr lang="pt-PT" sz="1600" b="1" dirty="0" smtClean="0">
                  <a:solidFill>
                    <a:srgbClr val="005DA4"/>
                  </a:solidFill>
                </a:rPr>
                <a:t>Submissão </a:t>
              </a:r>
              <a:r>
                <a:rPr lang="pt-PT" sz="1600" b="1" dirty="0">
                  <a:solidFill>
                    <a:srgbClr val="005DA4"/>
                  </a:solidFill>
                </a:rPr>
                <a:t>(Entidade </a:t>
              </a:r>
              <a:r>
                <a:rPr lang="pt-PT" sz="1600" b="1" dirty="0" smtClean="0">
                  <a:solidFill>
                    <a:srgbClr val="005DA4"/>
                  </a:solidFill>
                </a:rPr>
                <a:t>Coordenadora e Parceiras)</a:t>
              </a:r>
              <a:endParaRPr lang="pt-PT" sz="1600" b="1" dirty="0">
                <a:solidFill>
                  <a:srgbClr val="005DA4"/>
                </a:solidFill>
              </a:endParaRPr>
            </a:p>
          </p:txBody>
        </p:sp>
        <p:sp>
          <p:nvSpPr>
            <p:cNvPr id="39" name="Rectângulo arredondado 21"/>
            <p:cNvSpPr>
              <a:spLocks noChangeAspect="1"/>
            </p:cNvSpPr>
            <p:nvPr/>
          </p:nvSpPr>
          <p:spPr>
            <a:xfrm>
              <a:off x="463315" y="3242571"/>
              <a:ext cx="580293" cy="580293"/>
            </a:xfrm>
            <a:prstGeom prst="roundRect">
              <a:avLst/>
            </a:prstGeom>
            <a:solidFill>
              <a:srgbClr val="005DA4"/>
            </a:solidFill>
            <a:ln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0" name="CaixaDeTexto 39"/>
            <p:cNvSpPr txBox="1">
              <a:spLocks noChangeAspect="1"/>
            </p:cNvSpPr>
            <p:nvPr/>
          </p:nvSpPr>
          <p:spPr>
            <a:xfrm>
              <a:off x="581690" y="3304034"/>
              <a:ext cx="336952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2000" b="1">
                  <a:solidFill>
                    <a:schemeClr val="bg1"/>
                  </a:solidFill>
                  <a:latin typeface="Cambria" panose="02040503050406030204" pitchFamily="18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pt-PT" sz="2400" dirty="0">
                  <a:latin typeface="+mn-lt"/>
                </a:rPr>
                <a:t>3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25283" y="4348711"/>
            <a:ext cx="7493061" cy="580293"/>
            <a:chOff x="425283" y="4348711"/>
            <a:chExt cx="7493061" cy="580293"/>
          </a:xfrm>
        </p:grpSpPr>
        <p:sp>
          <p:nvSpPr>
            <p:cNvPr id="41" name="Retângulo arredondado 40"/>
            <p:cNvSpPr/>
            <p:nvPr/>
          </p:nvSpPr>
          <p:spPr>
            <a:xfrm>
              <a:off x="1175714" y="4463132"/>
              <a:ext cx="6742630" cy="374571"/>
            </a:xfrm>
            <a:prstGeom prst="roundRect">
              <a:avLst/>
            </a:prstGeom>
            <a:solidFill>
              <a:srgbClr val="CBE6FD">
                <a:alpha val="29804"/>
              </a:srgbClr>
            </a:solidFill>
            <a:ln>
              <a:solidFill>
                <a:srgbClr val="06A7E1">
                  <a:alpha val="3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600" b="1" dirty="0">
                  <a:solidFill>
                    <a:srgbClr val="005DA4"/>
                  </a:solidFill>
                </a:rPr>
                <a:t>Perguntas e Respostas</a:t>
              </a:r>
            </a:p>
          </p:txBody>
        </p:sp>
        <p:sp>
          <p:nvSpPr>
            <p:cNvPr id="42" name="Rectângulo arredondado 21"/>
            <p:cNvSpPr>
              <a:spLocks noChangeAspect="1"/>
            </p:cNvSpPr>
            <p:nvPr/>
          </p:nvSpPr>
          <p:spPr>
            <a:xfrm>
              <a:off x="425283" y="4348711"/>
              <a:ext cx="580293" cy="580293"/>
            </a:xfrm>
            <a:prstGeom prst="roundRect">
              <a:avLst/>
            </a:prstGeom>
            <a:solidFill>
              <a:srgbClr val="005DA4"/>
            </a:solidFill>
            <a:ln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3" name="CaixaDeTexto 42"/>
            <p:cNvSpPr txBox="1">
              <a:spLocks noChangeAspect="1"/>
            </p:cNvSpPr>
            <p:nvPr/>
          </p:nvSpPr>
          <p:spPr>
            <a:xfrm>
              <a:off x="543658" y="4410174"/>
              <a:ext cx="336952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2000" b="1">
                  <a:solidFill>
                    <a:schemeClr val="bg1"/>
                  </a:solidFill>
                  <a:latin typeface="Cambria" panose="02040503050406030204" pitchFamily="18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pt-PT" sz="2400" dirty="0" smtClean="0">
                  <a:latin typeface="+mn-lt"/>
                </a:rPr>
                <a:t>4</a:t>
              </a:r>
              <a:endParaRPr lang="pt-PT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Operação </a:t>
            </a:r>
            <a:r>
              <a:rPr lang="pt-PT" sz="1600" b="1" dirty="0" smtClean="0">
                <a:solidFill>
                  <a:schemeClr val="bg1"/>
                </a:solidFill>
              </a:rPr>
              <a:t>&gt; Requisitos/Critérios </a:t>
            </a:r>
            <a:r>
              <a:rPr lang="pt-PT" sz="1600" b="1" dirty="0">
                <a:solidFill>
                  <a:schemeClr val="bg1"/>
                </a:solidFill>
              </a:rPr>
              <a:t>de Seleção </a:t>
            </a:r>
          </a:p>
        </p:txBody>
      </p:sp>
      <p:sp>
        <p:nvSpPr>
          <p:cNvPr id="15" name="Round Single Corner Rectangle 133"/>
          <p:cNvSpPr/>
          <p:nvPr/>
        </p:nvSpPr>
        <p:spPr bwMode="auto">
          <a:xfrm>
            <a:off x="107504" y="1496141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Operação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18" y="1829592"/>
            <a:ext cx="8058890" cy="3047032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28750"/>
              </p:ext>
            </p:extLst>
          </p:nvPr>
        </p:nvGraphicFramePr>
        <p:xfrm>
          <a:off x="0" y="4984929"/>
          <a:ext cx="8229600" cy="1676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b="1" dirty="0" smtClean="0"/>
                        <a:t>Promoção da Igualdade entre Homens e Mulheres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/>
                        <a:t>A operação irá integrar a dimensão da Promoção da Igualdade entre Homens e Mulheres?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/>
                        <a:t> (Descreva a forma como, em termos operacionais, a operação irá integrar a dimensão da Igualdade de Género)</a:t>
                      </a:r>
                      <a:endParaRPr lang="pt-PT" sz="1600" dirty="0" smtClean="0">
                        <a:solidFill>
                          <a:srgbClr val="FF0000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0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Operação </a:t>
            </a:r>
            <a:r>
              <a:rPr lang="pt-PT" sz="1600" b="1" dirty="0" smtClean="0">
                <a:solidFill>
                  <a:schemeClr val="bg1"/>
                </a:solidFill>
              </a:rPr>
              <a:t>&gt; Requisitos/Critérios </a:t>
            </a:r>
            <a:r>
              <a:rPr lang="pt-PT" sz="1600" b="1" dirty="0">
                <a:solidFill>
                  <a:schemeClr val="bg1"/>
                </a:solidFill>
              </a:rPr>
              <a:t>de Seleção </a:t>
            </a:r>
          </a:p>
        </p:txBody>
      </p:sp>
      <p:sp>
        <p:nvSpPr>
          <p:cNvPr id="15" name="Round Single Corner Rectangle 133"/>
          <p:cNvSpPr/>
          <p:nvPr/>
        </p:nvSpPr>
        <p:spPr bwMode="auto">
          <a:xfrm>
            <a:off x="107504" y="1496141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Operação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1955421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/>
              <a:t>Igualdade de Oportunidades e da Não Discriminação</a:t>
            </a:r>
          </a:p>
          <a:p>
            <a:r>
              <a:rPr lang="pt-PT" sz="1600" dirty="0"/>
              <a:t>A operação irá integrar o direito da igualdade de oportunidades e serão tomadas medidas adequadas para evitar qualquer discriminação?</a:t>
            </a:r>
          </a:p>
          <a:p>
            <a:r>
              <a:rPr lang="pt-PT" sz="1600" dirty="0"/>
              <a:t>(Indique as iniciativas/ações que irá desenvolver para aumentar a participação das pessoas desfavorecidas, designadamente pessoas com deficiência, minorias e migrantes) </a:t>
            </a:r>
          </a:p>
          <a:p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/>
              <a:t>Respeito pela Dignidade </a:t>
            </a:r>
          </a:p>
          <a:p>
            <a:r>
              <a:rPr lang="pt-PT" sz="1600" dirty="0"/>
              <a:t>A operação garante o respeito pela dignidade das pessoas mais carenciadas?</a:t>
            </a:r>
          </a:p>
          <a:p>
            <a:r>
              <a:rPr lang="pt-PT" sz="1600" dirty="0"/>
              <a:t>(Descreva a forma como, em termos operacionais, a operação estará de acordo com o princípio do Respeito pela Dignidade) </a:t>
            </a:r>
          </a:p>
          <a:p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/>
              <a:t>Segurança dos bens de consumo</a:t>
            </a:r>
          </a:p>
          <a:p>
            <a:r>
              <a:rPr lang="pt-PT" sz="1600" dirty="0"/>
              <a:t>A operação está em conformidade com a legislação da União Europeia e a legislação nacional aplicáveis em matéria de segurança dos produtos de consumo?</a:t>
            </a:r>
          </a:p>
          <a:p>
            <a:r>
              <a:rPr lang="pt-PT" sz="1600" dirty="0"/>
              <a:t>(Descreva a forma como, em termos operacionais, a operação estará de acordo com o princípio da Segurança dos bens de consumo</a:t>
            </a:r>
            <a:r>
              <a:rPr lang="pt-PT" sz="1600" dirty="0" smtClean="0"/>
              <a:t>)</a:t>
            </a: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Operação </a:t>
            </a:r>
            <a:r>
              <a:rPr lang="pt-PT" sz="1600" b="1" dirty="0" smtClean="0">
                <a:solidFill>
                  <a:schemeClr val="bg1"/>
                </a:solidFill>
              </a:rPr>
              <a:t>&gt; Requisitos/Critérios </a:t>
            </a:r>
            <a:r>
              <a:rPr lang="pt-PT" sz="1600" b="1" dirty="0">
                <a:solidFill>
                  <a:schemeClr val="bg1"/>
                </a:solidFill>
              </a:rPr>
              <a:t>de </a:t>
            </a:r>
            <a:r>
              <a:rPr lang="pt-PT" sz="1600" b="1" dirty="0" smtClean="0">
                <a:solidFill>
                  <a:schemeClr val="bg1"/>
                </a:solidFill>
              </a:rPr>
              <a:t>Seleção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 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ound Single Corner Rectangle 133"/>
          <p:cNvSpPr/>
          <p:nvPr/>
        </p:nvSpPr>
        <p:spPr bwMode="auto">
          <a:xfrm>
            <a:off x="107504" y="1496141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Operação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70340"/>
              </p:ext>
            </p:extLst>
          </p:nvPr>
        </p:nvGraphicFramePr>
        <p:xfrm>
          <a:off x="-57200" y="3312915"/>
          <a:ext cx="8229600" cy="14325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Demonstra ter capacidade para assegurar a distribuição dos produtos nos domicílios dos respetivos destinatários finais? </a:t>
                      </a:r>
                      <a:b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</a:b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Percentagem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de destinatários finais abrangidos:</a:t>
                      </a:r>
                      <a:endParaRPr lang="pt-PT" sz="1600" dirty="0" smtClean="0">
                        <a:solidFill>
                          <a:srgbClr val="FF0000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856189"/>
            <a:ext cx="8280920" cy="12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Operação </a:t>
            </a:r>
            <a:r>
              <a:rPr lang="pt-PT" sz="1600" b="1" dirty="0" smtClean="0">
                <a:solidFill>
                  <a:schemeClr val="bg1"/>
                </a:solidFill>
              </a:rPr>
              <a:t>&gt; </a:t>
            </a:r>
            <a:r>
              <a:rPr lang="pt-PT" sz="1600" b="1" dirty="0">
                <a:solidFill>
                  <a:schemeClr val="bg1"/>
                </a:solidFill>
              </a:rPr>
              <a:t>Ações de Acompanhamento</a:t>
            </a:r>
          </a:p>
        </p:txBody>
      </p:sp>
      <p:sp>
        <p:nvSpPr>
          <p:cNvPr id="15" name="Round Single Corner Rectangle 133"/>
          <p:cNvSpPr/>
          <p:nvPr/>
        </p:nvSpPr>
        <p:spPr bwMode="auto">
          <a:xfrm>
            <a:off x="107504" y="1496141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Operação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17" y="1890243"/>
            <a:ext cx="8229600" cy="2705622"/>
          </a:xfrm>
          <a:prstGeom prst="rect">
            <a:avLst/>
          </a:prstGeom>
        </p:spPr>
      </p:pic>
      <p:sp>
        <p:nvSpPr>
          <p:cNvPr id="13" name="Seta para baixo 12"/>
          <p:cNvSpPr/>
          <p:nvPr/>
        </p:nvSpPr>
        <p:spPr>
          <a:xfrm>
            <a:off x="7560332" y="1970568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07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Operação </a:t>
            </a:r>
            <a:r>
              <a:rPr lang="pt-PT" sz="1600" b="1" dirty="0" smtClean="0">
                <a:solidFill>
                  <a:schemeClr val="bg1"/>
                </a:solidFill>
              </a:rPr>
              <a:t>&gt; </a:t>
            </a:r>
            <a:r>
              <a:rPr lang="pt-PT" sz="1600" b="1" dirty="0">
                <a:solidFill>
                  <a:schemeClr val="bg1"/>
                </a:solidFill>
              </a:rPr>
              <a:t>Ações de </a:t>
            </a:r>
            <a:r>
              <a:rPr lang="pt-PT" sz="1600" b="1" dirty="0" smtClean="0">
                <a:solidFill>
                  <a:schemeClr val="bg1"/>
                </a:solidFill>
              </a:rPr>
              <a:t>Acompanhamento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ound Single Corner Rectangle 133"/>
          <p:cNvSpPr/>
          <p:nvPr/>
        </p:nvSpPr>
        <p:spPr bwMode="auto">
          <a:xfrm>
            <a:off x="107504" y="1496141"/>
            <a:ext cx="972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Operação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923320"/>
            <a:ext cx="8352928" cy="2669232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79811"/>
              </p:ext>
            </p:extLst>
          </p:nvPr>
        </p:nvGraphicFramePr>
        <p:xfrm>
          <a:off x="88120" y="4725144"/>
          <a:ext cx="8229600" cy="1676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Tipo de Ação: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Seleção de géneros alimentares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Prevenção do desperdício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Otimização da gestão do </a:t>
                      </a:r>
                      <a:r>
                        <a:rPr lang="pt-PT" sz="160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orçamento familiar</a:t>
                      </a:r>
                      <a:endParaRPr lang="pt-PT" sz="16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Armazéns &gt; Pólo de Receção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3" name="Round Single Corner Rectangle 139"/>
          <p:cNvSpPr/>
          <p:nvPr/>
        </p:nvSpPr>
        <p:spPr bwMode="auto">
          <a:xfrm>
            <a:off x="107504" y="1507008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Armazéns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9" y="1822727"/>
            <a:ext cx="8252607" cy="2656760"/>
          </a:xfrm>
          <a:prstGeom prst="rect">
            <a:avLst/>
          </a:prstGeom>
        </p:spPr>
      </p:pic>
      <p:sp>
        <p:nvSpPr>
          <p:cNvPr id="19" name="Seta para baixo 18"/>
          <p:cNvSpPr/>
          <p:nvPr/>
        </p:nvSpPr>
        <p:spPr>
          <a:xfrm>
            <a:off x="6876256" y="1822727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07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Armazéns &gt; Armazéns das Mediadoras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3" name="Round Single Corner Rectangle 139"/>
          <p:cNvSpPr/>
          <p:nvPr/>
        </p:nvSpPr>
        <p:spPr bwMode="auto">
          <a:xfrm>
            <a:off x="107504" y="1507008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Armazéns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879081"/>
            <a:ext cx="8327136" cy="234200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844511" y="3032940"/>
            <a:ext cx="237593" cy="75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70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Armazéns &gt; Armazéns das Mediadoras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3" name="Round Single Corner Rectangle 139"/>
          <p:cNvSpPr/>
          <p:nvPr/>
        </p:nvSpPr>
        <p:spPr bwMode="auto">
          <a:xfrm>
            <a:off x="107504" y="1507008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Armazéns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9" y="1885950"/>
            <a:ext cx="8471671" cy="28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Resumo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1" name="Round Single Corner Rectangle 139"/>
          <p:cNvSpPr/>
          <p:nvPr/>
        </p:nvSpPr>
        <p:spPr bwMode="auto">
          <a:xfrm>
            <a:off x="107504" y="1472208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Resumo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804582"/>
            <a:ext cx="8274032" cy="29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Documentos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2" name="Round Single Corner Rectangle 139"/>
          <p:cNvSpPr/>
          <p:nvPr/>
        </p:nvSpPr>
        <p:spPr bwMode="auto">
          <a:xfrm>
            <a:off x="105208" y="1486997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Documentos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0" y="1811305"/>
            <a:ext cx="8445408" cy="3201872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672916" y="2420888"/>
            <a:ext cx="355468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1970560"/>
            <a:ext cx="4419600" cy="2095500"/>
          </a:xfrm>
          <a:prstGeom prst="rect">
            <a:avLst/>
          </a:prstGeom>
        </p:spPr>
      </p:pic>
      <p:sp>
        <p:nvSpPr>
          <p:cNvPr id="18" name="Seta para baixo 17"/>
          <p:cNvSpPr/>
          <p:nvPr/>
        </p:nvSpPr>
        <p:spPr>
          <a:xfrm rot="10800000">
            <a:off x="449255" y="2581139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256905" y="5172432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Documentos de natureza económico-financeira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Documentos de enquadramento </a:t>
            </a:r>
            <a:r>
              <a:rPr lang="pt-PT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legal</a:t>
            </a:r>
            <a:endParaRPr lang="pt-P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Aviso de Candidatura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1556792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dirty="0" smtClean="0"/>
              <a:t>O aviso será publicitado nos seguintes meios de comunicação eletrónica: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Na </a:t>
            </a:r>
            <a:r>
              <a:rPr lang="pt-PT" sz="1600" dirty="0"/>
              <a:t>página da internet da </a:t>
            </a:r>
            <a:r>
              <a:rPr lang="pt-PT" sz="1600" dirty="0" smtClean="0"/>
              <a:t>Autoridade de Gestão;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No </a:t>
            </a:r>
            <a:r>
              <a:rPr lang="pt-PT" sz="1600" dirty="0"/>
              <a:t>Portal do Portugal 2020 (</a:t>
            </a:r>
            <a:r>
              <a:rPr lang="pt-PT" sz="1600" dirty="0" smtClean="0">
                <a:hlinkClick r:id="rId4"/>
              </a:rPr>
              <a:t>www.portugal2020.pt</a:t>
            </a:r>
            <a:r>
              <a:rPr lang="pt-PT" sz="1600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No Portal </a:t>
            </a:r>
            <a:r>
              <a:rPr lang="pt-PT" sz="1600" dirty="0"/>
              <a:t>do Governo dos Açores (</a:t>
            </a:r>
            <a:r>
              <a:rPr lang="pt-PT" sz="1600" dirty="0">
                <a:hlinkClick r:id="rId5"/>
              </a:rPr>
              <a:t>www.azores.gov.pt</a:t>
            </a:r>
            <a:r>
              <a:rPr lang="pt-PT" sz="16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600" dirty="0"/>
          </a:p>
          <a:p>
            <a:pPr>
              <a:lnSpc>
                <a:spcPct val="150000"/>
              </a:lnSpc>
            </a:pPr>
            <a:r>
              <a:rPr lang="pt-PT" sz="1600" dirty="0" smtClean="0"/>
              <a:t>A cada </a:t>
            </a:r>
            <a:r>
              <a:rPr lang="pt-PT" sz="1600" dirty="0"/>
              <a:t>aviso </a:t>
            </a:r>
            <a:r>
              <a:rPr lang="pt-PT" sz="1600" dirty="0" smtClean="0"/>
              <a:t>publicado para a Tipologia </a:t>
            </a:r>
            <a:r>
              <a:rPr lang="pt-PT" sz="1600" dirty="0"/>
              <a:t>de Operações </a:t>
            </a:r>
            <a:r>
              <a:rPr lang="pt-PT" sz="1600" dirty="0" smtClean="0"/>
              <a:t>1.2.2 </a:t>
            </a:r>
            <a:r>
              <a:rPr lang="pt-PT" sz="1600" dirty="0"/>
              <a:t>- Distribuição de géneros alimentares </a:t>
            </a:r>
            <a:r>
              <a:rPr lang="pt-PT" sz="1600" dirty="0" smtClean="0"/>
              <a:t>é associado um </a:t>
            </a:r>
            <a:r>
              <a:rPr lang="pt-PT" sz="1600" b="1" dirty="0" smtClean="0"/>
              <a:t>Código/Nº de Aviso </a:t>
            </a:r>
            <a:r>
              <a:rPr lang="pt-PT" sz="1600" dirty="0" smtClean="0"/>
              <a:t>(único) do tipo:</a:t>
            </a:r>
          </a:p>
          <a:p>
            <a:pPr>
              <a:lnSpc>
                <a:spcPct val="150000"/>
              </a:lnSpc>
            </a:pPr>
            <a:endParaRPr lang="pt-PT" sz="1600" dirty="0" smtClean="0"/>
          </a:p>
          <a:p>
            <a:pPr algn="ctr">
              <a:lnSpc>
                <a:spcPct val="150000"/>
              </a:lnSpc>
            </a:pPr>
            <a:r>
              <a:rPr lang="pt-PT" sz="2400" b="1" dirty="0" smtClean="0"/>
              <a:t>POAPMC-F2-</a:t>
            </a:r>
            <a:r>
              <a:rPr lang="pt-PT" sz="2400" b="1" dirty="0" smtClean="0">
                <a:solidFill>
                  <a:srgbClr val="06A7E1"/>
                </a:solidFill>
              </a:rPr>
              <a:t>2018</a:t>
            </a:r>
            <a:r>
              <a:rPr lang="pt-PT" sz="2400" b="1" dirty="0" smtClean="0"/>
              <a:t>-</a:t>
            </a:r>
            <a:r>
              <a:rPr lang="pt-PT" sz="2400" b="1" dirty="0" smtClean="0">
                <a:solidFill>
                  <a:srgbClr val="FF0000"/>
                </a:solidFill>
              </a:rPr>
              <a:t>XX</a:t>
            </a:r>
          </a:p>
          <a:p>
            <a:pPr algn="ctr">
              <a:lnSpc>
                <a:spcPct val="150000"/>
              </a:lnSpc>
            </a:pPr>
            <a:endParaRPr lang="pt-PT" sz="2000" b="1" dirty="0" smtClean="0"/>
          </a:p>
          <a:p>
            <a:pPr algn="ctr">
              <a:lnSpc>
                <a:spcPct val="150000"/>
              </a:lnSpc>
            </a:pPr>
            <a:r>
              <a:rPr lang="pt-PT" sz="2000" b="1" dirty="0" smtClean="0"/>
              <a:t>Prazo de Candidatura: </a:t>
            </a:r>
            <a:r>
              <a:rPr lang="pt-PT" sz="2000" dirty="0" smtClean="0"/>
              <a:t>A definir</a:t>
            </a:r>
            <a:endParaRPr lang="pt-PT" sz="2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1</a:t>
            </a:r>
            <a:r>
              <a:rPr lang="pt-PT" sz="1600" b="1" dirty="0">
                <a:solidFill>
                  <a:prstClr val="white"/>
                </a:solidFill>
              </a:rPr>
              <a:t>. Aviso de Candidatura</a:t>
            </a:r>
          </a:p>
        </p:txBody>
      </p:sp>
    </p:spTree>
    <p:extLst>
      <p:ext uri="{BB962C8B-B14F-4D97-AF65-F5344CB8AC3E}">
        <p14:creationId xmlns:p14="http://schemas.microsoft.com/office/powerpoint/2010/main" val="12893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Documentos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2" name="Round Single Corner Rectangle 139"/>
          <p:cNvSpPr/>
          <p:nvPr/>
        </p:nvSpPr>
        <p:spPr bwMode="auto">
          <a:xfrm>
            <a:off x="105208" y="1486997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Documentos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71845"/>
              </p:ext>
            </p:extLst>
          </p:nvPr>
        </p:nvGraphicFramePr>
        <p:xfrm>
          <a:off x="5292080" y="2348880"/>
          <a:ext cx="8229600" cy="1310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sz="16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51520" y="1872968"/>
            <a:ext cx="82089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Documentos necessários para a verificação do cumprimento das condições específicas de admissibilidade e aceitabilidade da operação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Documentos necessários para o apuramento do mérito da operação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Documentação relevante para desempate entre candidaturas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Documentos necessários para a verificação do cumprimento das condições dos requisitos/Critérios de Seleção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Documentos necessários para verificação da existência do protocolo de parceria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Documentos necessários para a verificação do ato de constituição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Documentos necessários para verificação da conformidade da operação com a legislação da União Europeia e a legislação nacional, aplicáveis em matéria de segurança dos produtos de consumo</a:t>
            </a:r>
          </a:p>
        </p:txBody>
      </p:sp>
    </p:spTree>
    <p:extLst>
      <p:ext uri="{BB962C8B-B14F-4D97-AF65-F5344CB8AC3E}">
        <p14:creationId xmlns:p14="http://schemas.microsoft.com/office/powerpoint/2010/main" val="37749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Documentos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2" name="Round Single Corner Rectangle 139"/>
          <p:cNvSpPr/>
          <p:nvPr/>
        </p:nvSpPr>
        <p:spPr bwMode="auto">
          <a:xfrm>
            <a:off x="105208" y="1486997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Documentos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79156"/>
              </p:ext>
            </p:extLst>
          </p:nvPr>
        </p:nvGraphicFramePr>
        <p:xfrm>
          <a:off x="35496" y="1811304"/>
          <a:ext cx="8229600" cy="1676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Documentos necessários para verificação da existência de capacidade de distribuição dos apoios pelo território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708920"/>
            <a:ext cx="8184722" cy="2723712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09511"/>
              </p:ext>
            </p:extLst>
          </p:nvPr>
        </p:nvGraphicFramePr>
        <p:xfrm>
          <a:off x="156498" y="5471120"/>
          <a:ext cx="8229600" cy="1310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Formatos: .</a:t>
                      </a:r>
                      <a:r>
                        <a:rPr lang="pt-PT" sz="1600" dirty="0" err="1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rar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 .zip (até 150MB)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3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Submissão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ound Single Corner Rectangle 139"/>
          <p:cNvSpPr/>
          <p:nvPr/>
        </p:nvSpPr>
        <p:spPr bwMode="auto">
          <a:xfrm>
            <a:off x="107504" y="1486997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Submissão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811304"/>
            <a:ext cx="82772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Separador: </a:t>
            </a:r>
            <a:r>
              <a:rPr lang="pt-PT" sz="1600" b="1" dirty="0" smtClean="0">
                <a:solidFill>
                  <a:schemeClr val="bg1"/>
                </a:solidFill>
              </a:rPr>
              <a:t>Submissão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ound Single Corner Rectangle 139"/>
          <p:cNvSpPr/>
          <p:nvPr/>
        </p:nvSpPr>
        <p:spPr bwMode="auto">
          <a:xfrm>
            <a:off x="107504" y="1486997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Submissão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969808"/>
            <a:ext cx="7929670" cy="20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/>
              <a:t>44</a:t>
            </a:fld>
            <a:endParaRPr lang="pt-PT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5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400110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smtClean="0">
                <a:solidFill>
                  <a:schemeClr val="bg1"/>
                </a:solidFill>
              </a:rPr>
              <a:t>Apresentação do PO APMC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grpSp>
        <p:nvGrpSpPr>
          <p:cNvPr id="37" name="Grupo 36"/>
          <p:cNvGrpSpPr/>
          <p:nvPr/>
        </p:nvGrpSpPr>
        <p:grpSpPr>
          <a:xfrm>
            <a:off x="425283" y="3530603"/>
            <a:ext cx="7493061" cy="580293"/>
            <a:chOff x="463315" y="3242571"/>
            <a:chExt cx="7493061" cy="580293"/>
          </a:xfrm>
        </p:grpSpPr>
        <p:sp>
          <p:nvSpPr>
            <p:cNvPr id="38" name="Retângulo arredondado 37"/>
            <p:cNvSpPr/>
            <p:nvPr/>
          </p:nvSpPr>
          <p:spPr>
            <a:xfrm>
              <a:off x="1213746" y="3356992"/>
              <a:ext cx="6742630" cy="374571"/>
            </a:xfrm>
            <a:prstGeom prst="roundRect">
              <a:avLst/>
            </a:prstGeom>
            <a:solidFill>
              <a:srgbClr val="CBE6FD">
                <a:alpha val="29804"/>
              </a:srgbClr>
            </a:solidFill>
            <a:ln>
              <a:solidFill>
                <a:srgbClr val="06A7E1">
                  <a:alpha val="3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600" b="1" dirty="0">
                  <a:solidFill>
                    <a:srgbClr val="005DA4"/>
                  </a:solidFill>
                </a:rPr>
                <a:t>Procedimento de </a:t>
              </a:r>
              <a:r>
                <a:rPr lang="pt-PT" sz="1600" b="1" dirty="0" smtClean="0">
                  <a:solidFill>
                    <a:srgbClr val="005DA4"/>
                  </a:solidFill>
                </a:rPr>
                <a:t>Submissão </a:t>
              </a:r>
              <a:r>
                <a:rPr lang="pt-PT" sz="1600" b="1" dirty="0">
                  <a:solidFill>
                    <a:srgbClr val="005DA4"/>
                  </a:solidFill>
                </a:rPr>
                <a:t>(Entidade </a:t>
              </a:r>
              <a:r>
                <a:rPr lang="pt-PT" sz="1600" b="1" dirty="0" smtClean="0">
                  <a:solidFill>
                    <a:srgbClr val="005DA4"/>
                  </a:solidFill>
                </a:rPr>
                <a:t>Coordenadora e Parceiras)</a:t>
              </a:r>
              <a:endParaRPr lang="pt-PT" sz="1600" b="1" dirty="0">
                <a:solidFill>
                  <a:srgbClr val="005DA4"/>
                </a:solidFill>
              </a:endParaRPr>
            </a:p>
          </p:txBody>
        </p:sp>
        <p:sp>
          <p:nvSpPr>
            <p:cNvPr id="39" name="Rectângulo arredondado 21"/>
            <p:cNvSpPr>
              <a:spLocks noChangeAspect="1"/>
            </p:cNvSpPr>
            <p:nvPr/>
          </p:nvSpPr>
          <p:spPr>
            <a:xfrm>
              <a:off x="463315" y="3242571"/>
              <a:ext cx="580293" cy="580293"/>
            </a:xfrm>
            <a:prstGeom prst="roundRect">
              <a:avLst/>
            </a:prstGeom>
            <a:solidFill>
              <a:srgbClr val="005DA4"/>
            </a:solidFill>
            <a:ln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0" name="CaixaDeTexto 39"/>
            <p:cNvSpPr txBox="1">
              <a:spLocks noChangeAspect="1"/>
            </p:cNvSpPr>
            <p:nvPr/>
          </p:nvSpPr>
          <p:spPr>
            <a:xfrm>
              <a:off x="581690" y="3304034"/>
              <a:ext cx="336952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2000" b="1">
                  <a:solidFill>
                    <a:schemeClr val="bg1"/>
                  </a:solidFill>
                  <a:latin typeface="Cambria" panose="02040503050406030204" pitchFamily="18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pt-PT" sz="2400" dirty="0"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4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3. Procedimento </a:t>
            </a:r>
            <a:r>
              <a:rPr lang="pt-PT" sz="1600" b="1" dirty="0">
                <a:solidFill>
                  <a:prstClr val="white"/>
                </a:solidFill>
              </a:rPr>
              <a:t>de </a:t>
            </a:r>
            <a:r>
              <a:rPr lang="pt-PT" sz="1600" b="1" dirty="0" smtClean="0">
                <a:solidFill>
                  <a:prstClr val="white"/>
                </a:solidFill>
              </a:rPr>
              <a:t>Submissão</a:t>
            </a:r>
            <a:endParaRPr lang="pt-PT" sz="1600" b="1" dirty="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Circuito de Submissão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1484784"/>
            <a:ext cx="813690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dirty="0" smtClean="0"/>
              <a:t>Candidaturas sem Parceria:</a:t>
            </a:r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755576" y="2168959"/>
          <a:ext cx="684076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430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C7D611-A140-47E2-86C7-501F4BC3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44C7D611-A140-47E2-86C7-501F4BC3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44C7D611-A140-47E2-86C7-501F4BC3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E286-57D7-4C81-A72F-D0FCC1360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B426E286-57D7-4C81-A72F-D0FCC1360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B426E286-57D7-4C81-A72F-D0FCC1360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D1342D-B19E-4839-AC3B-37D6D1D6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8AD1342D-B19E-4839-AC3B-37D6D1D6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8AD1342D-B19E-4839-AC3B-37D6D1D6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build="p"/>
      <p:bldGraphic spid="8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3. </a:t>
            </a:r>
            <a:r>
              <a:rPr lang="pt-PT" sz="1600" b="1" dirty="0">
                <a:solidFill>
                  <a:prstClr val="white"/>
                </a:solidFill>
              </a:rPr>
              <a:t>Procedimento de </a:t>
            </a:r>
            <a:r>
              <a:rPr lang="pt-PT" sz="1600" b="1" dirty="0" smtClean="0">
                <a:solidFill>
                  <a:prstClr val="white"/>
                </a:solidFill>
              </a:rPr>
              <a:t>Submissão</a:t>
            </a:r>
            <a:endParaRPr lang="pt-PT" sz="1600" b="1" dirty="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Circuito de </a:t>
            </a:r>
            <a:r>
              <a:rPr lang="pt-PT" sz="1600" b="1" dirty="0" smtClean="0">
                <a:solidFill>
                  <a:schemeClr val="bg1"/>
                </a:solidFill>
              </a:rPr>
              <a:t>Submissão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148478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dirty="0" smtClean="0"/>
              <a:t>Candidaturas com Parceria: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14358628"/>
              </p:ext>
            </p:extLst>
          </p:nvPr>
        </p:nvGraphicFramePr>
        <p:xfrm>
          <a:off x="1424642" y="2045072"/>
          <a:ext cx="602767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29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C7D611-A140-47E2-86C7-501F4BC3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44C7D611-A140-47E2-86C7-501F4BC3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44C7D611-A140-47E2-86C7-501F4BC3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E286-57D7-4C81-A72F-D0FCC1360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B426E286-57D7-4C81-A72F-D0FCC1360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B426E286-57D7-4C81-A72F-D0FCC1360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D1342D-B19E-4839-AC3B-37D6D1D6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8AD1342D-B19E-4839-AC3B-37D6D1D6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8AD1342D-B19E-4839-AC3B-37D6D1D6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43D5C5-2A95-4A9F-B5F5-1E215083F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4643D5C5-2A95-4A9F-B5F5-1E215083F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4643D5C5-2A95-4A9F-B5F5-1E215083F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34A032-A4FB-4231-BE41-1D2C8AFB7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4D34A032-A4FB-4231-BE41-1D2C8AFB7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4D34A032-A4FB-4231-BE41-1D2C8AFB7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F49D2E-BD2A-48FB-804A-DE116E896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CF49D2E-BD2A-48FB-804A-DE116E896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2CF49D2E-BD2A-48FB-804A-DE116E896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3D29A5-B7A7-4BA1-94E3-4D816247F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303D29A5-B7A7-4BA1-94E3-4D816247F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303D29A5-B7A7-4BA1-94E3-4D816247F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Graphic spid="8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Pré-Submissão (com Parceiras)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3" y="1439935"/>
            <a:ext cx="6884751" cy="4869385"/>
          </a:xfrm>
          <a:prstGeom prst="rect">
            <a:avLst/>
          </a:prstGeom>
        </p:spPr>
      </p:pic>
      <p:sp>
        <p:nvSpPr>
          <p:cNvPr id="3" name="Seta para baixo 2"/>
          <p:cNvSpPr/>
          <p:nvPr/>
        </p:nvSpPr>
        <p:spPr>
          <a:xfrm rot="5400000">
            <a:off x="7578337" y="4087071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Grupo 19"/>
          <p:cNvGrpSpPr/>
          <p:nvPr/>
        </p:nvGrpSpPr>
        <p:grpSpPr>
          <a:xfrm>
            <a:off x="6187800" y="3050241"/>
            <a:ext cx="2956200" cy="461665"/>
            <a:chOff x="6092552" y="4634417"/>
            <a:chExt cx="2956200" cy="461665"/>
          </a:xfrm>
        </p:grpSpPr>
        <p:sp>
          <p:nvSpPr>
            <p:cNvPr id="21" name="Seta para baixo 20"/>
            <p:cNvSpPr/>
            <p:nvPr/>
          </p:nvSpPr>
          <p:spPr>
            <a:xfrm rot="5400000">
              <a:off x="6268380" y="4477308"/>
              <a:ext cx="288032" cy="639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732240" y="4634417"/>
              <a:ext cx="231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NIF </a:t>
              </a:r>
              <a:r>
                <a:rPr lang="pt-PT" sz="1200" dirty="0" err="1" smtClean="0"/>
                <a:t>Super-Utilizador</a:t>
              </a:r>
              <a:r>
                <a:rPr lang="pt-PT" sz="1200" dirty="0" smtClean="0"/>
                <a:t> </a:t>
              </a:r>
              <a:br>
                <a:rPr lang="pt-PT" sz="1200" dirty="0" smtClean="0"/>
              </a:br>
              <a:r>
                <a:rPr lang="pt-PT" sz="1200" b="1" dirty="0" smtClean="0"/>
                <a:t>(Entidade Coordenadora)</a:t>
              </a:r>
              <a:endParaRPr lang="pt-PT" sz="1200" b="1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179416" y="3406017"/>
            <a:ext cx="2311072" cy="311015"/>
            <a:chOff x="6084168" y="5085184"/>
            <a:chExt cx="2311072" cy="311015"/>
          </a:xfrm>
        </p:grpSpPr>
        <p:sp>
          <p:nvSpPr>
            <p:cNvPr id="24" name="Seta para baixo 23"/>
            <p:cNvSpPr/>
            <p:nvPr/>
          </p:nvSpPr>
          <p:spPr>
            <a:xfrm rot="5400000">
              <a:off x="6259996" y="4909356"/>
              <a:ext cx="288032" cy="639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739056" y="5119200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Password Balcão 2020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672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Localizar Candidatura Preenchida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495745"/>
            <a:ext cx="7992888" cy="4557805"/>
          </a:xfrm>
          <a:prstGeom prst="rect">
            <a:avLst/>
          </a:prstGeom>
        </p:spPr>
      </p:pic>
      <p:sp>
        <p:nvSpPr>
          <p:cNvPr id="18" name="Seta para baixo 17"/>
          <p:cNvSpPr/>
          <p:nvPr/>
        </p:nvSpPr>
        <p:spPr>
          <a:xfrm rot="5400000">
            <a:off x="5678697" y="3258407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5400000">
            <a:off x="4642123" y="1829208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5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Localizar Candidatura </a:t>
            </a:r>
            <a:r>
              <a:rPr lang="pt-PT" sz="1600" b="1" dirty="0" smtClean="0">
                <a:solidFill>
                  <a:schemeClr val="bg1"/>
                </a:solidFill>
              </a:rPr>
              <a:t>Preenchida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0" y="5195933"/>
            <a:ext cx="8311744" cy="8432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03" y="1416693"/>
            <a:ext cx="8136498" cy="327764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355836" y="2318314"/>
            <a:ext cx="1806905" cy="278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900" b="1" dirty="0" err="1" smtClean="0">
                <a:solidFill>
                  <a:srgbClr val="06A7E1"/>
                </a:solidFill>
              </a:rPr>
              <a:t>xxxxxxxx-xxxx-xxxx-xxxx-xxxxxxxx</a:t>
            </a:r>
            <a:endParaRPr lang="pt-PT" sz="800" dirty="0">
              <a:solidFill>
                <a:srgbClr val="FF0000"/>
              </a:solidFill>
            </a:endParaRPr>
          </a:p>
        </p:txBody>
      </p:sp>
      <p:sp>
        <p:nvSpPr>
          <p:cNvPr id="18" name="Seta para baixo 17"/>
          <p:cNvSpPr/>
          <p:nvPr/>
        </p:nvSpPr>
        <p:spPr>
          <a:xfrm rot="5400000">
            <a:off x="7924729" y="2807697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baixo 20"/>
          <p:cNvSpPr/>
          <p:nvPr/>
        </p:nvSpPr>
        <p:spPr>
          <a:xfrm rot="5400000">
            <a:off x="8180785" y="4148479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/>
          <p:cNvSpPr/>
          <p:nvPr/>
        </p:nvSpPr>
        <p:spPr>
          <a:xfrm>
            <a:off x="2272864" y="2276872"/>
            <a:ext cx="1939096" cy="416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3342"/>
              </p:ext>
            </p:extLst>
          </p:nvPr>
        </p:nvGraphicFramePr>
        <p:xfrm>
          <a:off x="7495791" y="5988683"/>
          <a:ext cx="1252672" cy="701040"/>
        </p:xfrm>
        <a:graphic>
          <a:graphicData uri="http://schemas.openxmlformats.org/drawingml/2006/table">
            <a:tbl>
              <a:tblPr/>
              <a:tblGrid>
                <a:gridCol w="1252672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20848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Alterar</a:t>
                      </a: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131672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9" name="Seta para baixo 18"/>
          <p:cNvSpPr/>
          <p:nvPr/>
        </p:nvSpPr>
        <p:spPr>
          <a:xfrm>
            <a:off x="7851176" y="5102534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1475656" y="4371729"/>
            <a:ext cx="1080120" cy="322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2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1" grpId="0" animBg="1"/>
      <p:bldP spid="22" grpId="0" animBg="1"/>
      <p:bldP spid="19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/>
              <a:t>5</a:t>
            </a:fld>
            <a:endParaRPr lang="pt-PT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5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400110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smtClean="0">
                <a:solidFill>
                  <a:schemeClr val="bg1"/>
                </a:solidFill>
              </a:rPr>
              <a:t>Apresentação do PO APMC</a:t>
            </a:r>
            <a:endParaRPr lang="pt-PT" sz="2000" b="1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426214" y="2728995"/>
            <a:ext cx="7492130" cy="579362"/>
            <a:chOff x="464246" y="2440963"/>
            <a:chExt cx="7492130" cy="579362"/>
          </a:xfrm>
        </p:grpSpPr>
        <p:sp>
          <p:nvSpPr>
            <p:cNvPr id="34" name="Retângulo arredondado 33"/>
            <p:cNvSpPr/>
            <p:nvPr/>
          </p:nvSpPr>
          <p:spPr>
            <a:xfrm>
              <a:off x="1213746" y="2524221"/>
              <a:ext cx="6742630" cy="374571"/>
            </a:xfrm>
            <a:prstGeom prst="roundRect">
              <a:avLst/>
            </a:prstGeom>
            <a:solidFill>
              <a:srgbClr val="CBE6FD">
                <a:alpha val="29804"/>
              </a:srgbClr>
            </a:solidFill>
            <a:ln>
              <a:solidFill>
                <a:srgbClr val="06A7E1">
                  <a:alpha val="3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>
                  <a:solidFill>
                    <a:srgbClr val="005DA4"/>
                  </a:solidFill>
                </a:rPr>
                <a:t>Procedimento de Candidatura (Entidade Coordenadora)</a:t>
              </a:r>
              <a:endParaRPr lang="pt-PT" sz="1600" b="1" dirty="0">
                <a:solidFill>
                  <a:srgbClr val="005DA4"/>
                </a:solidFill>
              </a:endParaRPr>
            </a:p>
          </p:txBody>
        </p:sp>
        <p:sp>
          <p:nvSpPr>
            <p:cNvPr id="35" name="Rectângulo arredondado 19"/>
            <p:cNvSpPr>
              <a:spLocks noChangeAspect="1"/>
            </p:cNvSpPr>
            <p:nvPr/>
          </p:nvSpPr>
          <p:spPr>
            <a:xfrm>
              <a:off x="464246" y="2440963"/>
              <a:ext cx="579362" cy="579362"/>
            </a:xfrm>
            <a:prstGeom prst="roundRect">
              <a:avLst/>
            </a:prstGeom>
            <a:solidFill>
              <a:srgbClr val="005DA4"/>
            </a:solidFill>
            <a:ln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CaixaDeTexto 35"/>
            <p:cNvSpPr txBox="1">
              <a:spLocks noChangeAspect="1"/>
            </p:cNvSpPr>
            <p:nvPr/>
          </p:nvSpPr>
          <p:spPr>
            <a:xfrm>
              <a:off x="594081" y="2501379"/>
              <a:ext cx="353256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chemeClr val="bg1"/>
                  </a:solidFill>
                </a:rPr>
                <a:t>2</a:t>
              </a:r>
              <a:endParaRPr lang="pt-PT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5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Pré-Submissão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ound Single Corner Rectangle 139"/>
          <p:cNvSpPr/>
          <p:nvPr/>
        </p:nvSpPr>
        <p:spPr bwMode="auto">
          <a:xfrm>
            <a:off x="107504" y="1486997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Submissão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5" y="1840473"/>
            <a:ext cx="8247728" cy="2749243"/>
          </a:xfrm>
          <a:prstGeom prst="rect">
            <a:avLst/>
          </a:prstGeom>
        </p:spPr>
      </p:pic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97399"/>
              </p:ext>
            </p:extLst>
          </p:nvPr>
        </p:nvGraphicFramePr>
        <p:xfrm>
          <a:off x="3455844" y="4212164"/>
          <a:ext cx="576064" cy="216408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30419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PT" sz="28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28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28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117752">
                <a:tc>
                  <a:txBody>
                    <a:bodyPr/>
                    <a:lstStyle/>
                    <a:p>
                      <a:endParaRPr lang="pt-PT" sz="3200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465" y="5537286"/>
            <a:ext cx="3609975" cy="581025"/>
          </a:xfrm>
          <a:prstGeom prst="rect">
            <a:avLst/>
          </a:prstGeom>
        </p:spPr>
      </p:pic>
      <p:sp>
        <p:nvSpPr>
          <p:cNvPr id="19" name="Seta para baixo 18"/>
          <p:cNvSpPr/>
          <p:nvPr/>
        </p:nvSpPr>
        <p:spPr>
          <a:xfrm>
            <a:off x="7331078" y="5021171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75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3. Procedimento </a:t>
            </a:r>
            <a:r>
              <a:rPr lang="pt-PT" sz="1600" b="1" dirty="0">
                <a:solidFill>
                  <a:prstClr val="white"/>
                </a:solidFill>
              </a:rPr>
              <a:t>de </a:t>
            </a:r>
            <a:r>
              <a:rPr lang="pt-PT" sz="1600" b="1" dirty="0" smtClean="0">
                <a:solidFill>
                  <a:prstClr val="white"/>
                </a:solidFill>
              </a:rPr>
              <a:t>Submissão</a:t>
            </a:r>
            <a:endParaRPr lang="pt-PT" sz="1600" b="1" dirty="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Circuito de </a:t>
            </a:r>
            <a:r>
              <a:rPr lang="pt-PT" sz="1600" b="1" dirty="0" smtClean="0">
                <a:solidFill>
                  <a:schemeClr val="bg1"/>
                </a:solidFill>
              </a:rPr>
              <a:t>Submissão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1484784"/>
            <a:ext cx="813690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dirty="0" smtClean="0"/>
              <a:t>Email Parceiras: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2" y="2071229"/>
            <a:ext cx="7991475" cy="41148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203848" y="4200637"/>
            <a:ext cx="1656184" cy="164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11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Confirmação (Parceiras)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3" y="1439935"/>
            <a:ext cx="6884751" cy="4869385"/>
          </a:xfrm>
          <a:prstGeom prst="rect">
            <a:avLst/>
          </a:prstGeom>
        </p:spPr>
      </p:pic>
      <p:sp>
        <p:nvSpPr>
          <p:cNvPr id="3" name="Seta para baixo 2"/>
          <p:cNvSpPr/>
          <p:nvPr/>
        </p:nvSpPr>
        <p:spPr>
          <a:xfrm rot="5400000">
            <a:off x="7578337" y="4087071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Grupo 19"/>
          <p:cNvGrpSpPr/>
          <p:nvPr/>
        </p:nvGrpSpPr>
        <p:grpSpPr>
          <a:xfrm>
            <a:off x="6187800" y="3050241"/>
            <a:ext cx="2956200" cy="461665"/>
            <a:chOff x="6092552" y="4634417"/>
            <a:chExt cx="2956200" cy="461665"/>
          </a:xfrm>
        </p:grpSpPr>
        <p:sp>
          <p:nvSpPr>
            <p:cNvPr id="21" name="Seta para baixo 20"/>
            <p:cNvSpPr/>
            <p:nvPr/>
          </p:nvSpPr>
          <p:spPr>
            <a:xfrm rot="5400000">
              <a:off x="6268380" y="4477308"/>
              <a:ext cx="288032" cy="639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732240" y="4634417"/>
              <a:ext cx="231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NIF </a:t>
              </a:r>
              <a:r>
                <a:rPr lang="pt-PT" sz="1200" dirty="0" err="1" smtClean="0"/>
                <a:t>Super-Utilizador</a:t>
              </a:r>
              <a:r>
                <a:rPr lang="pt-PT" sz="1200" dirty="0" smtClean="0"/>
                <a:t> </a:t>
              </a:r>
              <a:br>
                <a:rPr lang="pt-PT" sz="1200" dirty="0" smtClean="0"/>
              </a:br>
              <a:r>
                <a:rPr lang="pt-PT" sz="1200" b="1" dirty="0" smtClean="0"/>
                <a:t>(Entidade Mediadora)</a:t>
              </a:r>
              <a:endParaRPr lang="pt-PT" sz="1200" b="1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179416" y="3406017"/>
            <a:ext cx="2311072" cy="311015"/>
            <a:chOff x="6084168" y="5085184"/>
            <a:chExt cx="2311072" cy="311015"/>
          </a:xfrm>
        </p:grpSpPr>
        <p:sp>
          <p:nvSpPr>
            <p:cNvPr id="24" name="Seta para baixo 23"/>
            <p:cNvSpPr/>
            <p:nvPr/>
          </p:nvSpPr>
          <p:spPr>
            <a:xfrm rot="5400000">
              <a:off x="6259996" y="4909356"/>
              <a:ext cx="288032" cy="639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739056" y="5119200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Password Balcão 2020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9365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Localizar Candidatura Preenchida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495745"/>
            <a:ext cx="7992888" cy="4557805"/>
          </a:xfrm>
          <a:prstGeom prst="rect">
            <a:avLst/>
          </a:prstGeom>
        </p:spPr>
      </p:pic>
      <p:sp>
        <p:nvSpPr>
          <p:cNvPr id="18" name="Seta para baixo 17"/>
          <p:cNvSpPr/>
          <p:nvPr/>
        </p:nvSpPr>
        <p:spPr>
          <a:xfrm rot="5400000">
            <a:off x="5678697" y="3258407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5400000">
            <a:off x="4642123" y="1829208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9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Localizar Candidatura </a:t>
            </a:r>
            <a:r>
              <a:rPr lang="pt-PT" sz="1600" b="1" dirty="0" smtClean="0">
                <a:solidFill>
                  <a:schemeClr val="bg1"/>
                </a:solidFill>
              </a:rPr>
              <a:t>Preenchida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0" y="5195933"/>
            <a:ext cx="8311744" cy="8432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03" y="1416693"/>
            <a:ext cx="8136498" cy="327764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355836" y="2318314"/>
            <a:ext cx="1806905" cy="278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900" b="1" dirty="0" err="1" smtClean="0">
                <a:solidFill>
                  <a:srgbClr val="06A7E1"/>
                </a:solidFill>
              </a:rPr>
              <a:t>xxxxxxxx-xxxx-xxxx-xxxx-xxxxxxxx</a:t>
            </a:r>
            <a:endParaRPr lang="pt-PT" sz="800" dirty="0">
              <a:solidFill>
                <a:srgbClr val="FF0000"/>
              </a:solidFill>
            </a:endParaRPr>
          </a:p>
        </p:txBody>
      </p:sp>
      <p:sp>
        <p:nvSpPr>
          <p:cNvPr id="18" name="Seta para baixo 17"/>
          <p:cNvSpPr/>
          <p:nvPr/>
        </p:nvSpPr>
        <p:spPr>
          <a:xfrm rot="5400000">
            <a:off x="7924729" y="2807697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baixo 20"/>
          <p:cNvSpPr/>
          <p:nvPr/>
        </p:nvSpPr>
        <p:spPr>
          <a:xfrm rot="5400000">
            <a:off x="8180785" y="4148479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/>
          <p:cNvSpPr/>
          <p:nvPr/>
        </p:nvSpPr>
        <p:spPr>
          <a:xfrm>
            <a:off x="2272864" y="2276872"/>
            <a:ext cx="1939096" cy="416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03784"/>
              </p:ext>
            </p:extLst>
          </p:nvPr>
        </p:nvGraphicFramePr>
        <p:xfrm>
          <a:off x="7218009" y="5988683"/>
          <a:ext cx="1656183" cy="701040"/>
        </p:xfrm>
        <a:graphic>
          <a:graphicData uri="http://schemas.openxmlformats.org/drawingml/2006/table">
            <a:tbl>
              <a:tblPr/>
              <a:tblGrid>
                <a:gridCol w="1656183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20848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Consultar</a:t>
                      </a: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131672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9" name="Seta para baixo 18"/>
          <p:cNvSpPr/>
          <p:nvPr/>
        </p:nvSpPr>
        <p:spPr>
          <a:xfrm>
            <a:off x="7741448" y="5111678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48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1" grpId="0" animBg="1"/>
      <p:bldP spid="22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589240"/>
            <a:ext cx="3162300" cy="5238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Confirmação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97399"/>
              </p:ext>
            </p:extLst>
          </p:nvPr>
        </p:nvGraphicFramePr>
        <p:xfrm>
          <a:off x="3455844" y="4212164"/>
          <a:ext cx="576064" cy="216408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30419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PT" sz="28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28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28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117752">
                <a:tc>
                  <a:txBody>
                    <a:bodyPr/>
                    <a:lstStyle/>
                    <a:p>
                      <a:endParaRPr lang="pt-PT" sz="3200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9" name="Seta para baixo 18"/>
          <p:cNvSpPr/>
          <p:nvPr/>
        </p:nvSpPr>
        <p:spPr>
          <a:xfrm>
            <a:off x="7331078" y="5021171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90" y="1938633"/>
            <a:ext cx="5705475" cy="195262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38" y="1510540"/>
            <a:ext cx="8080264" cy="362066"/>
          </a:xfrm>
          <a:prstGeom prst="rect">
            <a:avLst/>
          </a:prstGeom>
        </p:spPr>
      </p:pic>
      <p:sp>
        <p:nvSpPr>
          <p:cNvPr id="24" name="Seta para baixo 23"/>
          <p:cNvSpPr/>
          <p:nvPr/>
        </p:nvSpPr>
        <p:spPr>
          <a:xfrm rot="5400000">
            <a:off x="7931759" y="1354431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3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3. Procedimento </a:t>
            </a:r>
            <a:r>
              <a:rPr lang="pt-PT" sz="1600" b="1" dirty="0">
                <a:solidFill>
                  <a:prstClr val="white"/>
                </a:solidFill>
              </a:rPr>
              <a:t>de </a:t>
            </a:r>
            <a:r>
              <a:rPr lang="pt-PT" sz="1600" b="1" dirty="0" smtClean="0">
                <a:solidFill>
                  <a:prstClr val="white"/>
                </a:solidFill>
              </a:rPr>
              <a:t>Submissão</a:t>
            </a:r>
            <a:endParaRPr lang="pt-PT" sz="1600" b="1" dirty="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Circuito de </a:t>
            </a:r>
            <a:r>
              <a:rPr lang="pt-PT" sz="1600" b="1" dirty="0" smtClean="0">
                <a:solidFill>
                  <a:schemeClr val="bg1"/>
                </a:solidFill>
              </a:rPr>
              <a:t>Submissão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1484784"/>
            <a:ext cx="813690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dirty="0" smtClean="0"/>
              <a:t>Email Coordenadora: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2073735"/>
            <a:ext cx="7632848" cy="37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Submissão Final (com ou sem Parceiras)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3" y="1439935"/>
            <a:ext cx="6884751" cy="4869385"/>
          </a:xfrm>
          <a:prstGeom prst="rect">
            <a:avLst/>
          </a:prstGeom>
        </p:spPr>
      </p:pic>
      <p:sp>
        <p:nvSpPr>
          <p:cNvPr id="3" name="Seta para baixo 2"/>
          <p:cNvSpPr/>
          <p:nvPr/>
        </p:nvSpPr>
        <p:spPr>
          <a:xfrm rot="5400000">
            <a:off x="7578337" y="4087071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Grupo 19"/>
          <p:cNvGrpSpPr/>
          <p:nvPr/>
        </p:nvGrpSpPr>
        <p:grpSpPr>
          <a:xfrm>
            <a:off x="6187800" y="3050241"/>
            <a:ext cx="2956200" cy="461665"/>
            <a:chOff x="6092552" y="4634417"/>
            <a:chExt cx="2956200" cy="461665"/>
          </a:xfrm>
        </p:grpSpPr>
        <p:sp>
          <p:nvSpPr>
            <p:cNvPr id="21" name="Seta para baixo 20"/>
            <p:cNvSpPr/>
            <p:nvPr/>
          </p:nvSpPr>
          <p:spPr>
            <a:xfrm rot="5400000">
              <a:off x="6268380" y="4477308"/>
              <a:ext cx="288032" cy="639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732240" y="4634417"/>
              <a:ext cx="231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NIF </a:t>
              </a:r>
              <a:r>
                <a:rPr lang="pt-PT" sz="1200" dirty="0" err="1" smtClean="0"/>
                <a:t>Super-Utilizador</a:t>
              </a:r>
              <a:r>
                <a:rPr lang="pt-PT" sz="1200" dirty="0" smtClean="0"/>
                <a:t> </a:t>
              </a:r>
              <a:br>
                <a:rPr lang="pt-PT" sz="1200" dirty="0" smtClean="0"/>
              </a:br>
              <a:r>
                <a:rPr lang="pt-PT" sz="1200" b="1" dirty="0" smtClean="0"/>
                <a:t>(Entidade Coordenadora)</a:t>
              </a:r>
              <a:endParaRPr lang="pt-PT" sz="1200" b="1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179416" y="3406017"/>
            <a:ext cx="2311072" cy="311015"/>
            <a:chOff x="6084168" y="5085184"/>
            <a:chExt cx="2311072" cy="311015"/>
          </a:xfrm>
        </p:grpSpPr>
        <p:sp>
          <p:nvSpPr>
            <p:cNvPr id="24" name="Seta para baixo 23"/>
            <p:cNvSpPr/>
            <p:nvPr/>
          </p:nvSpPr>
          <p:spPr>
            <a:xfrm rot="5400000">
              <a:off x="6259996" y="4909356"/>
              <a:ext cx="288032" cy="639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739056" y="5119200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Password Balcão 2020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9574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Localizar Candidatura Preenchida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495745"/>
            <a:ext cx="7992888" cy="4557805"/>
          </a:xfrm>
          <a:prstGeom prst="rect">
            <a:avLst/>
          </a:prstGeom>
        </p:spPr>
      </p:pic>
      <p:sp>
        <p:nvSpPr>
          <p:cNvPr id="18" name="Seta para baixo 17"/>
          <p:cNvSpPr/>
          <p:nvPr/>
        </p:nvSpPr>
        <p:spPr>
          <a:xfrm rot="5400000">
            <a:off x="5678697" y="3258407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5400000">
            <a:off x="4642123" y="1829208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24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Localizar Candidatura </a:t>
            </a:r>
            <a:r>
              <a:rPr lang="pt-PT" sz="1600" b="1" dirty="0" smtClean="0">
                <a:solidFill>
                  <a:schemeClr val="bg1"/>
                </a:solidFill>
              </a:rPr>
              <a:t>Preenchida (</a:t>
            </a:r>
            <a:r>
              <a:rPr lang="pt-PT" sz="1600" b="1" dirty="0" err="1" smtClean="0">
                <a:solidFill>
                  <a:schemeClr val="bg1"/>
                </a:solidFill>
              </a:rPr>
              <a:t>cont</a:t>
            </a:r>
            <a:r>
              <a:rPr lang="pt-PT" sz="1600" b="1" dirty="0" smtClean="0">
                <a:solidFill>
                  <a:schemeClr val="bg1"/>
                </a:solidFill>
              </a:rPr>
              <a:t>.)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0" y="5195933"/>
            <a:ext cx="8311744" cy="8432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03" y="1416693"/>
            <a:ext cx="8136498" cy="327764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355836" y="2318314"/>
            <a:ext cx="1806905" cy="278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900" b="1" dirty="0" err="1" smtClean="0">
                <a:solidFill>
                  <a:srgbClr val="06A7E1"/>
                </a:solidFill>
              </a:rPr>
              <a:t>xxxxxxxx-xxxx-xxxx-xxxx-xxxxxxxx</a:t>
            </a:r>
            <a:endParaRPr lang="pt-PT" sz="800" dirty="0">
              <a:solidFill>
                <a:srgbClr val="FF0000"/>
              </a:solidFill>
            </a:endParaRPr>
          </a:p>
        </p:txBody>
      </p:sp>
      <p:sp>
        <p:nvSpPr>
          <p:cNvPr id="18" name="Seta para baixo 17"/>
          <p:cNvSpPr/>
          <p:nvPr/>
        </p:nvSpPr>
        <p:spPr>
          <a:xfrm rot="5400000">
            <a:off x="7924729" y="2807697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baixo 20"/>
          <p:cNvSpPr/>
          <p:nvPr/>
        </p:nvSpPr>
        <p:spPr>
          <a:xfrm rot="5400000">
            <a:off x="8180785" y="4148479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/>
          <p:cNvSpPr/>
          <p:nvPr/>
        </p:nvSpPr>
        <p:spPr>
          <a:xfrm>
            <a:off x="2272864" y="2276872"/>
            <a:ext cx="1939096" cy="416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96861"/>
              </p:ext>
            </p:extLst>
          </p:nvPr>
        </p:nvGraphicFramePr>
        <p:xfrm>
          <a:off x="7524328" y="5988683"/>
          <a:ext cx="1656183" cy="701040"/>
        </p:xfrm>
        <a:graphic>
          <a:graphicData uri="http://schemas.openxmlformats.org/drawingml/2006/table">
            <a:tbl>
              <a:tblPr/>
              <a:tblGrid>
                <a:gridCol w="1656183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20848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Alterar</a:t>
                      </a: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131672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19" name="Seta para baixo 18"/>
          <p:cNvSpPr/>
          <p:nvPr/>
        </p:nvSpPr>
        <p:spPr>
          <a:xfrm>
            <a:off x="7866080" y="5111678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42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1" grpId="0" animBg="1"/>
      <p:bldP spid="2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2</a:t>
            </a:r>
            <a:r>
              <a:rPr lang="pt-PT" sz="1600" b="1" dirty="0" smtClean="0">
                <a:solidFill>
                  <a:prstClr val="white"/>
                </a:solidFill>
              </a:rPr>
              <a:t>. </a:t>
            </a:r>
            <a:r>
              <a:rPr lang="pt-PT" sz="1600" b="1" dirty="0">
                <a:solidFill>
                  <a:prstClr val="white"/>
                </a:solidFill>
              </a:rPr>
              <a:t>Procedimento de </a:t>
            </a:r>
            <a:r>
              <a:rPr lang="pt-PT" sz="1600" b="1" dirty="0" smtClean="0">
                <a:solidFill>
                  <a:prstClr val="white"/>
                </a:solidFill>
              </a:rPr>
              <a:t>Candidatura</a:t>
            </a:r>
            <a:endParaRPr lang="pt-PT" sz="1600" b="1" dirty="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3528" y="1568400"/>
            <a:ext cx="813690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smtClean="0"/>
              <a:t>A candidatura ao programa FEAC é efetuada na plataforma do Balcão 2020: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Balcão 2020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72401" y="2786954"/>
            <a:ext cx="6639959" cy="920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000" dirty="0">
                <a:hlinkClick r:id="rId7"/>
              </a:rPr>
              <a:t>https://balcao.portugal2020.pt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1504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prstClr val="white"/>
                </a:solidFill>
              </a:rPr>
              <a:t>3. Procedimento de Submissão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Submissão Final (Coordenadora)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ound Single Corner Rectangle 139"/>
          <p:cNvSpPr/>
          <p:nvPr/>
        </p:nvSpPr>
        <p:spPr bwMode="auto">
          <a:xfrm>
            <a:off x="107504" y="1486997"/>
            <a:ext cx="1080000" cy="228600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000" b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Submissão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97399"/>
              </p:ext>
            </p:extLst>
          </p:nvPr>
        </p:nvGraphicFramePr>
        <p:xfrm>
          <a:off x="3455844" y="4212164"/>
          <a:ext cx="576064" cy="216408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30419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PT" sz="28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2800" dirty="0" smtClean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28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117752">
                <a:tc>
                  <a:txBody>
                    <a:bodyPr/>
                    <a:lstStyle/>
                    <a:p>
                      <a:endParaRPr lang="pt-PT" sz="3200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78230"/>
            <a:ext cx="8532440" cy="868758"/>
          </a:xfrm>
          <a:prstGeom prst="rect">
            <a:avLst/>
          </a:prstGeom>
        </p:spPr>
      </p:pic>
      <p:sp>
        <p:nvSpPr>
          <p:cNvPr id="18" name="Seta para baixo 17"/>
          <p:cNvSpPr/>
          <p:nvPr/>
        </p:nvSpPr>
        <p:spPr>
          <a:xfrm rot="10800000">
            <a:off x="207244" y="5571913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85" y="1841707"/>
            <a:ext cx="8125944" cy="2435279"/>
          </a:xfrm>
          <a:prstGeom prst="rect">
            <a:avLst/>
          </a:prstGeom>
        </p:spPr>
      </p:pic>
      <p:sp>
        <p:nvSpPr>
          <p:cNvPr id="19" name="Seta para baixo 18"/>
          <p:cNvSpPr/>
          <p:nvPr/>
        </p:nvSpPr>
        <p:spPr>
          <a:xfrm>
            <a:off x="7632340" y="5019443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3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5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4. Perguntas e Respostas</a:t>
            </a:r>
            <a:endParaRPr lang="pt-PT" sz="1600" b="1" dirty="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6947"/>
            <a:ext cx="6912768" cy="461028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42729" y="4625975"/>
            <a:ext cx="799288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3200" b="1" dirty="0" smtClean="0">
                <a:solidFill>
                  <a:schemeClr val="bg1"/>
                </a:solidFill>
              </a:rPr>
              <a:t>Perguntas e Respostas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71261" y="5215754"/>
            <a:ext cx="6125075" cy="920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000" dirty="0" smtClean="0">
                <a:hlinkClick r:id="rId7"/>
              </a:rPr>
              <a:t>issacores-feac@seg-social.pt</a:t>
            </a:r>
            <a:endParaRPr lang="pt-PT" sz="4000" dirty="0" smtClean="0"/>
          </a:p>
        </p:txBody>
      </p:sp>
    </p:spTree>
    <p:extLst>
      <p:ext uri="{BB962C8B-B14F-4D97-AF65-F5344CB8AC3E}">
        <p14:creationId xmlns:p14="http://schemas.microsoft.com/office/powerpoint/2010/main" val="3924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0847"/>
            <a:ext cx="3271228" cy="23365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</a:t>
            </a:r>
            <a:r>
              <a:rPr lang="pt-PT" sz="1600" b="1" dirty="0">
                <a:solidFill>
                  <a:prstClr val="white"/>
                </a:solidFill>
              </a:rPr>
              <a:t>. Procedimento de </a:t>
            </a:r>
            <a:r>
              <a:rPr lang="pt-PT" sz="1600" b="1" dirty="0" smtClean="0">
                <a:solidFill>
                  <a:prstClr val="white"/>
                </a:solidFill>
              </a:rPr>
              <a:t>Candidatura</a:t>
            </a:r>
            <a:endParaRPr lang="pt-PT" sz="1600" b="1" dirty="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Perfis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14" y="2346511"/>
            <a:ext cx="2105017" cy="1961876"/>
          </a:xfrm>
          <a:prstGeom prst="rect">
            <a:avLst/>
          </a:prstGeom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04335"/>
              </p:ext>
            </p:extLst>
          </p:nvPr>
        </p:nvGraphicFramePr>
        <p:xfrm>
          <a:off x="-36512" y="1548016"/>
          <a:ext cx="3419808" cy="944880"/>
        </p:xfrm>
        <a:graphic>
          <a:graphicData uri="http://schemas.openxmlformats.org/drawingml/2006/table">
            <a:tbl>
              <a:tblPr/>
              <a:tblGrid>
                <a:gridCol w="3419808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3339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Utilizador Entidade/Instituição</a:t>
                      </a:r>
                      <a:b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</a:b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Coordenadora ou Mediadora(s)</a:t>
                      </a: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202571">
                <a:tc>
                  <a:txBody>
                    <a:bodyPr/>
                    <a:lstStyle/>
                    <a:p>
                      <a:pPr algn="ctr"/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76895"/>
              </p:ext>
            </p:extLst>
          </p:nvPr>
        </p:nvGraphicFramePr>
        <p:xfrm>
          <a:off x="1979712" y="4308387"/>
          <a:ext cx="3600400" cy="1188720"/>
        </p:xfrm>
        <a:graphic>
          <a:graphicData uri="http://schemas.openxmlformats.org/drawingml/2006/table">
            <a:tbl>
              <a:tblPr/>
              <a:tblGrid>
                <a:gridCol w="36004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333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600" dirty="0" err="1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Super-Utilizador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/>
                      </a:r>
                      <a:b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</a:b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Entidade/Instituição</a:t>
                      </a:r>
                      <a:b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</a:b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Coordenadora ou Mediadora(s)</a:t>
                      </a:r>
                      <a:endParaRPr lang="pt-PT" sz="1600" dirty="0" smtClean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202571">
                <a:tc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38172"/>
              </p:ext>
            </p:extLst>
          </p:nvPr>
        </p:nvGraphicFramePr>
        <p:xfrm>
          <a:off x="2822026" y="3635555"/>
          <a:ext cx="1800200" cy="1097280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15750321"/>
                    </a:ext>
                  </a:extLst>
                </a:gridCol>
              </a:tblGrid>
              <a:tr h="208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PT" sz="2800" dirty="0" smtClean="0">
                          <a:solidFill>
                            <a:schemeClr val="bg1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</a:t>
                      </a:r>
                      <a:endParaRPr lang="pt-PT" sz="28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673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endParaRPr lang="pt-PT" sz="3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860032" y="2514230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Representante Legal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Provedor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Presidente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Diretor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…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3321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</a:t>
            </a:r>
            <a:r>
              <a:rPr lang="pt-PT" sz="1600" b="1" dirty="0">
                <a:solidFill>
                  <a:prstClr val="white"/>
                </a:solidFill>
              </a:rPr>
              <a:t>. Procedimento de </a:t>
            </a:r>
            <a:r>
              <a:rPr lang="pt-PT" sz="1600" b="1" dirty="0" smtClean="0">
                <a:solidFill>
                  <a:prstClr val="white"/>
                </a:solidFill>
              </a:rPr>
              <a:t>Candidatura</a:t>
            </a:r>
            <a:endParaRPr lang="pt-PT" sz="1600" b="1" dirty="0">
              <a:solidFill>
                <a:prstClr val="white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Acesso Balcão 2020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3" y="1439935"/>
            <a:ext cx="6884751" cy="4869385"/>
          </a:xfrm>
          <a:prstGeom prst="rect">
            <a:avLst/>
          </a:prstGeom>
        </p:spPr>
      </p:pic>
      <p:sp>
        <p:nvSpPr>
          <p:cNvPr id="3" name="Seta para baixo 2"/>
          <p:cNvSpPr/>
          <p:nvPr/>
        </p:nvSpPr>
        <p:spPr>
          <a:xfrm rot="5400000">
            <a:off x="7578337" y="4087071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Grupo 19"/>
          <p:cNvGrpSpPr/>
          <p:nvPr/>
        </p:nvGrpSpPr>
        <p:grpSpPr>
          <a:xfrm>
            <a:off x="6187800" y="3050241"/>
            <a:ext cx="2956200" cy="461665"/>
            <a:chOff x="6092552" y="4634417"/>
            <a:chExt cx="2956200" cy="461665"/>
          </a:xfrm>
        </p:grpSpPr>
        <p:sp>
          <p:nvSpPr>
            <p:cNvPr id="21" name="Seta para baixo 20"/>
            <p:cNvSpPr/>
            <p:nvPr/>
          </p:nvSpPr>
          <p:spPr>
            <a:xfrm rot="5400000">
              <a:off x="6268380" y="4477308"/>
              <a:ext cx="288032" cy="639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732240" y="4634417"/>
              <a:ext cx="231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NIF Entidade</a:t>
              </a:r>
              <a:br>
                <a:rPr lang="pt-PT" sz="1200" dirty="0" smtClean="0"/>
              </a:br>
              <a:r>
                <a:rPr lang="pt-PT" sz="1200" b="1" dirty="0" smtClean="0"/>
                <a:t>(Coordenadora)</a:t>
              </a:r>
              <a:endParaRPr lang="pt-PT" sz="1200" b="1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179416" y="3406017"/>
            <a:ext cx="2311072" cy="290838"/>
            <a:chOff x="6084168" y="5085184"/>
            <a:chExt cx="2311072" cy="290838"/>
          </a:xfrm>
        </p:grpSpPr>
        <p:sp>
          <p:nvSpPr>
            <p:cNvPr id="24" name="Seta para baixo 23"/>
            <p:cNvSpPr/>
            <p:nvPr/>
          </p:nvSpPr>
          <p:spPr>
            <a:xfrm rot="5400000">
              <a:off x="6259996" y="4909356"/>
              <a:ext cx="288032" cy="639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739056" y="5099023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Password Balcão 2020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880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27676"/>
          <a:stretch/>
        </p:blipFill>
        <p:spPr>
          <a:xfrm>
            <a:off x="107505" y="107263"/>
            <a:ext cx="776831" cy="6451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532440" y="6376244"/>
            <a:ext cx="477416" cy="365125"/>
          </a:xfrm>
        </p:spPr>
        <p:txBody>
          <a:bodyPr/>
          <a:lstStyle/>
          <a:p>
            <a:fld id="{2686351D-072B-4C86-A6D4-D6DB4F7D6C52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3919" r="39879" b="69356"/>
          <a:stretch/>
        </p:blipFill>
        <p:spPr>
          <a:xfrm>
            <a:off x="107504" y="6310809"/>
            <a:ext cx="1296143" cy="4305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782002" y="116632"/>
            <a:ext cx="6361998" cy="338554"/>
          </a:xfrm>
          <a:prstGeom prst="rect">
            <a:avLst/>
          </a:prstGeom>
          <a:solidFill>
            <a:srgbClr val="005DA4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prstClr val="white"/>
                </a:solidFill>
              </a:rPr>
              <a:t>2. </a:t>
            </a:r>
            <a:r>
              <a:rPr lang="pt-PT" sz="1600" b="1" dirty="0">
                <a:solidFill>
                  <a:prstClr val="white"/>
                </a:solidFill>
              </a:rPr>
              <a:t>Procedimento de Candidatura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/>
        </p:blipFill>
        <p:spPr>
          <a:xfrm>
            <a:off x="8532440" y="620688"/>
            <a:ext cx="648072" cy="61687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" y="113919"/>
            <a:ext cx="1568080" cy="6343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1052736"/>
            <a:ext cx="7776864" cy="338554"/>
          </a:xfrm>
          <a:prstGeom prst="rect">
            <a:avLst/>
          </a:prstGeom>
          <a:solidFill>
            <a:srgbClr val="06A7E1"/>
          </a:solidFill>
          <a:ln>
            <a:solidFill>
              <a:srgbClr val="06A7E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Nova Candidatura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509706"/>
            <a:ext cx="7920880" cy="4727606"/>
          </a:xfrm>
          <a:prstGeom prst="rect">
            <a:avLst/>
          </a:prstGeom>
        </p:spPr>
      </p:pic>
      <p:sp>
        <p:nvSpPr>
          <p:cNvPr id="18" name="Seta para baixo 17"/>
          <p:cNvSpPr/>
          <p:nvPr/>
        </p:nvSpPr>
        <p:spPr>
          <a:xfrm rot="5400000">
            <a:off x="3499603" y="2087425"/>
            <a:ext cx="504056" cy="70122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77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8678</TotalTime>
  <Words>1977</Words>
  <Application>Microsoft Office PowerPoint</Application>
  <PresentationFormat>Apresentação no Ecrã (4:3)</PresentationFormat>
  <Paragraphs>443</Paragraphs>
  <Slides>61</Slides>
  <Notes>54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61</vt:i4>
      </vt:variant>
    </vt:vector>
  </HeadingPairs>
  <TitlesOfParts>
    <vt:vector size="65" baseType="lpstr">
      <vt:lpstr>Arial</vt:lpstr>
      <vt:lpstr>Calibri</vt:lpstr>
      <vt:lpstr>Lucida Sans Unicode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Elizete Frois</dc:creator>
  <cp:lastModifiedBy>Administrador</cp:lastModifiedBy>
  <cp:revision>224</cp:revision>
  <dcterms:created xsi:type="dcterms:W3CDTF">2015-10-22T10:47:21Z</dcterms:created>
  <dcterms:modified xsi:type="dcterms:W3CDTF">2018-06-16T15:14:46Z</dcterms:modified>
</cp:coreProperties>
</file>