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8" r:id="rId1"/>
  </p:sldMasterIdLst>
  <p:notesMasterIdLst>
    <p:notesMasterId r:id="rId32"/>
  </p:notesMasterIdLst>
  <p:sldIdLst>
    <p:sldId id="312" r:id="rId2"/>
    <p:sldId id="630" r:id="rId3"/>
    <p:sldId id="495" r:id="rId4"/>
    <p:sldId id="498" r:id="rId5"/>
    <p:sldId id="501" r:id="rId6"/>
    <p:sldId id="503" r:id="rId7"/>
    <p:sldId id="505" r:id="rId8"/>
    <p:sldId id="507" r:id="rId9"/>
    <p:sldId id="508" r:id="rId10"/>
    <p:sldId id="631" r:id="rId11"/>
    <p:sldId id="399" r:id="rId12"/>
    <p:sldId id="512" r:id="rId13"/>
    <p:sldId id="515" r:id="rId14"/>
    <p:sldId id="517" r:id="rId15"/>
    <p:sldId id="519" r:id="rId16"/>
    <p:sldId id="521" r:id="rId17"/>
    <p:sldId id="404" r:id="rId18"/>
    <p:sldId id="403" r:id="rId19"/>
    <p:sldId id="523" r:id="rId20"/>
    <p:sldId id="408" r:id="rId21"/>
    <p:sldId id="480" r:id="rId22"/>
    <p:sldId id="338" r:id="rId23"/>
    <p:sldId id="525" r:id="rId24"/>
    <p:sldId id="479" r:id="rId25"/>
    <p:sldId id="406" r:id="rId26"/>
    <p:sldId id="527" r:id="rId27"/>
    <p:sldId id="411" r:id="rId28"/>
    <p:sldId id="633" r:id="rId29"/>
    <p:sldId id="634" r:id="rId30"/>
    <p:sldId id="636"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Destaqu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élio JT. Dias" userId="aaa1fffb-58e7-401b-8324-03aa69cdb360" providerId="ADAL" clId="{11448054-2C9F-4961-A735-E954C3E247B9}"/>
    <pc:docChg chg="modSld">
      <pc:chgData name="Hélio JT. Dias" userId="aaa1fffb-58e7-401b-8324-03aa69cdb360" providerId="ADAL" clId="{11448054-2C9F-4961-A735-E954C3E247B9}" dt="2026-02-03T10:20:51.022" v="2" actId="113"/>
      <pc:docMkLst>
        <pc:docMk/>
      </pc:docMkLst>
      <pc:sldChg chg="modSp mod">
        <pc:chgData name="Hélio JT. Dias" userId="aaa1fffb-58e7-401b-8324-03aa69cdb360" providerId="ADAL" clId="{11448054-2C9F-4961-A735-E954C3E247B9}" dt="2026-02-03T10:20:51.022" v="2" actId="113"/>
        <pc:sldMkLst>
          <pc:docMk/>
          <pc:sldMk cId="833854657" sldId="498"/>
        </pc:sldMkLst>
        <pc:spChg chg="mod">
          <ac:chgData name="Hélio JT. Dias" userId="aaa1fffb-58e7-401b-8324-03aa69cdb360" providerId="ADAL" clId="{11448054-2C9F-4961-A735-E954C3E247B9}" dt="2026-02-03T10:20:51.022" v="2" actId="113"/>
          <ac:spMkLst>
            <pc:docMk/>
            <pc:sldMk cId="833854657" sldId="498"/>
            <ac:spMk id="5"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PT"/>
          </a:p>
        </p:txBody>
      </p:sp>
      <p:sp>
        <p:nvSpPr>
          <p:cNvPr id="3" name="Marcador de Posição d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F7C42D-01FC-4F39-90CF-04F2604C8138}" type="datetimeFigureOut">
              <a:rPr lang="pt-PT" smtClean="0"/>
              <a:t>03/02/2026</a:t>
            </a:fld>
            <a:endParaRPr lang="pt-PT"/>
          </a:p>
        </p:txBody>
      </p:sp>
      <p:sp>
        <p:nvSpPr>
          <p:cNvPr id="4" name="Marcador de Posição da Imagem do Diapositivo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PT"/>
          </a:p>
        </p:txBody>
      </p:sp>
      <p:sp>
        <p:nvSpPr>
          <p:cNvPr id="5" name="Marcador de Posição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p>
        </p:txBody>
      </p:sp>
      <p:sp>
        <p:nvSpPr>
          <p:cNvPr id="6" name="Marcador de Posição do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PT"/>
          </a:p>
        </p:txBody>
      </p:sp>
      <p:sp>
        <p:nvSpPr>
          <p:cNvPr id="7" name="Marcador de Posição do Número do Diapositivo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E49DCF-FF7A-465A-BA9E-2D1F96389B74}" type="slidenum">
              <a:rPr lang="pt-PT" smtClean="0"/>
              <a:t>‹nº›</a:t>
            </a:fld>
            <a:endParaRPr lang="pt-PT"/>
          </a:p>
        </p:txBody>
      </p:sp>
    </p:spTree>
    <p:extLst>
      <p:ext uri="{BB962C8B-B14F-4D97-AF65-F5344CB8AC3E}">
        <p14:creationId xmlns:p14="http://schemas.microsoft.com/office/powerpoint/2010/main" val="34419444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o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pt-PT"/>
              <a:t>Clique para editar o estilo</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PT"/>
              <a:t>Clique para editar o estilo do subtítulo do Modelo Global</a:t>
            </a:r>
            <a:endParaRPr lang="en-US" dirty="0"/>
          </a:p>
        </p:txBody>
      </p:sp>
      <p:sp>
        <p:nvSpPr>
          <p:cNvPr id="4" name="Date Placeholder 3"/>
          <p:cNvSpPr>
            <a:spLocks noGrp="1"/>
          </p:cNvSpPr>
          <p:nvPr>
            <p:ph type="dt" sz="half" idx="10"/>
          </p:nvPr>
        </p:nvSpPr>
        <p:spPr/>
        <p:txBody>
          <a:bodyPr/>
          <a:lstStyle/>
          <a:p>
            <a:fld id="{E6A4C051-2E82-4F00-8CEE-FAB294960EE4}" type="datetimeFigureOut">
              <a:rPr lang="pt-PT" smtClean="0"/>
              <a:t>03/02/2026</a:t>
            </a:fld>
            <a:endParaRPr lang="pt-PT"/>
          </a:p>
        </p:txBody>
      </p:sp>
      <p:sp>
        <p:nvSpPr>
          <p:cNvPr id="5" name="Footer Placeholder 4"/>
          <p:cNvSpPr>
            <a:spLocks noGrp="1"/>
          </p:cNvSpPr>
          <p:nvPr>
            <p:ph type="ftr" sz="quarter" idx="11"/>
          </p:nvPr>
        </p:nvSpPr>
        <p:spPr/>
        <p:txBody>
          <a:bodyPr/>
          <a:lstStyle/>
          <a:p>
            <a:endParaRPr lang="pt-PT"/>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pt-PT"/>
          </a:p>
        </p:txBody>
      </p:sp>
      <p:sp>
        <p:nvSpPr>
          <p:cNvPr id="6" name="Slide Number Placeholder 5"/>
          <p:cNvSpPr>
            <a:spLocks noGrp="1"/>
          </p:cNvSpPr>
          <p:nvPr>
            <p:ph type="sldNum" sz="quarter" idx="12"/>
          </p:nvPr>
        </p:nvSpPr>
        <p:spPr>
          <a:xfrm>
            <a:off x="531812" y="4529540"/>
            <a:ext cx="779767" cy="365125"/>
          </a:xfrm>
        </p:spPr>
        <p:txBody>
          <a:bodyPr/>
          <a:lstStyle/>
          <a:p>
            <a:fld id="{C6AC10EB-EAF6-4984-A27B-17A6A7EB5A9B}" type="slidenum">
              <a:rPr lang="pt-PT" smtClean="0"/>
              <a:t>‹nº›</a:t>
            </a:fld>
            <a:endParaRPr lang="pt-PT"/>
          </a:p>
        </p:txBody>
      </p:sp>
    </p:spTree>
    <p:extLst>
      <p:ext uri="{BB962C8B-B14F-4D97-AF65-F5344CB8AC3E}">
        <p14:creationId xmlns:p14="http://schemas.microsoft.com/office/powerpoint/2010/main" val="3001427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pt-PT"/>
              <a:t>Clique para editar o estilo</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PT"/>
              <a:t>Editar os estilos de texto do Modelo Global</a:t>
            </a:r>
          </a:p>
        </p:txBody>
      </p:sp>
      <p:sp>
        <p:nvSpPr>
          <p:cNvPr id="4" name="Date Placeholder 3"/>
          <p:cNvSpPr>
            <a:spLocks noGrp="1"/>
          </p:cNvSpPr>
          <p:nvPr>
            <p:ph type="dt" sz="half" idx="10"/>
          </p:nvPr>
        </p:nvSpPr>
        <p:spPr/>
        <p:txBody>
          <a:bodyPr/>
          <a:lstStyle/>
          <a:p>
            <a:fld id="{E6A4C051-2E82-4F00-8CEE-FAB294960EE4}" type="datetimeFigureOut">
              <a:rPr lang="pt-PT" smtClean="0"/>
              <a:t>03/02/2026</a:t>
            </a:fld>
            <a:endParaRPr lang="pt-PT"/>
          </a:p>
        </p:txBody>
      </p:sp>
      <p:sp>
        <p:nvSpPr>
          <p:cNvPr id="5" name="Footer Placeholder 4"/>
          <p:cNvSpPr>
            <a:spLocks noGrp="1"/>
          </p:cNvSpPr>
          <p:nvPr>
            <p:ph type="ftr" sz="quarter" idx="11"/>
          </p:nvPr>
        </p:nvSpPr>
        <p:spPr/>
        <p:txBody>
          <a:bodyPr/>
          <a:lstStyle/>
          <a:p>
            <a:endParaRPr lang="pt-PT"/>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6AC10EB-EAF6-4984-A27B-17A6A7EB5A9B}" type="slidenum">
              <a:rPr lang="pt-PT" smtClean="0"/>
              <a:t>‹nº›</a:t>
            </a:fld>
            <a:endParaRPr lang="pt-PT"/>
          </a:p>
        </p:txBody>
      </p:sp>
    </p:spTree>
    <p:extLst>
      <p:ext uri="{BB962C8B-B14F-4D97-AF65-F5344CB8AC3E}">
        <p14:creationId xmlns:p14="http://schemas.microsoft.com/office/powerpoint/2010/main" val="29023063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t-PT"/>
              <a:t>Clique para editar o estilo</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PT"/>
              <a:t>Editar os estilos de texto do Modelo Global</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PT"/>
              <a:t>Editar os estilos de texto do Modelo Global</a:t>
            </a:r>
          </a:p>
        </p:txBody>
      </p:sp>
      <p:sp>
        <p:nvSpPr>
          <p:cNvPr id="4" name="Date Placeholder 3"/>
          <p:cNvSpPr>
            <a:spLocks noGrp="1"/>
          </p:cNvSpPr>
          <p:nvPr>
            <p:ph type="dt" sz="half" idx="10"/>
          </p:nvPr>
        </p:nvSpPr>
        <p:spPr/>
        <p:txBody>
          <a:bodyPr/>
          <a:lstStyle/>
          <a:p>
            <a:fld id="{E6A4C051-2E82-4F00-8CEE-FAB294960EE4}" type="datetimeFigureOut">
              <a:rPr lang="pt-PT" smtClean="0"/>
              <a:t>03/02/2026</a:t>
            </a:fld>
            <a:endParaRPr lang="pt-PT"/>
          </a:p>
        </p:txBody>
      </p:sp>
      <p:sp>
        <p:nvSpPr>
          <p:cNvPr id="5" name="Footer Placeholder 4"/>
          <p:cNvSpPr>
            <a:spLocks noGrp="1"/>
          </p:cNvSpPr>
          <p:nvPr>
            <p:ph type="ftr" sz="quarter" idx="11"/>
          </p:nvPr>
        </p:nvSpPr>
        <p:spPr/>
        <p:txBody>
          <a:bodyPr/>
          <a:lstStyle/>
          <a:p>
            <a:endParaRPr lang="pt-PT"/>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6AC10EB-EAF6-4984-A27B-17A6A7EB5A9B}" type="slidenum">
              <a:rPr lang="pt-PT" smtClean="0"/>
              <a:t>‹nº›</a:t>
            </a:fld>
            <a:endParaRPr lang="pt-PT"/>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213783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pt-PT"/>
              <a:t>Clique para editar o estilo</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t-PT"/>
              <a:t>Editar os estilos de texto do Modelo Global</a:t>
            </a:r>
          </a:p>
        </p:txBody>
      </p:sp>
      <p:sp>
        <p:nvSpPr>
          <p:cNvPr id="5" name="Date Placeholder 4"/>
          <p:cNvSpPr>
            <a:spLocks noGrp="1"/>
          </p:cNvSpPr>
          <p:nvPr>
            <p:ph type="dt" sz="half" idx="10"/>
          </p:nvPr>
        </p:nvSpPr>
        <p:spPr/>
        <p:txBody>
          <a:bodyPr/>
          <a:lstStyle/>
          <a:p>
            <a:fld id="{E6A4C051-2E82-4F00-8CEE-FAB294960EE4}" type="datetimeFigureOut">
              <a:rPr lang="pt-PT" smtClean="0"/>
              <a:t>03/02/2026</a:t>
            </a:fld>
            <a:endParaRPr lang="pt-PT"/>
          </a:p>
        </p:txBody>
      </p:sp>
      <p:sp>
        <p:nvSpPr>
          <p:cNvPr id="6" name="Footer Placeholder 5"/>
          <p:cNvSpPr>
            <a:spLocks noGrp="1"/>
          </p:cNvSpPr>
          <p:nvPr>
            <p:ph type="ftr" sz="quarter" idx="11"/>
          </p:nvPr>
        </p:nvSpPr>
        <p:spPr/>
        <p:txBody>
          <a:bodyPr/>
          <a:lstStyle/>
          <a:p>
            <a:endParaRPr lang="pt-PT"/>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6AC10EB-EAF6-4984-A27B-17A6A7EB5A9B}" type="slidenum">
              <a:rPr lang="pt-PT" smtClean="0"/>
              <a:t>‹nº›</a:t>
            </a:fld>
            <a:endParaRPr lang="pt-PT"/>
          </a:p>
        </p:txBody>
      </p:sp>
    </p:spTree>
    <p:extLst>
      <p:ext uri="{BB962C8B-B14F-4D97-AF65-F5344CB8AC3E}">
        <p14:creationId xmlns:p14="http://schemas.microsoft.com/office/powerpoint/2010/main" val="2901404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ão de Nome com Citação">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t-PT"/>
              <a:t>Clique para editar o estilo</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PT"/>
              <a:t>Editar os estilos de texto do Modelo Global</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t-PT"/>
              <a:t>Editar os estilos de texto do Modelo Global</a:t>
            </a:r>
          </a:p>
        </p:txBody>
      </p:sp>
      <p:sp>
        <p:nvSpPr>
          <p:cNvPr id="5" name="Date Placeholder 4"/>
          <p:cNvSpPr>
            <a:spLocks noGrp="1"/>
          </p:cNvSpPr>
          <p:nvPr>
            <p:ph type="dt" sz="half" idx="10"/>
          </p:nvPr>
        </p:nvSpPr>
        <p:spPr/>
        <p:txBody>
          <a:bodyPr/>
          <a:lstStyle/>
          <a:p>
            <a:fld id="{E6A4C051-2E82-4F00-8CEE-FAB294960EE4}" type="datetimeFigureOut">
              <a:rPr lang="pt-PT" smtClean="0"/>
              <a:t>03/02/2026</a:t>
            </a:fld>
            <a:endParaRPr lang="pt-PT"/>
          </a:p>
        </p:txBody>
      </p:sp>
      <p:sp>
        <p:nvSpPr>
          <p:cNvPr id="6" name="Footer Placeholder 5"/>
          <p:cNvSpPr>
            <a:spLocks noGrp="1"/>
          </p:cNvSpPr>
          <p:nvPr>
            <p:ph type="ftr" sz="quarter" idx="11"/>
          </p:nvPr>
        </p:nvSpPr>
        <p:spPr/>
        <p:txBody>
          <a:bodyPr/>
          <a:lstStyle/>
          <a:p>
            <a:endParaRPr lang="pt-PT"/>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6AC10EB-EAF6-4984-A27B-17A6A7EB5A9B}" type="slidenum">
              <a:rPr lang="pt-PT" smtClean="0"/>
              <a:t>‹nº›</a:t>
            </a:fld>
            <a:endParaRPr lang="pt-PT"/>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04002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pt-PT"/>
              <a:t>Clique para editar o estilo</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PT"/>
              <a:t>Editar os estilos de texto do Modelo Global</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t-PT"/>
              <a:t>Editar os estilos de texto do Modelo Global</a:t>
            </a:r>
          </a:p>
        </p:txBody>
      </p:sp>
      <p:sp>
        <p:nvSpPr>
          <p:cNvPr id="5" name="Date Placeholder 4"/>
          <p:cNvSpPr>
            <a:spLocks noGrp="1"/>
          </p:cNvSpPr>
          <p:nvPr>
            <p:ph type="dt" sz="half" idx="10"/>
          </p:nvPr>
        </p:nvSpPr>
        <p:spPr/>
        <p:txBody>
          <a:bodyPr/>
          <a:lstStyle/>
          <a:p>
            <a:fld id="{E6A4C051-2E82-4F00-8CEE-FAB294960EE4}" type="datetimeFigureOut">
              <a:rPr lang="pt-PT" smtClean="0"/>
              <a:t>03/02/2026</a:t>
            </a:fld>
            <a:endParaRPr lang="pt-PT"/>
          </a:p>
        </p:txBody>
      </p:sp>
      <p:sp>
        <p:nvSpPr>
          <p:cNvPr id="6" name="Footer Placeholder 5"/>
          <p:cNvSpPr>
            <a:spLocks noGrp="1"/>
          </p:cNvSpPr>
          <p:nvPr>
            <p:ph type="ftr" sz="quarter" idx="11"/>
          </p:nvPr>
        </p:nvSpPr>
        <p:spPr/>
        <p:txBody>
          <a:bodyPr/>
          <a:lstStyle/>
          <a:p>
            <a:endParaRPr lang="pt-PT"/>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6AC10EB-EAF6-4984-A27B-17A6A7EB5A9B}" type="slidenum">
              <a:rPr lang="pt-PT" smtClean="0"/>
              <a:t>‹nº›</a:t>
            </a:fld>
            <a:endParaRPr lang="pt-PT"/>
          </a:p>
        </p:txBody>
      </p:sp>
    </p:spTree>
    <p:extLst>
      <p:ext uri="{BB962C8B-B14F-4D97-AF65-F5344CB8AC3E}">
        <p14:creationId xmlns:p14="http://schemas.microsoft.com/office/powerpoint/2010/main" val="28862294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a:t>Clique para editar o estilo</a:t>
            </a:r>
            <a:endParaRPr lang="en-US" dirty="0"/>
          </a:p>
        </p:txBody>
      </p:sp>
      <p:sp>
        <p:nvSpPr>
          <p:cNvPr id="3" name="Vertical Text Placeholder 2"/>
          <p:cNvSpPr>
            <a:spLocks noGrp="1"/>
          </p:cNvSpPr>
          <p:nvPr>
            <p:ph type="body" orient="vert" idx="1"/>
          </p:nvPr>
        </p:nvSpPr>
        <p:spPr/>
        <p:txBody>
          <a:bodyPr vert="eaVert" anchor="t"/>
          <a:lstStyle/>
          <a:p>
            <a:pPr lvl="0"/>
            <a:r>
              <a:rPr lang="pt-PT"/>
              <a:t>Editar os estilos de texto do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Date Placeholder 3"/>
          <p:cNvSpPr>
            <a:spLocks noGrp="1"/>
          </p:cNvSpPr>
          <p:nvPr>
            <p:ph type="dt" sz="half" idx="10"/>
          </p:nvPr>
        </p:nvSpPr>
        <p:spPr/>
        <p:txBody>
          <a:bodyPr/>
          <a:lstStyle/>
          <a:p>
            <a:fld id="{E6A4C051-2E82-4F00-8CEE-FAB294960EE4}" type="datetimeFigureOut">
              <a:rPr lang="pt-PT" smtClean="0"/>
              <a:t>03/02/2026</a:t>
            </a:fld>
            <a:endParaRPr lang="pt-PT"/>
          </a:p>
        </p:txBody>
      </p:sp>
      <p:sp>
        <p:nvSpPr>
          <p:cNvPr id="5" name="Footer Placeholder 4"/>
          <p:cNvSpPr>
            <a:spLocks noGrp="1"/>
          </p:cNvSpPr>
          <p:nvPr>
            <p:ph type="ftr" sz="quarter" idx="11"/>
          </p:nvPr>
        </p:nvSpPr>
        <p:spPr/>
        <p:txBody>
          <a:bodyPr/>
          <a:lstStyle/>
          <a:p>
            <a:endParaRPr lang="pt-PT"/>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6AC10EB-EAF6-4984-A27B-17A6A7EB5A9B}" type="slidenum">
              <a:rPr lang="pt-PT" smtClean="0"/>
              <a:t>‹nº›</a:t>
            </a:fld>
            <a:endParaRPr lang="pt-PT"/>
          </a:p>
        </p:txBody>
      </p:sp>
    </p:spTree>
    <p:extLst>
      <p:ext uri="{BB962C8B-B14F-4D97-AF65-F5344CB8AC3E}">
        <p14:creationId xmlns:p14="http://schemas.microsoft.com/office/powerpoint/2010/main" val="37308001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pt-PT"/>
              <a:t>Clique para editar o estilo</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pt-PT"/>
              <a:t>Editar os estilos de texto do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Date Placeholder 3"/>
          <p:cNvSpPr>
            <a:spLocks noGrp="1"/>
          </p:cNvSpPr>
          <p:nvPr>
            <p:ph type="dt" sz="half" idx="10"/>
          </p:nvPr>
        </p:nvSpPr>
        <p:spPr/>
        <p:txBody>
          <a:bodyPr/>
          <a:lstStyle/>
          <a:p>
            <a:fld id="{E6A4C051-2E82-4F00-8CEE-FAB294960EE4}" type="datetimeFigureOut">
              <a:rPr lang="pt-PT" smtClean="0"/>
              <a:t>03/02/2026</a:t>
            </a:fld>
            <a:endParaRPr lang="pt-PT"/>
          </a:p>
        </p:txBody>
      </p:sp>
      <p:sp>
        <p:nvSpPr>
          <p:cNvPr id="5" name="Footer Placeholder 4"/>
          <p:cNvSpPr>
            <a:spLocks noGrp="1"/>
          </p:cNvSpPr>
          <p:nvPr>
            <p:ph type="ftr" sz="quarter" idx="11"/>
          </p:nvPr>
        </p:nvSpPr>
        <p:spPr/>
        <p:txBody>
          <a:bodyPr/>
          <a:lstStyle/>
          <a:p>
            <a:endParaRPr lang="pt-PT"/>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6AC10EB-EAF6-4984-A27B-17A6A7EB5A9B}" type="slidenum">
              <a:rPr lang="pt-PT" smtClean="0"/>
              <a:t>‹nº›</a:t>
            </a:fld>
            <a:endParaRPr lang="pt-PT"/>
          </a:p>
        </p:txBody>
      </p:sp>
    </p:spTree>
    <p:extLst>
      <p:ext uri="{BB962C8B-B14F-4D97-AF65-F5344CB8AC3E}">
        <p14:creationId xmlns:p14="http://schemas.microsoft.com/office/powerpoint/2010/main" val="38340297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pt-PT"/>
              <a:t>Clique para editar o estilo</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pt-PT"/>
              <a:t>Editar os estilos de texto do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Date Placeholder 3"/>
          <p:cNvSpPr>
            <a:spLocks noGrp="1"/>
          </p:cNvSpPr>
          <p:nvPr>
            <p:ph type="dt" sz="half" idx="10"/>
          </p:nvPr>
        </p:nvSpPr>
        <p:spPr/>
        <p:txBody>
          <a:bodyPr/>
          <a:lstStyle/>
          <a:p>
            <a:fld id="{E6A4C051-2E82-4F00-8CEE-FAB294960EE4}" type="datetimeFigureOut">
              <a:rPr lang="pt-PT" smtClean="0"/>
              <a:t>03/02/2026</a:t>
            </a:fld>
            <a:endParaRPr lang="pt-PT"/>
          </a:p>
        </p:txBody>
      </p:sp>
      <p:sp>
        <p:nvSpPr>
          <p:cNvPr id="5" name="Footer Placeholder 4"/>
          <p:cNvSpPr>
            <a:spLocks noGrp="1"/>
          </p:cNvSpPr>
          <p:nvPr>
            <p:ph type="ftr" sz="quarter" idx="11"/>
          </p:nvPr>
        </p:nvSpPr>
        <p:spPr/>
        <p:txBody>
          <a:bodyPr/>
          <a:lstStyle/>
          <a:p>
            <a:endParaRPr lang="pt-PT"/>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6AC10EB-EAF6-4984-A27B-17A6A7EB5A9B}" type="slidenum">
              <a:rPr lang="pt-PT" smtClean="0"/>
              <a:t>‹nº›</a:t>
            </a:fld>
            <a:endParaRPr lang="pt-PT"/>
          </a:p>
        </p:txBody>
      </p:sp>
    </p:spTree>
    <p:extLst>
      <p:ext uri="{BB962C8B-B14F-4D97-AF65-F5344CB8AC3E}">
        <p14:creationId xmlns:p14="http://schemas.microsoft.com/office/powerpoint/2010/main" val="1953732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pt-PT"/>
              <a:t>Clique para editar o estilo</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PT"/>
              <a:t>Editar os estilos de texto do Modelo Global</a:t>
            </a:r>
          </a:p>
        </p:txBody>
      </p:sp>
      <p:sp>
        <p:nvSpPr>
          <p:cNvPr id="4" name="Date Placeholder 3"/>
          <p:cNvSpPr>
            <a:spLocks noGrp="1"/>
          </p:cNvSpPr>
          <p:nvPr>
            <p:ph type="dt" sz="half" idx="10"/>
          </p:nvPr>
        </p:nvSpPr>
        <p:spPr/>
        <p:txBody>
          <a:bodyPr/>
          <a:lstStyle/>
          <a:p>
            <a:fld id="{E6A4C051-2E82-4F00-8CEE-FAB294960EE4}" type="datetimeFigureOut">
              <a:rPr lang="pt-PT" smtClean="0"/>
              <a:t>03/02/2026</a:t>
            </a:fld>
            <a:endParaRPr lang="pt-PT"/>
          </a:p>
        </p:txBody>
      </p:sp>
      <p:sp>
        <p:nvSpPr>
          <p:cNvPr id="5" name="Footer Placeholder 4"/>
          <p:cNvSpPr>
            <a:spLocks noGrp="1"/>
          </p:cNvSpPr>
          <p:nvPr>
            <p:ph type="ftr" sz="quarter" idx="11"/>
          </p:nvPr>
        </p:nvSpPr>
        <p:spPr/>
        <p:txBody>
          <a:bodyPr/>
          <a:lstStyle/>
          <a:p>
            <a:endParaRPr lang="pt-PT"/>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6AC10EB-EAF6-4984-A27B-17A6A7EB5A9B}" type="slidenum">
              <a:rPr lang="pt-PT" smtClean="0"/>
              <a:t>‹nº›</a:t>
            </a:fld>
            <a:endParaRPr lang="pt-PT"/>
          </a:p>
        </p:txBody>
      </p:sp>
    </p:spTree>
    <p:extLst>
      <p:ext uri="{BB962C8B-B14F-4D97-AF65-F5344CB8AC3E}">
        <p14:creationId xmlns:p14="http://schemas.microsoft.com/office/powerpoint/2010/main" val="2074482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pt-PT"/>
              <a:t>Clique para editar o estilo</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pt-PT"/>
              <a:t>Editar os estilos de texto do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pt-PT"/>
              <a:t>Editar os estilos de texto do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5" name="Date Placeholder 4"/>
          <p:cNvSpPr>
            <a:spLocks noGrp="1"/>
          </p:cNvSpPr>
          <p:nvPr>
            <p:ph type="dt" sz="half" idx="10"/>
          </p:nvPr>
        </p:nvSpPr>
        <p:spPr/>
        <p:txBody>
          <a:bodyPr/>
          <a:lstStyle/>
          <a:p>
            <a:fld id="{E6A4C051-2E82-4F00-8CEE-FAB294960EE4}" type="datetimeFigureOut">
              <a:rPr lang="pt-PT" smtClean="0"/>
              <a:t>03/02/2026</a:t>
            </a:fld>
            <a:endParaRPr lang="pt-PT"/>
          </a:p>
        </p:txBody>
      </p:sp>
      <p:sp>
        <p:nvSpPr>
          <p:cNvPr id="6" name="Footer Placeholder 5"/>
          <p:cNvSpPr>
            <a:spLocks noGrp="1"/>
          </p:cNvSpPr>
          <p:nvPr>
            <p:ph type="ftr" sz="quarter" idx="11"/>
          </p:nvPr>
        </p:nvSpPr>
        <p:spPr/>
        <p:txBody>
          <a:bodyPr/>
          <a:lstStyle/>
          <a:p>
            <a:endParaRPr lang="pt-PT"/>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6AC10EB-EAF6-4984-A27B-17A6A7EB5A9B}" type="slidenum">
              <a:rPr lang="pt-PT" smtClean="0"/>
              <a:t>‹nº›</a:t>
            </a:fld>
            <a:endParaRPr lang="pt-PT"/>
          </a:p>
        </p:txBody>
      </p:sp>
    </p:spTree>
    <p:extLst>
      <p:ext uri="{BB962C8B-B14F-4D97-AF65-F5344CB8AC3E}">
        <p14:creationId xmlns:p14="http://schemas.microsoft.com/office/powerpoint/2010/main" val="17593800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t-PT"/>
              <a:t>Clique para editar o estilo</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a:t>Editar os estilos de texto do Modelo Global</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pt-PT"/>
              <a:t>Editar os estilos de texto do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a:t>Editar os estilos de texto do Modelo Global</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pt-PT"/>
              <a:t>Editar os estilos de texto do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7" name="Date Placeholder 6"/>
          <p:cNvSpPr>
            <a:spLocks noGrp="1"/>
          </p:cNvSpPr>
          <p:nvPr>
            <p:ph type="dt" sz="half" idx="10"/>
          </p:nvPr>
        </p:nvSpPr>
        <p:spPr/>
        <p:txBody>
          <a:bodyPr/>
          <a:lstStyle/>
          <a:p>
            <a:fld id="{E6A4C051-2E82-4F00-8CEE-FAB294960EE4}" type="datetimeFigureOut">
              <a:rPr lang="pt-PT" smtClean="0"/>
              <a:t>03/02/2026</a:t>
            </a:fld>
            <a:endParaRPr lang="pt-PT"/>
          </a:p>
        </p:txBody>
      </p:sp>
      <p:sp>
        <p:nvSpPr>
          <p:cNvPr id="8" name="Footer Placeholder 7"/>
          <p:cNvSpPr>
            <a:spLocks noGrp="1"/>
          </p:cNvSpPr>
          <p:nvPr>
            <p:ph type="ftr" sz="quarter" idx="11"/>
          </p:nvPr>
        </p:nvSpPr>
        <p:spPr/>
        <p:txBody>
          <a:bodyPr/>
          <a:lstStyle/>
          <a:p>
            <a:endParaRPr lang="pt-PT"/>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6AC10EB-EAF6-4984-A27B-17A6A7EB5A9B}" type="slidenum">
              <a:rPr lang="pt-PT" smtClean="0"/>
              <a:t>‹nº›</a:t>
            </a:fld>
            <a:endParaRPr lang="pt-PT"/>
          </a:p>
        </p:txBody>
      </p:sp>
    </p:spTree>
    <p:extLst>
      <p:ext uri="{BB962C8B-B14F-4D97-AF65-F5344CB8AC3E}">
        <p14:creationId xmlns:p14="http://schemas.microsoft.com/office/powerpoint/2010/main" val="3559058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a:t>Clique para editar o estilo</a:t>
            </a:r>
            <a:endParaRPr lang="en-US" dirty="0"/>
          </a:p>
        </p:txBody>
      </p:sp>
      <p:sp>
        <p:nvSpPr>
          <p:cNvPr id="3" name="Date Placeholder 2"/>
          <p:cNvSpPr>
            <a:spLocks noGrp="1"/>
          </p:cNvSpPr>
          <p:nvPr>
            <p:ph type="dt" sz="half" idx="10"/>
          </p:nvPr>
        </p:nvSpPr>
        <p:spPr/>
        <p:txBody>
          <a:bodyPr/>
          <a:lstStyle/>
          <a:p>
            <a:fld id="{E6A4C051-2E82-4F00-8CEE-FAB294960EE4}" type="datetimeFigureOut">
              <a:rPr lang="pt-PT" smtClean="0"/>
              <a:t>03/02/2026</a:t>
            </a:fld>
            <a:endParaRPr lang="pt-PT"/>
          </a:p>
        </p:txBody>
      </p:sp>
      <p:sp>
        <p:nvSpPr>
          <p:cNvPr id="4" name="Footer Placeholder 3"/>
          <p:cNvSpPr>
            <a:spLocks noGrp="1"/>
          </p:cNvSpPr>
          <p:nvPr>
            <p:ph type="ftr" sz="quarter" idx="11"/>
          </p:nvPr>
        </p:nvSpPr>
        <p:spPr/>
        <p:txBody>
          <a:bodyPr/>
          <a:lstStyle/>
          <a:p>
            <a:endParaRPr lang="pt-PT"/>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6AC10EB-EAF6-4984-A27B-17A6A7EB5A9B}" type="slidenum">
              <a:rPr lang="pt-PT" smtClean="0"/>
              <a:t>‹nº›</a:t>
            </a:fld>
            <a:endParaRPr lang="pt-PT"/>
          </a:p>
        </p:txBody>
      </p:sp>
    </p:spTree>
    <p:extLst>
      <p:ext uri="{BB962C8B-B14F-4D97-AF65-F5344CB8AC3E}">
        <p14:creationId xmlns:p14="http://schemas.microsoft.com/office/powerpoint/2010/main" val="42140007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A4C051-2E82-4F00-8CEE-FAB294960EE4}" type="datetimeFigureOut">
              <a:rPr lang="pt-PT" smtClean="0"/>
              <a:t>03/02/2026</a:t>
            </a:fld>
            <a:endParaRPr lang="pt-PT"/>
          </a:p>
        </p:txBody>
      </p:sp>
      <p:sp>
        <p:nvSpPr>
          <p:cNvPr id="3" name="Footer Placeholder 2"/>
          <p:cNvSpPr>
            <a:spLocks noGrp="1"/>
          </p:cNvSpPr>
          <p:nvPr>
            <p:ph type="ftr" sz="quarter" idx="11"/>
          </p:nvPr>
        </p:nvSpPr>
        <p:spPr/>
        <p:txBody>
          <a:bodyPr/>
          <a:lstStyle/>
          <a:p>
            <a:endParaRPr lang="pt-PT"/>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6AC10EB-EAF6-4984-A27B-17A6A7EB5A9B}" type="slidenum">
              <a:rPr lang="pt-PT" smtClean="0"/>
              <a:t>‹nº›</a:t>
            </a:fld>
            <a:endParaRPr lang="pt-PT"/>
          </a:p>
        </p:txBody>
      </p:sp>
    </p:spTree>
    <p:extLst>
      <p:ext uri="{BB962C8B-B14F-4D97-AF65-F5344CB8AC3E}">
        <p14:creationId xmlns:p14="http://schemas.microsoft.com/office/powerpoint/2010/main" val="21351879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pt-PT"/>
              <a:t>Clique para editar o estilo</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pt-PT"/>
              <a:t>Editar os estilos de texto do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a:t>Editar os estilos de texto do Modelo Global</a:t>
            </a:r>
          </a:p>
        </p:txBody>
      </p:sp>
      <p:sp>
        <p:nvSpPr>
          <p:cNvPr id="5" name="Date Placeholder 4"/>
          <p:cNvSpPr>
            <a:spLocks noGrp="1"/>
          </p:cNvSpPr>
          <p:nvPr>
            <p:ph type="dt" sz="half" idx="10"/>
          </p:nvPr>
        </p:nvSpPr>
        <p:spPr/>
        <p:txBody>
          <a:bodyPr/>
          <a:lstStyle/>
          <a:p>
            <a:fld id="{E6A4C051-2E82-4F00-8CEE-FAB294960EE4}" type="datetimeFigureOut">
              <a:rPr lang="pt-PT" smtClean="0"/>
              <a:t>03/02/2026</a:t>
            </a:fld>
            <a:endParaRPr lang="pt-PT"/>
          </a:p>
        </p:txBody>
      </p:sp>
      <p:sp>
        <p:nvSpPr>
          <p:cNvPr id="6" name="Footer Placeholder 5"/>
          <p:cNvSpPr>
            <a:spLocks noGrp="1"/>
          </p:cNvSpPr>
          <p:nvPr>
            <p:ph type="ftr" sz="quarter" idx="11"/>
          </p:nvPr>
        </p:nvSpPr>
        <p:spPr/>
        <p:txBody>
          <a:bodyPr/>
          <a:lstStyle/>
          <a:p>
            <a:endParaRPr lang="pt-PT"/>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6AC10EB-EAF6-4984-A27B-17A6A7EB5A9B}" type="slidenum">
              <a:rPr lang="pt-PT" smtClean="0"/>
              <a:t>‹nº›</a:t>
            </a:fld>
            <a:endParaRPr lang="pt-PT"/>
          </a:p>
        </p:txBody>
      </p:sp>
    </p:spTree>
    <p:extLst>
      <p:ext uri="{BB962C8B-B14F-4D97-AF65-F5344CB8AC3E}">
        <p14:creationId xmlns:p14="http://schemas.microsoft.com/office/powerpoint/2010/main" val="3781053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pt-PT"/>
              <a:t>Clique para editar o estilo</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PT"/>
              <a:t>Clique no ícone para adicionar uma imagem</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a:t>Editar os estilos de texto do Modelo Global</a:t>
            </a:r>
          </a:p>
        </p:txBody>
      </p:sp>
      <p:sp>
        <p:nvSpPr>
          <p:cNvPr id="5" name="Date Placeholder 4"/>
          <p:cNvSpPr>
            <a:spLocks noGrp="1"/>
          </p:cNvSpPr>
          <p:nvPr>
            <p:ph type="dt" sz="half" idx="10"/>
          </p:nvPr>
        </p:nvSpPr>
        <p:spPr/>
        <p:txBody>
          <a:bodyPr/>
          <a:lstStyle/>
          <a:p>
            <a:fld id="{E6A4C051-2E82-4F00-8CEE-FAB294960EE4}" type="datetimeFigureOut">
              <a:rPr lang="pt-PT" smtClean="0"/>
              <a:t>03/02/2026</a:t>
            </a:fld>
            <a:endParaRPr lang="pt-PT"/>
          </a:p>
        </p:txBody>
      </p:sp>
      <p:sp>
        <p:nvSpPr>
          <p:cNvPr id="6" name="Footer Placeholder 5"/>
          <p:cNvSpPr>
            <a:spLocks noGrp="1"/>
          </p:cNvSpPr>
          <p:nvPr>
            <p:ph type="ftr" sz="quarter" idx="11"/>
          </p:nvPr>
        </p:nvSpPr>
        <p:spPr/>
        <p:txBody>
          <a:bodyPr/>
          <a:lstStyle/>
          <a:p>
            <a:endParaRPr lang="pt-PT"/>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6AC10EB-EAF6-4984-A27B-17A6A7EB5A9B}" type="slidenum">
              <a:rPr lang="pt-PT" smtClean="0"/>
              <a:t>‹nº›</a:t>
            </a:fld>
            <a:endParaRPr lang="pt-PT"/>
          </a:p>
        </p:txBody>
      </p:sp>
    </p:spTree>
    <p:extLst>
      <p:ext uri="{BB962C8B-B14F-4D97-AF65-F5344CB8AC3E}">
        <p14:creationId xmlns:p14="http://schemas.microsoft.com/office/powerpoint/2010/main" val="2699728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pt-PT"/>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pt-PT"/>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pt-PT"/>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pt-PT"/>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pt-PT"/>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pt-PT"/>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pt-PT"/>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pt-PT"/>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pt-PT"/>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pt-PT"/>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pt-PT"/>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pt-PT"/>
            </a:p>
          </p:txBody>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pt-PT"/>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pt-PT"/>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pt-PT"/>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pt-PT"/>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pt-PT"/>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pt-PT"/>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pt-PT"/>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pt-PT"/>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pt-PT"/>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pt-PT"/>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pt-PT"/>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pt-PT"/>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pt-PT"/>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pt-PT"/>
              <a:t>Clique para editar o estilo</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pt-PT"/>
              <a:t>Editar os estilos de texto do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6A4C051-2E82-4F00-8CEE-FAB294960EE4}" type="datetimeFigureOut">
              <a:rPr lang="pt-PT" smtClean="0"/>
              <a:t>03/02/2026</a:t>
            </a:fld>
            <a:endParaRPr lang="pt-PT"/>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pt-PT"/>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6AC10EB-EAF6-4984-A27B-17A6A7EB5A9B}" type="slidenum">
              <a:rPr lang="pt-PT" smtClean="0"/>
              <a:t>‹nº›</a:t>
            </a:fld>
            <a:endParaRPr lang="pt-PT"/>
          </a:p>
        </p:txBody>
      </p:sp>
    </p:spTree>
    <p:extLst>
      <p:ext uri="{BB962C8B-B14F-4D97-AF65-F5344CB8AC3E}">
        <p14:creationId xmlns:p14="http://schemas.microsoft.com/office/powerpoint/2010/main" val="3584640160"/>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 id="2147483740" r:id="rId12"/>
    <p:sldLayoutId id="2147483741" r:id="rId13"/>
    <p:sldLayoutId id="2147483742" r:id="rId14"/>
    <p:sldLayoutId id="2147483743" r:id="rId15"/>
    <p:sldLayoutId id="214748374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737361" y="304811"/>
            <a:ext cx="9767252" cy="482206"/>
          </a:xfrm>
        </p:spPr>
        <p:txBody>
          <a:bodyPr>
            <a:noAutofit/>
          </a:bodyPr>
          <a:lstStyle/>
          <a:p>
            <a:pPr algn="ct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r>
              <a:rPr lang="pt-PT" sz="2400" dirty="0">
                <a:latin typeface="Arial" panose="020B0604020202020204" pitchFamily="34" charset="0"/>
                <a:cs typeface="Arial" panose="020B0604020202020204" pitchFamily="34" charset="0"/>
              </a:rPr>
              <a:t>Ciclo de Avaliação SIADAPRA 1</a:t>
            </a:r>
          </a:p>
        </p:txBody>
      </p:sp>
      <p:sp>
        <p:nvSpPr>
          <p:cNvPr id="4" name="Retângulo 3"/>
          <p:cNvSpPr/>
          <p:nvPr/>
        </p:nvSpPr>
        <p:spPr>
          <a:xfrm>
            <a:off x="1737361" y="1668379"/>
            <a:ext cx="9767252" cy="4801694"/>
          </a:xfrm>
          <a:prstGeom prst="rect">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PT" sz="2400" b="1" dirty="0">
                <a:solidFill>
                  <a:srgbClr val="00B050"/>
                </a:solidFill>
              </a:rPr>
              <a:t>WEBINAR</a:t>
            </a:r>
          </a:p>
          <a:p>
            <a:pPr algn="ctr"/>
            <a:endParaRPr lang="pt-PT" sz="2400" b="1" dirty="0">
              <a:solidFill>
                <a:srgbClr val="00B050"/>
              </a:solidFill>
            </a:endParaRPr>
          </a:p>
          <a:p>
            <a:pPr algn="ctr"/>
            <a:r>
              <a:rPr lang="pt-PT" sz="2400" b="1" u="sng" dirty="0">
                <a:solidFill>
                  <a:srgbClr val="00B050"/>
                </a:solidFill>
              </a:rPr>
              <a:t>Como construir um Quadro de Avaliação e Responsabilização</a:t>
            </a:r>
          </a:p>
          <a:p>
            <a:pPr algn="ctr"/>
            <a:r>
              <a:rPr lang="pt-PT" sz="2400" b="1" u="sng" dirty="0">
                <a:solidFill>
                  <a:srgbClr val="00B050"/>
                </a:solidFill>
              </a:rPr>
              <a:t>(QUAR)</a:t>
            </a:r>
          </a:p>
          <a:p>
            <a:pPr algn="ctr"/>
            <a:endParaRPr lang="pt-PT" sz="2400" b="1" dirty="0">
              <a:solidFill>
                <a:srgbClr val="00B050"/>
              </a:solidFill>
            </a:endParaRPr>
          </a:p>
          <a:p>
            <a:pPr algn="ctr"/>
            <a:r>
              <a:rPr lang="pt-PT" sz="2400" b="1" dirty="0">
                <a:solidFill>
                  <a:srgbClr val="00B050"/>
                </a:solidFill>
              </a:rPr>
              <a:t>03/02/2026</a:t>
            </a:r>
          </a:p>
          <a:p>
            <a:endParaRPr lang="pt-PT" sz="2400" b="1" dirty="0">
              <a:solidFill>
                <a:srgbClr val="00B050"/>
              </a:solidFill>
            </a:endParaRPr>
          </a:p>
        </p:txBody>
      </p:sp>
      <p:cxnSp>
        <p:nvCxnSpPr>
          <p:cNvPr id="6" name="Conexão reta 5"/>
          <p:cNvCxnSpPr/>
          <p:nvPr/>
        </p:nvCxnSpPr>
        <p:spPr>
          <a:xfrm>
            <a:off x="1737361" y="1025243"/>
            <a:ext cx="9767252" cy="0"/>
          </a:xfrm>
          <a:prstGeom prst="line">
            <a:avLst/>
          </a:prstGeom>
          <a:ln w="73025">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14497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EF3301-24A1-07D6-A4E7-C847739CFA35}"/>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FBD922A1-0B0D-D0E0-B52D-0F7D753B1DE3}"/>
              </a:ext>
            </a:extLst>
          </p:cNvPr>
          <p:cNvSpPr>
            <a:spLocks noGrp="1"/>
          </p:cNvSpPr>
          <p:nvPr>
            <p:ph type="ctrTitle"/>
          </p:nvPr>
        </p:nvSpPr>
        <p:spPr>
          <a:xfrm>
            <a:off x="1737361" y="304811"/>
            <a:ext cx="9767252" cy="482206"/>
          </a:xfrm>
        </p:spPr>
        <p:txBody>
          <a:bodyPr>
            <a:noAutofit/>
          </a:bodyPr>
          <a:lstStyle/>
          <a:p>
            <a:pPr algn="ct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r>
              <a:rPr lang="pt-PT" sz="2400" dirty="0">
                <a:latin typeface="Arial" panose="020B0604020202020204" pitchFamily="34" charset="0"/>
                <a:cs typeface="Arial" panose="020B0604020202020204" pitchFamily="34" charset="0"/>
              </a:rPr>
              <a:t>Ciclo de Avaliação SIADAPRA 1</a:t>
            </a:r>
          </a:p>
        </p:txBody>
      </p:sp>
      <p:cxnSp>
        <p:nvCxnSpPr>
          <p:cNvPr id="6" name="Conexão reta 5">
            <a:extLst>
              <a:ext uri="{FF2B5EF4-FFF2-40B4-BE49-F238E27FC236}">
                <a16:creationId xmlns:a16="http://schemas.microsoft.com/office/drawing/2014/main" id="{7818C827-7389-5CBD-F420-E6A27BD89B1C}"/>
              </a:ext>
            </a:extLst>
          </p:cNvPr>
          <p:cNvCxnSpPr/>
          <p:nvPr/>
        </p:nvCxnSpPr>
        <p:spPr>
          <a:xfrm>
            <a:off x="1737361" y="1025243"/>
            <a:ext cx="9767252" cy="0"/>
          </a:xfrm>
          <a:prstGeom prst="line">
            <a:avLst/>
          </a:prstGeom>
          <a:ln w="73025">
            <a:solidFill>
              <a:srgbClr val="C00000"/>
            </a:solidFill>
          </a:ln>
        </p:spPr>
        <p:style>
          <a:lnRef idx="1">
            <a:schemeClr val="accent1"/>
          </a:lnRef>
          <a:fillRef idx="0">
            <a:schemeClr val="accent1"/>
          </a:fillRef>
          <a:effectRef idx="0">
            <a:schemeClr val="accent1"/>
          </a:effectRef>
          <a:fontRef idx="minor">
            <a:schemeClr val="tx1"/>
          </a:fontRef>
        </p:style>
      </p:cxnSp>
      <p:sp>
        <p:nvSpPr>
          <p:cNvPr id="5" name="Retângulo 4">
            <a:extLst>
              <a:ext uri="{FF2B5EF4-FFF2-40B4-BE49-F238E27FC236}">
                <a16:creationId xmlns:a16="http://schemas.microsoft.com/office/drawing/2014/main" id="{7FE03AAA-324B-E08D-3874-1D8870238C40}"/>
              </a:ext>
            </a:extLst>
          </p:cNvPr>
          <p:cNvSpPr/>
          <p:nvPr/>
        </p:nvSpPr>
        <p:spPr>
          <a:xfrm>
            <a:off x="1737361" y="3280390"/>
            <a:ext cx="9767252" cy="830997"/>
          </a:xfrm>
          <a:prstGeom prst="rect">
            <a:avLst/>
          </a:prstGeom>
        </p:spPr>
        <p:txBody>
          <a:bodyPr wrap="square">
            <a:spAutoFit/>
          </a:bodyPr>
          <a:lstStyle/>
          <a:p>
            <a:pPr algn="ctr"/>
            <a:r>
              <a:rPr lang="pt-PT" sz="2400" b="1" dirty="0">
                <a:solidFill>
                  <a:srgbClr val="00B050"/>
                </a:solidFill>
              </a:rPr>
              <a:t>Os Objetivos e o SIADAPRA 1</a:t>
            </a:r>
          </a:p>
          <a:p>
            <a:pPr algn="ctr"/>
            <a:r>
              <a:rPr lang="pt-PT" sz="2400" b="1" dirty="0">
                <a:solidFill>
                  <a:srgbClr val="00B050"/>
                </a:solidFill>
              </a:rPr>
              <a:t>O QUAR – Quadro de Avaliação e Responsabilização</a:t>
            </a:r>
          </a:p>
        </p:txBody>
      </p:sp>
    </p:spTree>
    <p:extLst>
      <p:ext uri="{BB962C8B-B14F-4D97-AF65-F5344CB8AC3E}">
        <p14:creationId xmlns:p14="http://schemas.microsoft.com/office/powerpoint/2010/main" val="20455196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737361" y="304811"/>
            <a:ext cx="9767252" cy="482206"/>
          </a:xfrm>
        </p:spPr>
        <p:txBody>
          <a:bodyPr>
            <a:noAutofit/>
          </a:bodyPr>
          <a:lstStyle/>
          <a:p>
            <a:pPr algn="ct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r>
              <a:rPr lang="pt-PT" sz="2400" dirty="0">
                <a:latin typeface="Arial" panose="020B0604020202020204" pitchFamily="34" charset="0"/>
                <a:cs typeface="Arial" panose="020B0604020202020204" pitchFamily="34" charset="0"/>
              </a:rPr>
              <a:t>Ciclo de Avaliação SIADAPRA 1</a:t>
            </a:r>
          </a:p>
        </p:txBody>
      </p:sp>
      <p:cxnSp>
        <p:nvCxnSpPr>
          <p:cNvPr id="6" name="Conexão reta 5"/>
          <p:cNvCxnSpPr/>
          <p:nvPr/>
        </p:nvCxnSpPr>
        <p:spPr>
          <a:xfrm>
            <a:off x="1737361" y="1025243"/>
            <a:ext cx="9767252" cy="0"/>
          </a:xfrm>
          <a:prstGeom prst="line">
            <a:avLst/>
          </a:prstGeom>
          <a:ln w="73025">
            <a:solidFill>
              <a:srgbClr val="C00000"/>
            </a:solidFill>
          </a:ln>
        </p:spPr>
        <p:style>
          <a:lnRef idx="1">
            <a:schemeClr val="accent1"/>
          </a:lnRef>
          <a:fillRef idx="0">
            <a:schemeClr val="accent1"/>
          </a:fillRef>
          <a:effectRef idx="0">
            <a:schemeClr val="accent1"/>
          </a:effectRef>
          <a:fontRef idx="minor">
            <a:schemeClr val="tx1"/>
          </a:fontRef>
        </p:style>
      </p:cxnSp>
      <p:sp>
        <p:nvSpPr>
          <p:cNvPr id="5" name="Retângulo 4"/>
          <p:cNvSpPr/>
          <p:nvPr/>
        </p:nvSpPr>
        <p:spPr>
          <a:xfrm>
            <a:off x="1737361" y="1483674"/>
            <a:ext cx="9767252" cy="4616648"/>
          </a:xfrm>
          <a:prstGeom prst="rect">
            <a:avLst/>
          </a:prstGeom>
        </p:spPr>
        <p:txBody>
          <a:bodyPr wrap="square">
            <a:spAutoFit/>
          </a:bodyPr>
          <a:lstStyle/>
          <a:p>
            <a:pPr algn="ctr"/>
            <a:r>
              <a:rPr lang="pt-PT" sz="1400" b="1" u="sng" dirty="0">
                <a:solidFill>
                  <a:srgbClr val="00B050"/>
                </a:solidFill>
              </a:rPr>
              <a:t>Qual a relação entre objetivos nos Subsistemas do SIADAPRA?</a:t>
            </a:r>
          </a:p>
          <a:p>
            <a:pPr algn="just"/>
            <a:endParaRPr lang="pt-PT" sz="1400" dirty="0"/>
          </a:p>
          <a:p>
            <a:pPr algn="just"/>
            <a:r>
              <a:rPr lang="pt-PT" sz="1400" dirty="0"/>
              <a:t>O SIADAPRA integra os seguintes subsistemas:</a:t>
            </a:r>
          </a:p>
          <a:p>
            <a:pPr algn="just"/>
            <a:endParaRPr lang="pt-PT" sz="1400" dirty="0"/>
          </a:p>
          <a:p>
            <a:pPr algn="just"/>
            <a:r>
              <a:rPr lang="pt-PT" sz="1400" dirty="0"/>
              <a:t>O </a:t>
            </a:r>
            <a:r>
              <a:rPr lang="pt-PT" sz="1400" b="1" dirty="0">
                <a:solidFill>
                  <a:srgbClr val="00B050"/>
                </a:solidFill>
              </a:rPr>
              <a:t>subsistema de avaliação do desempenho dos serviços </a:t>
            </a:r>
            <a:r>
              <a:rPr lang="pt-PT" sz="1400" dirty="0"/>
              <a:t>da administração pública regional dos Açores, abreviadamente designado por </a:t>
            </a:r>
            <a:r>
              <a:rPr lang="pt-PT" sz="1400" b="1" dirty="0">
                <a:solidFill>
                  <a:srgbClr val="00B050"/>
                </a:solidFill>
              </a:rPr>
              <a:t>SIADAPRA 1</a:t>
            </a:r>
            <a:r>
              <a:rPr lang="pt-PT" sz="1400" dirty="0"/>
              <a:t>;</a:t>
            </a:r>
            <a:r>
              <a:rPr lang="pt-PT" sz="1400" b="1" dirty="0">
                <a:solidFill>
                  <a:srgbClr val="0070C0"/>
                </a:solidFill>
              </a:rPr>
              <a:t> [(alínea a) do n.º 1 do artigo 9.º)]</a:t>
            </a:r>
          </a:p>
          <a:p>
            <a:pPr algn="just"/>
            <a:endParaRPr lang="pt-PT" sz="1400" dirty="0"/>
          </a:p>
          <a:p>
            <a:pPr algn="just"/>
            <a:r>
              <a:rPr lang="pt-PT" sz="1400" dirty="0"/>
              <a:t>O </a:t>
            </a:r>
            <a:r>
              <a:rPr lang="pt-PT" sz="1400" b="1" dirty="0">
                <a:solidFill>
                  <a:srgbClr val="00B050"/>
                </a:solidFill>
              </a:rPr>
              <a:t>subsistema de avaliação do desempenho dos dirigentes </a:t>
            </a:r>
            <a:r>
              <a:rPr lang="pt-PT" sz="1400" dirty="0"/>
              <a:t>da administração pública regional dos Açores, abreviadamente designado por </a:t>
            </a:r>
            <a:r>
              <a:rPr lang="pt-PT" sz="1400" b="1" dirty="0">
                <a:solidFill>
                  <a:srgbClr val="00B050"/>
                </a:solidFill>
              </a:rPr>
              <a:t>SIADAPRA 2</a:t>
            </a:r>
            <a:r>
              <a:rPr lang="pt-PT" sz="1400" dirty="0"/>
              <a:t>;</a:t>
            </a:r>
            <a:r>
              <a:rPr lang="pt-PT" sz="1400" b="1" dirty="0">
                <a:solidFill>
                  <a:srgbClr val="0070C0"/>
                </a:solidFill>
              </a:rPr>
              <a:t> [(alínea b) do n.º 1 do artigo 9.º)]</a:t>
            </a:r>
          </a:p>
          <a:p>
            <a:pPr algn="just"/>
            <a:endParaRPr lang="pt-PT" sz="1400" dirty="0"/>
          </a:p>
          <a:p>
            <a:pPr algn="just"/>
            <a:r>
              <a:rPr lang="pt-PT" sz="1400" dirty="0"/>
              <a:t>O </a:t>
            </a:r>
            <a:r>
              <a:rPr lang="pt-PT" sz="1400" b="1" dirty="0">
                <a:solidFill>
                  <a:srgbClr val="00B050"/>
                </a:solidFill>
              </a:rPr>
              <a:t>subsistema de avaliação do desempenho dos trabalhadores </a:t>
            </a:r>
            <a:r>
              <a:rPr lang="pt-PT" sz="1400" dirty="0"/>
              <a:t>da administração pública regional dos Açores, abreviadamente designado por </a:t>
            </a:r>
            <a:r>
              <a:rPr lang="pt-PT" sz="1400" b="1" dirty="0">
                <a:solidFill>
                  <a:srgbClr val="00B050"/>
                </a:solidFill>
              </a:rPr>
              <a:t>SIADAPRA 3</a:t>
            </a:r>
            <a:r>
              <a:rPr lang="pt-PT" sz="1400" dirty="0"/>
              <a:t>.</a:t>
            </a:r>
            <a:r>
              <a:rPr lang="pt-PT" sz="1400" b="1" dirty="0">
                <a:solidFill>
                  <a:srgbClr val="0070C0"/>
                </a:solidFill>
              </a:rPr>
              <a:t> [(alínea c) do n.º 1 do artigo 9.º)]</a:t>
            </a:r>
          </a:p>
          <a:p>
            <a:pPr algn="just"/>
            <a:endParaRPr lang="pt-PT" sz="1400" dirty="0"/>
          </a:p>
          <a:p>
            <a:pPr algn="just"/>
            <a:r>
              <a:rPr lang="pt-PT" sz="1400" b="1" dirty="0">
                <a:solidFill>
                  <a:srgbClr val="00B050"/>
                </a:solidFill>
              </a:rPr>
              <a:t>Os subsistemas </a:t>
            </a:r>
            <a:r>
              <a:rPr lang="pt-PT" sz="1400" b="1" u="sng" dirty="0">
                <a:solidFill>
                  <a:srgbClr val="00B050"/>
                </a:solidFill>
              </a:rPr>
              <a:t>funcionam de forma integrada pela coerência entre objetivos fixados</a:t>
            </a:r>
            <a:r>
              <a:rPr lang="pt-PT" sz="1400" dirty="0"/>
              <a:t> no âmbito do </a:t>
            </a:r>
            <a:r>
              <a:rPr lang="pt-PT" sz="1400" b="1" dirty="0">
                <a:solidFill>
                  <a:srgbClr val="00B050"/>
                </a:solidFill>
              </a:rPr>
              <a:t>sistema de planeamento</a:t>
            </a:r>
            <a:r>
              <a:rPr lang="pt-PT" sz="1400" b="1" dirty="0"/>
              <a:t>*</a:t>
            </a:r>
            <a:r>
              <a:rPr lang="pt-PT" sz="1400" dirty="0"/>
              <a:t>, </a:t>
            </a:r>
            <a:r>
              <a:rPr lang="pt-PT" sz="1400" b="1" dirty="0">
                <a:solidFill>
                  <a:srgbClr val="00B050"/>
                </a:solidFill>
              </a:rPr>
              <a:t>objetivos do ciclo de gestão do serviço</a:t>
            </a:r>
            <a:r>
              <a:rPr lang="pt-PT" sz="1400" dirty="0"/>
              <a:t>, </a:t>
            </a:r>
            <a:r>
              <a:rPr lang="pt-PT" sz="1400" b="1" dirty="0">
                <a:solidFill>
                  <a:srgbClr val="00B050"/>
                </a:solidFill>
              </a:rPr>
              <a:t>objetivos fixados na carta de missão </a:t>
            </a:r>
            <a:r>
              <a:rPr lang="pt-PT" sz="1400" dirty="0"/>
              <a:t>dos dirigentes superiores e </a:t>
            </a:r>
            <a:r>
              <a:rPr lang="pt-PT" sz="1400" b="1" dirty="0">
                <a:solidFill>
                  <a:srgbClr val="00B050"/>
                </a:solidFill>
              </a:rPr>
              <a:t>objetivos fixados aos demais dirigentes e trabalhadores</a:t>
            </a:r>
            <a:r>
              <a:rPr lang="pt-PT" sz="1400" dirty="0"/>
              <a:t>.</a:t>
            </a:r>
            <a:r>
              <a:rPr lang="pt-PT" sz="1400" b="1" dirty="0">
                <a:solidFill>
                  <a:srgbClr val="0070C0"/>
                </a:solidFill>
              </a:rPr>
              <a:t> (n.º 2 do artigo 9.º)</a:t>
            </a:r>
            <a:endParaRPr lang="pt-PT" sz="1400" dirty="0"/>
          </a:p>
          <a:p>
            <a:pPr algn="just"/>
            <a:endParaRPr lang="pt-PT" sz="1400" dirty="0"/>
          </a:p>
          <a:p>
            <a:pPr algn="just"/>
            <a:r>
              <a:rPr lang="pt-PT" sz="1400" dirty="0"/>
              <a:t>* Leia-se orientações dos membros do Governo e/ou dos Serviços de Planeamento, Estratégia e Avaliação e/ou do Conselho Coordenador da Avaliação, e/ou do Conselho Coordenador da Avaliação dos Serviços Públicos Regionais.</a:t>
            </a:r>
            <a:r>
              <a:rPr lang="pt-PT" sz="1400" b="1" dirty="0">
                <a:solidFill>
                  <a:srgbClr val="0070C0"/>
                </a:solidFill>
              </a:rPr>
              <a:t> </a:t>
            </a:r>
          </a:p>
          <a:p>
            <a:pPr algn="just"/>
            <a:endParaRPr lang="pt-PT" sz="1400" dirty="0"/>
          </a:p>
        </p:txBody>
      </p:sp>
    </p:spTree>
    <p:extLst>
      <p:ext uri="{BB962C8B-B14F-4D97-AF65-F5344CB8AC3E}">
        <p14:creationId xmlns:p14="http://schemas.microsoft.com/office/powerpoint/2010/main" val="397856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737361" y="304811"/>
            <a:ext cx="9767252" cy="482206"/>
          </a:xfrm>
        </p:spPr>
        <p:txBody>
          <a:bodyPr>
            <a:noAutofit/>
          </a:bodyPr>
          <a:lstStyle/>
          <a:p>
            <a:pPr algn="ct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r>
              <a:rPr lang="pt-PT" sz="2400" dirty="0">
                <a:latin typeface="Arial" panose="020B0604020202020204" pitchFamily="34" charset="0"/>
                <a:cs typeface="Arial" panose="020B0604020202020204" pitchFamily="34" charset="0"/>
              </a:rPr>
              <a:t>Ciclo de Avaliação SIADAPRA 1</a:t>
            </a:r>
          </a:p>
        </p:txBody>
      </p:sp>
      <p:cxnSp>
        <p:nvCxnSpPr>
          <p:cNvPr id="6" name="Conexão reta 5"/>
          <p:cNvCxnSpPr/>
          <p:nvPr/>
        </p:nvCxnSpPr>
        <p:spPr>
          <a:xfrm>
            <a:off x="1737361" y="1025243"/>
            <a:ext cx="9767252" cy="0"/>
          </a:xfrm>
          <a:prstGeom prst="line">
            <a:avLst/>
          </a:prstGeom>
          <a:ln w="73025">
            <a:solidFill>
              <a:srgbClr val="C00000"/>
            </a:solidFill>
          </a:ln>
        </p:spPr>
        <p:style>
          <a:lnRef idx="1">
            <a:schemeClr val="accent1"/>
          </a:lnRef>
          <a:fillRef idx="0">
            <a:schemeClr val="accent1"/>
          </a:fillRef>
          <a:effectRef idx="0">
            <a:schemeClr val="accent1"/>
          </a:effectRef>
          <a:fontRef idx="minor">
            <a:schemeClr val="tx1"/>
          </a:fontRef>
        </p:style>
      </p:cxnSp>
      <p:pic>
        <p:nvPicPr>
          <p:cNvPr id="3" name="Imagem 2">
            <a:extLst>
              <a:ext uri="{FF2B5EF4-FFF2-40B4-BE49-F238E27FC236}">
                <a16:creationId xmlns:a16="http://schemas.microsoft.com/office/drawing/2014/main" id="{499BA387-07C2-ABE4-BCF9-4802059917E9}"/>
              </a:ext>
            </a:extLst>
          </p:cNvPr>
          <p:cNvPicPr>
            <a:picLocks noChangeAspect="1"/>
          </p:cNvPicPr>
          <p:nvPr/>
        </p:nvPicPr>
        <p:blipFill>
          <a:blip r:embed="rId2"/>
          <a:stretch>
            <a:fillRect/>
          </a:stretch>
        </p:blipFill>
        <p:spPr>
          <a:xfrm>
            <a:off x="3173479" y="1699263"/>
            <a:ext cx="6421637" cy="4916654"/>
          </a:xfrm>
          <a:prstGeom prst="rect">
            <a:avLst/>
          </a:prstGeom>
        </p:spPr>
      </p:pic>
      <p:sp>
        <p:nvSpPr>
          <p:cNvPr id="4" name="Retângulo 3">
            <a:extLst>
              <a:ext uri="{FF2B5EF4-FFF2-40B4-BE49-F238E27FC236}">
                <a16:creationId xmlns:a16="http://schemas.microsoft.com/office/drawing/2014/main" id="{D29DF334-BC16-5358-98E1-92A4047DF805}"/>
              </a:ext>
            </a:extLst>
          </p:cNvPr>
          <p:cNvSpPr/>
          <p:nvPr/>
        </p:nvSpPr>
        <p:spPr>
          <a:xfrm>
            <a:off x="1500672" y="1263470"/>
            <a:ext cx="9767252" cy="307777"/>
          </a:xfrm>
          <a:prstGeom prst="rect">
            <a:avLst/>
          </a:prstGeom>
        </p:spPr>
        <p:txBody>
          <a:bodyPr wrap="square">
            <a:spAutoFit/>
          </a:bodyPr>
          <a:lstStyle/>
          <a:p>
            <a:pPr algn="ctr"/>
            <a:r>
              <a:rPr lang="pt-PT" sz="1400" b="1" u="sng" dirty="0">
                <a:solidFill>
                  <a:srgbClr val="00B050"/>
                </a:solidFill>
              </a:rPr>
              <a:t>Quais os instrumentos que utilizamos na operacionalização do SIADAPRA?</a:t>
            </a:r>
          </a:p>
        </p:txBody>
      </p:sp>
    </p:spTree>
    <p:extLst>
      <p:ext uri="{BB962C8B-B14F-4D97-AF65-F5344CB8AC3E}">
        <p14:creationId xmlns:p14="http://schemas.microsoft.com/office/powerpoint/2010/main" val="33355723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737361" y="304811"/>
            <a:ext cx="9767252" cy="482206"/>
          </a:xfrm>
        </p:spPr>
        <p:txBody>
          <a:bodyPr>
            <a:noAutofit/>
          </a:bodyPr>
          <a:lstStyle/>
          <a:p>
            <a:pPr algn="ct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r>
              <a:rPr lang="pt-PT" sz="2400" dirty="0">
                <a:latin typeface="Arial" panose="020B0604020202020204" pitchFamily="34" charset="0"/>
                <a:cs typeface="Arial" panose="020B0604020202020204" pitchFamily="34" charset="0"/>
              </a:rPr>
              <a:t>Ciclo de Avaliação SIADAPRA 1</a:t>
            </a:r>
          </a:p>
        </p:txBody>
      </p:sp>
      <p:cxnSp>
        <p:nvCxnSpPr>
          <p:cNvPr id="6" name="Conexão reta 5"/>
          <p:cNvCxnSpPr/>
          <p:nvPr/>
        </p:nvCxnSpPr>
        <p:spPr>
          <a:xfrm>
            <a:off x="1737361" y="1025243"/>
            <a:ext cx="9767252" cy="0"/>
          </a:xfrm>
          <a:prstGeom prst="line">
            <a:avLst/>
          </a:prstGeom>
          <a:ln w="73025">
            <a:solidFill>
              <a:srgbClr val="C00000"/>
            </a:solidFill>
          </a:ln>
        </p:spPr>
        <p:style>
          <a:lnRef idx="1">
            <a:schemeClr val="accent1"/>
          </a:lnRef>
          <a:fillRef idx="0">
            <a:schemeClr val="accent1"/>
          </a:fillRef>
          <a:effectRef idx="0">
            <a:schemeClr val="accent1"/>
          </a:effectRef>
          <a:fontRef idx="minor">
            <a:schemeClr val="tx1"/>
          </a:fontRef>
        </p:style>
      </p:cxnSp>
      <p:sp>
        <p:nvSpPr>
          <p:cNvPr id="5" name="Retângulo 4"/>
          <p:cNvSpPr/>
          <p:nvPr/>
        </p:nvSpPr>
        <p:spPr>
          <a:xfrm>
            <a:off x="1737361" y="1574994"/>
            <a:ext cx="9767252" cy="4832092"/>
          </a:xfrm>
          <a:prstGeom prst="rect">
            <a:avLst/>
          </a:prstGeom>
        </p:spPr>
        <p:txBody>
          <a:bodyPr wrap="square">
            <a:spAutoFit/>
          </a:bodyPr>
          <a:lstStyle/>
          <a:p>
            <a:pPr algn="ctr"/>
            <a:r>
              <a:rPr lang="pt-PT" sz="1400" b="1" u="sng" dirty="0">
                <a:solidFill>
                  <a:srgbClr val="00B050"/>
                </a:solidFill>
              </a:rPr>
              <a:t>Qual a informação e quais os elementos e dados que deve ter o QUAR?</a:t>
            </a:r>
          </a:p>
          <a:p>
            <a:pPr algn="just"/>
            <a:endParaRPr lang="pt-PT" sz="1400" dirty="0"/>
          </a:p>
          <a:p>
            <a:pPr algn="just"/>
            <a:endParaRPr lang="pt-PT" sz="1400" dirty="0"/>
          </a:p>
          <a:p>
            <a:pPr algn="just"/>
            <a:r>
              <a:rPr lang="pt-PT" sz="1400" dirty="0"/>
              <a:t>A avaliação de desempenho de cada serviço assenta num quadro de avaliação e responsabilização (QUAR), sujeito a avaliação permanente e atualizado a partir dos sistemas de informação do serviço e organismo, onde se evidenciam:</a:t>
            </a:r>
          </a:p>
          <a:p>
            <a:pPr algn="just"/>
            <a:endParaRPr lang="pt-PT" sz="1400" dirty="0"/>
          </a:p>
          <a:p>
            <a:pPr algn="just"/>
            <a:r>
              <a:rPr lang="pt-PT" sz="1400" dirty="0"/>
              <a:t>A </a:t>
            </a:r>
            <a:r>
              <a:rPr lang="pt-PT" sz="1400" b="1" dirty="0">
                <a:solidFill>
                  <a:srgbClr val="00B050"/>
                </a:solidFill>
              </a:rPr>
              <a:t>missão</a:t>
            </a:r>
            <a:r>
              <a:rPr lang="pt-PT" sz="1400" dirty="0"/>
              <a:t> do serviço; </a:t>
            </a:r>
            <a:r>
              <a:rPr lang="pt-PT" sz="1400" b="1" dirty="0">
                <a:solidFill>
                  <a:srgbClr val="0070C0"/>
                </a:solidFill>
              </a:rPr>
              <a:t>[(alínea a) do n.º 1 do artigo 10.º)]</a:t>
            </a:r>
          </a:p>
          <a:p>
            <a:pPr algn="just"/>
            <a:endParaRPr lang="pt-PT" sz="1400" dirty="0"/>
          </a:p>
          <a:p>
            <a:pPr algn="just"/>
            <a:r>
              <a:rPr lang="pt-PT" sz="1400" dirty="0"/>
              <a:t>Os </a:t>
            </a:r>
            <a:r>
              <a:rPr lang="pt-PT" sz="1400" b="1" dirty="0">
                <a:solidFill>
                  <a:srgbClr val="00B050"/>
                </a:solidFill>
              </a:rPr>
              <a:t>objetivos estratégicos </a:t>
            </a:r>
            <a:r>
              <a:rPr lang="pt-PT" sz="1400" dirty="0"/>
              <a:t>plurianuais determinados superiormente; </a:t>
            </a:r>
            <a:r>
              <a:rPr lang="pt-PT" sz="1400" b="1" dirty="0">
                <a:solidFill>
                  <a:srgbClr val="0070C0"/>
                </a:solidFill>
              </a:rPr>
              <a:t>[(alínea b) do n.º 1 do artigo 10.º)]</a:t>
            </a:r>
          </a:p>
          <a:p>
            <a:pPr algn="just"/>
            <a:endParaRPr lang="pt-PT" sz="1400" dirty="0"/>
          </a:p>
          <a:p>
            <a:pPr algn="just"/>
            <a:r>
              <a:rPr lang="pt-PT" sz="1400" dirty="0"/>
              <a:t>Os </a:t>
            </a:r>
            <a:r>
              <a:rPr lang="pt-PT" sz="1400" b="1" dirty="0">
                <a:solidFill>
                  <a:srgbClr val="00B050"/>
                </a:solidFill>
              </a:rPr>
              <a:t>objetivos anualmente fixados </a:t>
            </a:r>
            <a:r>
              <a:rPr lang="pt-PT" sz="1400" dirty="0"/>
              <a:t>e, em regra, hierarquizados; </a:t>
            </a:r>
            <a:r>
              <a:rPr lang="pt-PT" sz="1400" b="1" dirty="0">
                <a:solidFill>
                  <a:srgbClr val="0070C0"/>
                </a:solidFill>
              </a:rPr>
              <a:t>[(alínea c) do n.º 1 do artigo 10.º)]</a:t>
            </a:r>
          </a:p>
          <a:p>
            <a:pPr algn="just"/>
            <a:endParaRPr lang="pt-PT" sz="1400" dirty="0"/>
          </a:p>
          <a:p>
            <a:pPr algn="just"/>
            <a:r>
              <a:rPr lang="pt-PT" sz="1400" dirty="0"/>
              <a:t>Os </a:t>
            </a:r>
            <a:r>
              <a:rPr lang="pt-PT" sz="1400" b="1" dirty="0">
                <a:solidFill>
                  <a:srgbClr val="00B050"/>
                </a:solidFill>
              </a:rPr>
              <a:t>indicadores de desempenho</a:t>
            </a:r>
            <a:r>
              <a:rPr lang="pt-PT" sz="1400" dirty="0"/>
              <a:t> e respetivas </a:t>
            </a:r>
            <a:r>
              <a:rPr lang="pt-PT" sz="1400" b="1" dirty="0">
                <a:solidFill>
                  <a:srgbClr val="00B050"/>
                </a:solidFill>
              </a:rPr>
              <a:t>fontes de verificação</a:t>
            </a:r>
            <a:r>
              <a:rPr lang="pt-PT" sz="1400" dirty="0"/>
              <a:t>; </a:t>
            </a:r>
            <a:r>
              <a:rPr lang="pt-PT" sz="1400" b="1" dirty="0">
                <a:solidFill>
                  <a:srgbClr val="0070C0"/>
                </a:solidFill>
              </a:rPr>
              <a:t>[(alínea d) do n.º 1 do artigo 10.º)]</a:t>
            </a:r>
          </a:p>
          <a:p>
            <a:pPr algn="just"/>
            <a:endParaRPr lang="pt-PT" sz="1400" dirty="0"/>
          </a:p>
          <a:p>
            <a:pPr algn="just"/>
            <a:r>
              <a:rPr lang="pt-PT" sz="1400" dirty="0"/>
              <a:t>Os </a:t>
            </a:r>
            <a:r>
              <a:rPr lang="pt-PT" sz="1400" b="1" dirty="0">
                <a:solidFill>
                  <a:srgbClr val="00B050"/>
                </a:solidFill>
              </a:rPr>
              <a:t>meios disponíveis</a:t>
            </a:r>
            <a:r>
              <a:rPr lang="pt-PT" sz="1400" dirty="0"/>
              <a:t>, sinteticamente referidos; </a:t>
            </a:r>
            <a:r>
              <a:rPr lang="pt-PT" sz="1400" b="1" dirty="0">
                <a:solidFill>
                  <a:srgbClr val="0070C0"/>
                </a:solidFill>
              </a:rPr>
              <a:t>[(alínea e) do n.º 1 do artigo 10.º)]</a:t>
            </a:r>
          </a:p>
          <a:p>
            <a:pPr algn="just"/>
            <a:endParaRPr lang="pt-PT" sz="1400" dirty="0"/>
          </a:p>
          <a:p>
            <a:pPr algn="just"/>
            <a:r>
              <a:rPr lang="pt-PT" sz="1400" dirty="0"/>
              <a:t>O </a:t>
            </a:r>
            <a:r>
              <a:rPr lang="pt-PT" sz="1400" b="1" dirty="0">
                <a:solidFill>
                  <a:srgbClr val="00B050"/>
                </a:solidFill>
              </a:rPr>
              <a:t>grau de realização </a:t>
            </a:r>
            <a:r>
              <a:rPr lang="pt-PT" sz="1400" dirty="0"/>
              <a:t>de resultados obtidos na prossecução de objetivos; </a:t>
            </a:r>
            <a:r>
              <a:rPr lang="pt-PT" sz="1400" b="1" dirty="0">
                <a:solidFill>
                  <a:srgbClr val="0070C0"/>
                </a:solidFill>
              </a:rPr>
              <a:t>[(alínea f) do n.º 1 do artigo 10.º)]</a:t>
            </a:r>
          </a:p>
          <a:p>
            <a:pPr algn="just"/>
            <a:endParaRPr lang="pt-PT" sz="1400" dirty="0"/>
          </a:p>
          <a:p>
            <a:pPr algn="just"/>
            <a:r>
              <a:rPr lang="pt-PT" sz="1400" dirty="0"/>
              <a:t>A </a:t>
            </a:r>
            <a:r>
              <a:rPr lang="pt-PT" sz="1400" b="1" dirty="0">
                <a:solidFill>
                  <a:srgbClr val="00B050"/>
                </a:solidFill>
              </a:rPr>
              <a:t>identificação dos desvios </a:t>
            </a:r>
            <a:r>
              <a:rPr lang="pt-PT" sz="1400" dirty="0"/>
              <a:t>e, sinteticamente, as </a:t>
            </a:r>
            <a:r>
              <a:rPr lang="pt-PT" sz="1400" b="1" dirty="0">
                <a:solidFill>
                  <a:srgbClr val="00B050"/>
                </a:solidFill>
              </a:rPr>
              <a:t>respetivas causas;</a:t>
            </a:r>
            <a:r>
              <a:rPr lang="pt-PT" sz="1400" dirty="0"/>
              <a:t> </a:t>
            </a:r>
            <a:r>
              <a:rPr lang="pt-PT" sz="1400" b="1" dirty="0">
                <a:solidFill>
                  <a:srgbClr val="0070C0"/>
                </a:solidFill>
              </a:rPr>
              <a:t>[(alínea g) do n.º 1 do artigo 10.º)]</a:t>
            </a:r>
          </a:p>
          <a:p>
            <a:pPr algn="just"/>
            <a:endParaRPr lang="pt-PT" sz="1400" dirty="0"/>
          </a:p>
          <a:p>
            <a:pPr algn="just"/>
            <a:r>
              <a:rPr lang="pt-PT" sz="1400" dirty="0"/>
              <a:t>A </a:t>
            </a:r>
            <a:r>
              <a:rPr lang="pt-PT" sz="1400" b="1" dirty="0">
                <a:solidFill>
                  <a:srgbClr val="00B050"/>
                </a:solidFill>
              </a:rPr>
              <a:t>avaliação final do desempenho </a:t>
            </a:r>
            <a:r>
              <a:rPr lang="pt-PT" sz="1400" dirty="0"/>
              <a:t>do serviço e organismo. </a:t>
            </a:r>
            <a:r>
              <a:rPr lang="pt-PT" sz="1400" b="1" dirty="0">
                <a:solidFill>
                  <a:srgbClr val="0070C0"/>
                </a:solidFill>
              </a:rPr>
              <a:t>[(alínea h) do n.º 1 do artigo 10.º)]</a:t>
            </a:r>
            <a:endParaRPr lang="pt-PT" sz="1400" dirty="0"/>
          </a:p>
        </p:txBody>
      </p:sp>
    </p:spTree>
    <p:extLst>
      <p:ext uri="{BB962C8B-B14F-4D97-AF65-F5344CB8AC3E}">
        <p14:creationId xmlns:p14="http://schemas.microsoft.com/office/powerpoint/2010/main" val="13502423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737361" y="304811"/>
            <a:ext cx="9767252" cy="482206"/>
          </a:xfrm>
        </p:spPr>
        <p:txBody>
          <a:bodyPr>
            <a:noAutofit/>
          </a:bodyPr>
          <a:lstStyle/>
          <a:p>
            <a:pPr algn="ct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r>
              <a:rPr lang="pt-PT" sz="2400" dirty="0">
                <a:latin typeface="Arial" panose="020B0604020202020204" pitchFamily="34" charset="0"/>
                <a:cs typeface="Arial" panose="020B0604020202020204" pitchFamily="34" charset="0"/>
              </a:rPr>
              <a:t>Ciclo de Avaliação SIADAPRA 1</a:t>
            </a:r>
          </a:p>
        </p:txBody>
      </p:sp>
      <p:cxnSp>
        <p:nvCxnSpPr>
          <p:cNvPr id="6" name="Conexão reta 5"/>
          <p:cNvCxnSpPr/>
          <p:nvPr/>
        </p:nvCxnSpPr>
        <p:spPr>
          <a:xfrm>
            <a:off x="1737361" y="1025243"/>
            <a:ext cx="9767252" cy="0"/>
          </a:xfrm>
          <a:prstGeom prst="line">
            <a:avLst/>
          </a:prstGeom>
          <a:ln w="73025">
            <a:solidFill>
              <a:srgbClr val="C00000"/>
            </a:solidFill>
          </a:ln>
        </p:spPr>
        <p:style>
          <a:lnRef idx="1">
            <a:schemeClr val="accent1"/>
          </a:lnRef>
          <a:fillRef idx="0">
            <a:schemeClr val="accent1"/>
          </a:fillRef>
          <a:effectRef idx="0">
            <a:schemeClr val="accent1"/>
          </a:effectRef>
          <a:fontRef idx="minor">
            <a:schemeClr val="tx1"/>
          </a:fontRef>
        </p:style>
      </p:cxnSp>
      <p:sp>
        <p:nvSpPr>
          <p:cNvPr id="5" name="Retângulo 4"/>
          <p:cNvSpPr/>
          <p:nvPr/>
        </p:nvSpPr>
        <p:spPr>
          <a:xfrm>
            <a:off x="1737361" y="1639162"/>
            <a:ext cx="9767252" cy="3754874"/>
          </a:xfrm>
          <a:prstGeom prst="rect">
            <a:avLst/>
          </a:prstGeom>
        </p:spPr>
        <p:txBody>
          <a:bodyPr wrap="square">
            <a:spAutoFit/>
          </a:bodyPr>
          <a:lstStyle/>
          <a:p>
            <a:pPr algn="ctr"/>
            <a:r>
              <a:rPr lang="pt-PT" sz="1400" b="1" u="sng" dirty="0">
                <a:solidFill>
                  <a:srgbClr val="00B050"/>
                </a:solidFill>
              </a:rPr>
              <a:t>Quais os parâmetros de avaliação do QUAR?</a:t>
            </a:r>
            <a:endParaRPr lang="pt-PT" sz="1400" u="sng" dirty="0"/>
          </a:p>
          <a:p>
            <a:pPr algn="just"/>
            <a:endParaRPr lang="pt-PT" sz="1400" dirty="0"/>
          </a:p>
          <a:p>
            <a:pPr algn="just"/>
            <a:endParaRPr lang="pt-PT" sz="1400" dirty="0"/>
          </a:p>
          <a:p>
            <a:pPr algn="just"/>
            <a:r>
              <a:rPr lang="pt-PT" sz="1400" dirty="0"/>
              <a:t>A avaliação do desempenho dos serviços realiza –se com base nos seguintes parâmetros:</a:t>
            </a:r>
          </a:p>
          <a:p>
            <a:pPr algn="just"/>
            <a:endParaRPr lang="pt-PT" sz="1400" dirty="0"/>
          </a:p>
          <a:p>
            <a:pPr algn="just"/>
            <a:r>
              <a:rPr lang="pt-PT" sz="1400" b="1" dirty="0">
                <a:solidFill>
                  <a:srgbClr val="00B050"/>
                </a:solidFill>
              </a:rPr>
              <a:t>«Objetivos de eficácia»</a:t>
            </a:r>
            <a:r>
              <a:rPr lang="pt-PT" sz="1400" dirty="0"/>
              <a:t>, entendida como medida em que um serviço atinge os seus objetivos e obtém ou ultrapassa os resultados esperados; </a:t>
            </a:r>
            <a:r>
              <a:rPr lang="pt-PT" sz="1400" b="1" dirty="0">
                <a:solidFill>
                  <a:srgbClr val="0070C0"/>
                </a:solidFill>
              </a:rPr>
              <a:t>[(alínea a) do n.º 1 do artigo 11.º)]</a:t>
            </a:r>
            <a:endParaRPr lang="pt-PT" sz="1400" dirty="0"/>
          </a:p>
          <a:p>
            <a:pPr algn="just"/>
            <a:endParaRPr lang="pt-PT" sz="1400" dirty="0"/>
          </a:p>
          <a:p>
            <a:pPr algn="just"/>
            <a:endParaRPr lang="pt-PT" sz="1400" dirty="0"/>
          </a:p>
          <a:p>
            <a:pPr algn="just"/>
            <a:r>
              <a:rPr lang="pt-PT" sz="1400" b="1" dirty="0">
                <a:solidFill>
                  <a:srgbClr val="00B050"/>
                </a:solidFill>
              </a:rPr>
              <a:t>«Objetivos de eficiência</a:t>
            </a:r>
            <a:r>
              <a:rPr lang="pt-PT" sz="1400" dirty="0">
                <a:solidFill>
                  <a:srgbClr val="00B050"/>
                </a:solidFill>
              </a:rPr>
              <a:t>»</a:t>
            </a:r>
            <a:r>
              <a:rPr lang="pt-PT" sz="1400" dirty="0"/>
              <a:t>, enquanto relação entre os bens produzidos e serviços prestados e os recursos utilizados;</a:t>
            </a:r>
            <a:r>
              <a:rPr lang="pt-PT" sz="1400" b="1" dirty="0">
                <a:solidFill>
                  <a:srgbClr val="0070C0"/>
                </a:solidFill>
              </a:rPr>
              <a:t> [(alínea b) do n.º 1 do artigo 11.º)]</a:t>
            </a:r>
            <a:endParaRPr lang="pt-PT" sz="1400" dirty="0"/>
          </a:p>
          <a:p>
            <a:pPr algn="just"/>
            <a:endParaRPr lang="pt-PT" sz="1400" dirty="0"/>
          </a:p>
          <a:p>
            <a:pPr algn="just"/>
            <a:endParaRPr lang="pt-PT" sz="1400" dirty="0"/>
          </a:p>
          <a:p>
            <a:pPr algn="just"/>
            <a:r>
              <a:rPr lang="pt-PT" sz="1400" b="1" dirty="0">
                <a:solidFill>
                  <a:srgbClr val="00B050"/>
                </a:solidFill>
              </a:rPr>
              <a:t>«Objetivos de qualidade»</a:t>
            </a:r>
            <a:r>
              <a:rPr lang="pt-PT" sz="1400" dirty="0"/>
              <a:t>, traduzida como o conjunto de propriedades e características de bens ou serviços, que lhes conferem aptidão para satisfazer necessidades explícitas ou implícitas dos utilizadores.</a:t>
            </a:r>
            <a:r>
              <a:rPr lang="pt-PT" sz="1400" b="1" dirty="0">
                <a:solidFill>
                  <a:srgbClr val="0070C0"/>
                </a:solidFill>
              </a:rPr>
              <a:t> [(alínea c) do n.º 1 do artigo 11.º)]</a:t>
            </a:r>
            <a:endParaRPr lang="pt-PT" sz="1400" dirty="0"/>
          </a:p>
          <a:p>
            <a:pPr algn="just"/>
            <a:endParaRPr lang="pt-PT" sz="1400" dirty="0"/>
          </a:p>
        </p:txBody>
      </p:sp>
    </p:spTree>
    <p:extLst>
      <p:ext uri="{BB962C8B-B14F-4D97-AF65-F5344CB8AC3E}">
        <p14:creationId xmlns:p14="http://schemas.microsoft.com/office/powerpoint/2010/main" val="5130974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737361" y="304811"/>
            <a:ext cx="9767252" cy="482206"/>
          </a:xfrm>
        </p:spPr>
        <p:txBody>
          <a:bodyPr>
            <a:noAutofit/>
          </a:bodyPr>
          <a:lstStyle/>
          <a:p>
            <a:pPr algn="ct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r>
              <a:rPr lang="pt-PT" sz="2400" dirty="0">
                <a:latin typeface="Arial" panose="020B0604020202020204" pitchFamily="34" charset="0"/>
                <a:cs typeface="Arial" panose="020B0604020202020204" pitchFamily="34" charset="0"/>
              </a:rPr>
              <a:t>Ciclo de Avaliação SIADAPRA 1</a:t>
            </a:r>
          </a:p>
        </p:txBody>
      </p:sp>
      <p:cxnSp>
        <p:nvCxnSpPr>
          <p:cNvPr id="6" name="Conexão reta 5"/>
          <p:cNvCxnSpPr/>
          <p:nvPr/>
        </p:nvCxnSpPr>
        <p:spPr>
          <a:xfrm>
            <a:off x="1737361" y="1025243"/>
            <a:ext cx="9767252" cy="0"/>
          </a:xfrm>
          <a:prstGeom prst="line">
            <a:avLst/>
          </a:prstGeom>
          <a:ln w="73025">
            <a:solidFill>
              <a:srgbClr val="C00000"/>
            </a:solidFill>
          </a:ln>
        </p:spPr>
        <p:style>
          <a:lnRef idx="1">
            <a:schemeClr val="accent1"/>
          </a:lnRef>
          <a:fillRef idx="0">
            <a:schemeClr val="accent1"/>
          </a:fillRef>
          <a:effectRef idx="0">
            <a:schemeClr val="accent1"/>
          </a:effectRef>
          <a:fontRef idx="minor">
            <a:schemeClr val="tx1"/>
          </a:fontRef>
        </p:style>
      </p:cxnSp>
      <p:sp>
        <p:nvSpPr>
          <p:cNvPr id="5" name="Retângulo 4"/>
          <p:cNvSpPr/>
          <p:nvPr/>
        </p:nvSpPr>
        <p:spPr>
          <a:xfrm>
            <a:off x="1737361" y="1263470"/>
            <a:ext cx="9767252" cy="4616648"/>
          </a:xfrm>
          <a:prstGeom prst="rect">
            <a:avLst/>
          </a:prstGeom>
        </p:spPr>
        <p:txBody>
          <a:bodyPr wrap="square">
            <a:spAutoFit/>
          </a:bodyPr>
          <a:lstStyle/>
          <a:p>
            <a:pPr algn="ctr"/>
            <a:r>
              <a:rPr lang="pt-PT" sz="1400" b="1" dirty="0">
                <a:solidFill>
                  <a:srgbClr val="00B050"/>
                </a:solidFill>
              </a:rPr>
              <a:t>Pode um objetivo enquadrar-se nos 3 parâmetros de avaliação?</a:t>
            </a:r>
          </a:p>
          <a:p>
            <a:pPr algn="ctr"/>
            <a:endParaRPr lang="pt-PT" sz="1400" b="1" dirty="0">
              <a:solidFill>
                <a:srgbClr val="00B050"/>
              </a:solidFill>
            </a:endParaRPr>
          </a:p>
          <a:p>
            <a:pPr algn="ctr"/>
            <a:r>
              <a:rPr lang="pt-PT" sz="1400" b="1" dirty="0">
                <a:solidFill>
                  <a:srgbClr val="00B050"/>
                </a:solidFill>
              </a:rPr>
              <a:t>Resposta: Sim </a:t>
            </a:r>
            <a:endParaRPr lang="pt-PT" sz="1400" b="1" dirty="0"/>
          </a:p>
          <a:p>
            <a:pPr algn="just"/>
            <a:endParaRPr lang="pt-PT" sz="1400" b="1" dirty="0"/>
          </a:p>
          <a:p>
            <a:pPr algn="just"/>
            <a:r>
              <a:rPr lang="pt-PT" sz="1400" b="1" dirty="0"/>
              <a:t>Exemplo:</a:t>
            </a:r>
          </a:p>
          <a:p>
            <a:pPr algn="just"/>
            <a:endParaRPr lang="pt-PT" sz="1400" dirty="0"/>
          </a:p>
          <a:p>
            <a:pPr algn="just"/>
            <a:r>
              <a:rPr lang="pt-PT" sz="1400" b="1" dirty="0">
                <a:solidFill>
                  <a:srgbClr val="00B050"/>
                </a:solidFill>
              </a:rPr>
              <a:t>Objetivo</a:t>
            </a:r>
            <a:r>
              <a:rPr lang="pt-PT" sz="1400" dirty="0"/>
              <a:t> – </a:t>
            </a:r>
            <a:r>
              <a:rPr lang="pt-PT" sz="1400" b="1" dirty="0"/>
              <a:t>Diminuir os tempos de espera para consulta.</a:t>
            </a:r>
          </a:p>
          <a:p>
            <a:pPr algn="just"/>
            <a:endParaRPr lang="pt-PT" sz="1400" dirty="0"/>
          </a:p>
          <a:p>
            <a:pPr algn="just"/>
            <a:r>
              <a:rPr lang="pt-PT" sz="1400" dirty="0"/>
              <a:t>Dependendo dos meios previstos a afetar e das atividades a desenvolver (projetos, ações e tarefas) o objetivo pode traduzir-se em </a:t>
            </a:r>
            <a:r>
              <a:rPr lang="pt-PT" sz="1400" b="1" dirty="0">
                <a:solidFill>
                  <a:srgbClr val="00B050"/>
                </a:solidFill>
              </a:rPr>
              <a:t>eficácia</a:t>
            </a:r>
            <a:r>
              <a:rPr lang="pt-PT" sz="1400" dirty="0"/>
              <a:t>, </a:t>
            </a:r>
            <a:r>
              <a:rPr lang="pt-PT" sz="1400" b="1" dirty="0">
                <a:solidFill>
                  <a:srgbClr val="00B050"/>
                </a:solidFill>
              </a:rPr>
              <a:t>eficiência</a:t>
            </a:r>
            <a:r>
              <a:rPr lang="pt-PT" sz="1400" dirty="0"/>
              <a:t> ou </a:t>
            </a:r>
            <a:r>
              <a:rPr lang="pt-PT" sz="1400" b="1" dirty="0">
                <a:solidFill>
                  <a:srgbClr val="00B050"/>
                </a:solidFill>
              </a:rPr>
              <a:t>qualidade</a:t>
            </a:r>
            <a:r>
              <a:rPr lang="pt-PT" sz="1400" dirty="0"/>
              <a:t>.</a:t>
            </a:r>
          </a:p>
          <a:p>
            <a:pPr algn="just"/>
            <a:endParaRPr lang="pt-PT" sz="1400" dirty="0"/>
          </a:p>
          <a:p>
            <a:pPr algn="just"/>
            <a:r>
              <a:rPr lang="pt-PT" sz="1400" b="1" dirty="0">
                <a:solidFill>
                  <a:srgbClr val="00B050"/>
                </a:solidFill>
              </a:rPr>
              <a:t>Objetivo de Eficácia </a:t>
            </a:r>
            <a:r>
              <a:rPr lang="pt-PT" sz="1400" dirty="0"/>
              <a:t>se o resultado a alcançar se traduzir por exemplo na afetação de mais recursos financeiros e/ou humanos.</a:t>
            </a:r>
          </a:p>
          <a:p>
            <a:pPr algn="just"/>
            <a:endParaRPr lang="pt-PT" sz="1400" dirty="0"/>
          </a:p>
          <a:p>
            <a:pPr algn="just"/>
            <a:r>
              <a:rPr lang="pt-PT" sz="1400" b="1" dirty="0">
                <a:solidFill>
                  <a:srgbClr val="00B050"/>
                </a:solidFill>
              </a:rPr>
              <a:t>Objetivo de Eficiência</a:t>
            </a:r>
            <a:r>
              <a:rPr lang="pt-PT" sz="1400" dirty="0"/>
              <a:t> se o resultado a alcançar levar em linha de conta, por exemplo, a manutenção ou diminuição dos recursos financeiros e/ou humanos disponíveis.</a:t>
            </a:r>
          </a:p>
          <a:p>
            <a:pPr algn="just"/>
            <a:endParaRPr lang="pt-PT" sz="1400" dirty="0"/>
          </a:p>
          <a:p>
            <a:pPr algn="just"/>
            <a:r>
              <a:rPr lang="pt-PT" sz="1400" b="1" dirty="0">
                <a:solidFill>
                  <a:srgbClr val="00B050"/>
                </a:solidFill>
              </a:rPr>
              <a:t>Objetivo de Qualidade</a:t>
            </a:r>
            <a:r>
              <a:rPr lang="pt-PT" sz="1400" dirty="0"/>
              <a:t> se o resultado a alcançar advier da implementação de projetos e ações (ex. reestruturação dos serviços, implementação de sistemas de gestão inovadores, melhoria dos procedimentos) que alterem, para melhor o modo de funcionamento do Organismo/Serviço e causem impacte na relação com os cidadãos/utentes/utilizadores.</a:t>
            </a:r>
          </a:p>
        </p:txBody>
      </p:sp>
    </p:spTree>
    <p:extLst>
      <p:ext uri="{BB962C8B-B14F-4D97-AF65-F5344CB8AC3E}">
        <p14:creationId xmlns:p14="http://schemas.microsoft.com/office/powerpoint/2010/main" val="6814540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737361" y="304811"/>
            <a:ext cx="9767252" cy="482206"/>
          </a:xfrm>
        </p:spPr>
        <p:txBody>
          <a:bodyPr>
            <a:noAutofit/>
          </a:bodyPr>
          <a:lstStyle/>
          <a:p>
            <a:pPr algn="ct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r>
              <a:rPr lang="pt-PT" sz="2400" dirty="0">
                <a:latin typeface="Arial" panose="020B0604020202020204" pitchFamily="34" charset="0"/>
                <a:cs typeface="Arial" panose="020B0604020202020204" pitchFamily="34" charset="0"/>
              </a:rPr>
              <a:t>Ciclo de Avaliação SIADAPRA 1</a:t>
            </a:r>
          </a:p>
        </p:txBody>
      </p:sp>
      <p:cxnSp>
        <p:nvCxnSpPr>
          <p:cNvPr id="6" name="Conexão reta 5"/>
          <p:cNvCxnSpPr/>
          <p:nvPr/>
        </p:nvCxnSpPr>
        <p:spPr>
          <a:xfrm>
            <a:off x="1737361" y="1025243"/>
            <a:ext cx="9767252" cy="0"/>
          </a:xfrm>
          <a:prstGeom prst="line">
            <a:avLst/>
          </a:prstGeom>
          <a:ln w="73025">
            <a:solidFill>
              <a:srgbClr val="C00000"/>
            </a:solidFill>
          </a:ln>
        </p:spPr>
        <p:style>
          <a:lnRef idx="1">
            <a:schemeClr val="accent1"/>
          </a:lnRef>
          <a:fillRef idx="0">
            <a:schemeClr val="accent1"/>
          </a:fillRef>
          <a:effectRef idx="0">
            <a:schemeClr val="accent1"/>
          </a:effectRef>
          <a:fontRef idx="minor">
            <a:schemeClr val="tx1"/>
          </a:fontRef>
        </p:style>
      </p:cxnSp>
      <p:sp>
        <p:nvSpPr>
          <p:cNvPr id="5" name="Retângulo 4"/>
          <p:cNvSpPr/>
          <p:nvPr/>
        </p:nvSpPr>
        <p:spPr>
          <a:xfrm>
            <a:off x="1737361" y="1483674"/>
            <a:ext cx="9767252" cy="4832092"/>
          </a:xfrm>
          <a:prstGeom prst="rect">
            <a:avLst/>
          </a:prstGeom>
        </p:spPr>
        <p:txBody>
          <a:bodyPr wrap="square">
            <a:spAutoFit/>
          </a:bodyPr>
          <a:lstStyle/>
          <a:p>
            <a:pPr algn="ctr"/>
            <a:r>
              <a:rPr lang="pt-PT" sz="1400" b="1" u="sng" dirty="0">
                <a:solidFill>
                  <a:srgbClr val="00B050"/>
                </a:solidFill>
              </a:rPr>
              <a:t>A iniciativa de elaborar o QUAR é dos Organismos/Serviços ou depende de indicações superiores e/ou da tutela?</a:t>
            </a:r>
            <a:endParaRPr lang="pt-PT" sz="1400" u="sng" dirty="0"/>
          </a:p>
          <a:p>
            <a:pPr algn="just"/>
            <a:endParaRPr lang="pt-PT" sz="1400" dirty="0"/>
          </a:p>
          <a:p>
            <a:pPr algn="just"/>
            <a:r>
              <a:rPr lang="pt-PT" sz="1400" dirty="0"/>
              <a:t>Os </a:t>
            </a:r>
            <a:r>
              <a:rPr lang="pt-PT" sz="1400" b="1" dirty="0">
                <a:solidFill>
                  <a:srgbClr val="00B050"/>
                </a:solidFill>
              </a:rPr>
              <a:t>objetivos são propostos pelo serviço </a:t>
            </a:r>
            <a:r>
              <a:rPr lang="pt-PT" sz="1400" dirty="0"/>
              <a:t>ao membro do Governo Regional de que dependa ou sob cuja superintendência se encontre e são por este aprovados.</a:t>
            </a:r>
            <a:r>
              <a:rPr lang="pt-PT" sz="1400" b="1" dirty="0">
                <a:solidFill>
                  <a:srgbClr val="0070C0"/>
                </a:solidFill>
              </a:rPr>
              <a:t> ( n.º 1 do artigo 11.º)</a:t>
            </a:r>
            <a:endParaRPr lang="pt-PT" sz="1400" dirty="0"/>
          </a:p>
          <a:p>
            <a:endParaRPr lang="pt-PT" sz="1400" dirty="0"/>
          </a:p>
          <a:p>
            <a:endParaRPr lang="pt-PT" sz="1400" b="1" dirty="0"/>
          </a:p>
          <a:p>
            <a:pPr algn="ctr"/>
            <a:r>
              <a:rPr lang="pt-PT" sz="1400" b="1" u="sng" dirty="0">
                <a:solidFill>
                  <a:srgbClr val="00B050"/>
                </a:solidFill>
              </a:rPr>
              <a:t>Cabe aos Organismos/Serviços definir os indicadores de desempenho para cada Objetivo?</a:t>
            </a:r>
          </a:p>
          <a:p>
            <a:pPr algn="ctr"/>
            <a:endParaRPr lang="pt-PT" sz="1400" b="1" dirty="0"/>
          </a:p>
          <a:p>
            <a:pPr algn="ctr"/>
            <a:r>
              <a:rPr lang="pt-PT" sz="1400" b="1" dirty="0">
                <a:solidFill>
                  <a:srgbClr val="00B050"/>
                </a:solidFill>
              </a:rPr>
              <a:t>Resposta: Sim, Mas….</a:t>
            </a:r>
          </a:p>
          <a:p>
            <a:pPr algn="just"/>
            <a:endParaRPr lang="pt-PT" sz="1400" dirty="0"/>
          </a:p>
          <a:p>
            <a:pPr algn="just"/>
            <a:r>
              <a:rPr lang="pt-PT" sz="1400" dirty="0"/>
              <a:t>Em </a:t>
            </a:r>
            <a:r>
              <a:rPr lang="pt-PT" sz="1400" b="1" dirty="0">
                <a:solidFill>
                  <a:srgbClr val="00B050"/>
                </a:solidFill>
              </a:rPr>
              <a:t>cada serviço </a:t>
            </a:r>
            <a:r>
              <a:rPr lang="pt-PT" sz="1400" dirty="0"/>
              <a:t>são definidos:</a:t>
            </a:r>
          </a:p>
          <a:p>
            <a:pPr algn="just"/>
            <a:endParaRPr lang="pt-PT" sz="1400" dirty="0"/>
          </a:p>
          <a:p>
            <a:pPr algn="just"/>
            <a:r>
              <a:rPr lang="pt-PT" sz="1400" dirty="0"/>
              <a:t>Os </a:t>
            </a:r>
            <a:r>
              <a:rPr lang="pt-PT" sz="1400" b="1" dirty="0">
                <a:solidFill>
                  <a:srgbClr val="00B050"/>
                </a:solidFill>
              </a:rPr>
              <a:t>indicadores de desempenho para cada objetivo </a:t>
            </a:r>
            <a:r>
              <a:rPr lang="pt-PT" sz="1400" dirty="0"/>
              <a:t>e respetivas </a:t>
            </a:r>
            <a:r>
              <a:rPr lang="pt-PT" sz="1400" b="1" dirty="0">
                <a:solidFill>
                  <a:srgbClr val="00B050"/>
                </a:solidFill>
              </a:rPr>
              <a:t>fontes de verificação</a:t>
            </a:r>
            <a:r>
              <a:rPr lang="pt-PT" sz="1400" dirty="0"/>
              <a:t>;</a:t>
            </a:r>
            <a:r>
              <a:rPr lang="pt-PT" sz="1400" b="1" dirty="0">
                <a:solidFill>
                  <a:srgbClr val="0070C0"/>
                </a:solidFill>
              </a:rPr>
              <a:t> [(alínea a) do n.º 4 do artigo 11.º)]</a:t>
            </a:r>
            <a:endParaRPr lang="pt-PT" sz="1400" dirty="0"/>
          </a:p>
          <a:p>
            <a:pPr marL="342900" indent="-342900" algn="just">
              <a:buAutoNum type="alphaLcParenR"/>
            </a:pPr>
            <a:endParaRPr lang="pt-PT" sz="1400" dirty="0"/>
          </a:p>
          <a:p>
            <a:pPr algn="just"/>
            <a:r>
              <a:rPr lang="pt-PT" sz="1400" dirty="0"/>
              <a:t>Os mecanismos de operacionalização que sustentam os níveis de graduação indicados no número anterior, podendo ser </a:t>
            </a:r>
            <a:r>
              <a:rPr lang="pt-PT" sz="1400" b="1" dirty="0">
                <a:solidFill>
                  <a:srgbClr val="00B050"/>
                </a:solidFill>
              </a:rPr>
              <a:t>fixadas ponderações diversas a cada parâmetro e objetivo</a:t>
            </a:r>
            <a:r>
              <a:rPr lang="pt-PT" sz="1400" dirty="0"/>
              <a:t>, de acordo com a natureza dos serviços.</a:t>
            </a:r>
            <a:r>
              <a:rPr lang="pt-PT" sz="1400" b="1" dirty="0">
                <a:solidFill>
                  <a:srgbClr val="0070C0"/>
                </a:solidFill>
              </a:rPr>
              <a:t> [(alínea b) do n.º 4 do artigo 11.º)]</a:t>
            </a:r>
            <a:endParaRPr lang="pt-PT" sz="1400" dirty="0"/>
          </a:p>
          <a:p>
            <a:pPr algn="just"/>
            <a:endParaRPr lang="pt-PT" sz="1400" dirty="0"/>
          </a:p>
          <a:p>
            <a:pPr algn="just"/>
            <a:r>
              <a:rPr lang="pt-PT" sz="1400" dirty="0"/>
              <a:t>Na </a:t>
            </a:r>
            <a:r>
              <a:rPr lang="pt-PT" sz="1400" b="1" dirty="0">
                <a:solidFill>
                  <a:srgbClr val="00B050"/>
                </a:solidFill>
              </a:rPr>
              <a:t>definição dos indicadores de desempenho </a:t>
            </a:r>
            <a:r>
              <a:rPr lang="pt-PT" sz="1400" dirty="0"/>
              <a:t>deve ser assegurada a participação das </a:t>
            </a:r>
            <a:r>
              <a:rPr lang="pt-PT" sz="1400" b="1" dirty="0">
                <a:solidFill>
                  <a:srgbClr val="00B050"/>
                </a:solidFill>
              </a:rPr>
              <a:t>várias unidades orgânicas </a:t>
            </a:r>
            <a:r>
              <a:rPr lang="pt-PT" sz="1400" dirty="0"/>
              <a:t>do serviço.</a:t>
            </a:r>
            <a:r>
              <a:rPr lang="pt-PT" sz="1400" b="1" dirty="0">
                <a:solidFill>
                  <a:srgbClr val="0070C0"/>
                </a:solidFill>
              </a:rPr>
              <a:t> ( n.º 3 do artigo 12.º)</a:t>
            </a:r>
            <a:endParaRPr lang="pt-PT" sz="1400" dirty="0"/>
          </a:p>
        </p:txBody>
      </p:sp>
    </p:spTree>
    <p:extLst>
      <p:ext uri="{BB962C8B-B14F-4D97-AF65-F5344CB8AC3E}">
        <p14:creationId xmlns:p14="http://schemas.microsoft.com/office/powerpoint/2010/main" val="7716371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737361" y="304811"/>
            <a:ext cx="9767252" cy="482206"/>
          </a:xfrm>
        </p:spPr>
        <p:txBody>
          <a:bodyPr>
            <a:noAutofit/>
          </a:bodyPr>
          <a:lstStyle/>
          <a:p>
            <a:pPr algn="ct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r>
              <a:rPr lang="pt-PT" sz="2400" dirty="0">
                <a:latin typeface="Arial" panose="020B0604020202020204" pitchFamily="34" charset="0"/>
                <a:cs typeface="Arial" panose="020B0604020202020204" pitchFamily="34" charset="0"/>
              </a:rPr>
              <a:t>Ciclo de Avaliação SIADAPRA 1</a:t>
            </a:r>
          </a:p>
        </p:txBody>
      </p:sp>
      <p:cxnSp>
        <p:nvCxnSpPr>
          <p:cNvPr id="6" name="Conexão reta 5"/>
          <p:cNvCxnSpPr/>
          <p:nvPr/>
        </p:nvCxnSpPr>
        <p:spPr>
          <a:xfrm>
            <a:off x="1737361" y="1025243"/>
            <a:ext cx="9767252" cy="0"/>
          </a:xfrm>
          <a:prstGeom prst="line">
            <a:avLst/>
          </a:prstGeom>
          <a:ln w="73025">
            <a:solidFill>
              <a:srgbClr val="C00000"/>
            </a:solidFill>
          </a:ln>
        </p:spPr>
        <p:style>
          <a:lnRef idx="1">
            <a:schemeClr val="accent1"/>
          </a:lnRef>
          <a:fillRef idx="0">
            <a:schemeClr val="accent1"/>
          </a:fillRef>
          <a:effectRef idx="0">
            <a:schemeClr val="accent1"/>
          </a:effectRef>
          <a:fontRef idx="minor">
            <a:schemeClr val="tx1"/>
          </a:fontRef>
        </p:style>
      </p:cxnSp>
      <p:sp>
        <p:nvSpPr>
          <p:cNvPr id="5" name="Retângulo 4"/>
          <p:cNvSpPr/>
          <p:nvPr/>
        </p:nvSpPr>
        <p:spPr>
          <a:xfrm>
            <a:off x="1737361" y="1263470"/>
            <a:ext cx="9767252" cy="5478423"/>
          </a:xfrm>
          <a:prstGeom prst="rect">
            <a:avLst/>
          </a:prstGeom>
        </p:spPr>
        <p:txBody>
          <a:bodyPr wrap="square">
            <a:spAutoFit/>
          </a:bodyPr>
          <a:lstStyle/>
          <a:p>
            <a:pPr algn="ctr"/>
            <a:r>
              <a:rPr lang="pt-PT" sz="1400" b="1" u="sng" dirty="0">
                <a:solidFill>
                  <a:srgbClr val="00B050"/>
                </a:solidFill>
              </a:rPr>
              <a:t>Para além dos próprios organismos,  a quem compete também acompanhar os QUAR?</a:t>
            </a:r>
          </a:p>
          <a:p>
            <a:pPr algn="just"/>
            <a:endParaRPr lang="pt-PT" sz="1400" dirty="0"/>
          </a:p>
          <a:p>
            <a:pPr algn="just"/>
            <a:r>
              <a:rPr lang="pt-PT" sz="1400" dirty="0"/>
              <a:t>Compete ao </a:t>
            </a:r>
            <a:r>
              <a:rPr lang="pt-PT" sz="1400" b="1" dirty="0">
                <a:solidFill>
                  <a:srgbClr val="00B050"/>
                </a:solidFill>
              </a:rPr>
              <a:t>serviço com atribuições em matéria de planeamento, estratégia e avaliação</a:t>
            </a:r>
            <a:r>
              <a:rPr lang="pt-PT" sz="1400" dirty="0"/>
              <a:t>, em cada departamento governamental:</a:t>
            </a:r>
          </a:p>
          <a:p>
            <a:pPr algn="just"/>
            <a:endParaRPr lang="pt-PT" sz="1400" dirty="0"/>
          </a:p>
          <a:p>
            <a:pPr algn="just"/>
            <a:r>
              <a:rPr lang="pt-PT" sz="1400" dirty="0"/>
              <a:t>Apoiar a identificação dos indicadores de desempenho e os mecanismos de operacionalização dos parâmetros de avaliação;</a:t>
            </a:r>
            <a:r>
              <a:rPr lang="pt-PT" sz="1400" b="1" dirty="0">
                <a:solidFill>
                  <a:srgbClr val="0070C0"/>
                </a:solidFill>
              </a:rPr>
              <a:t> [(alínea a) do n.º 1 do artigo 13.º)]</a:t>
            </a:r>
            <a:endParaRPr lang="pt-PT" sz="1400" dirty="0"/>
          </a:p>
          <a:p>
            <a:pPr marL="342900" indent="-342900" algn="just">
              <a:buAutoNum type="alphaLcParenR"/>
            </a:pPr>
            <a:endParaRPr lang="pt-PT" sz="1400" dirty="0"/>
          </a:p>
          <a:p>
            <a:pPr algn="just"/>
            <a:r>
              <a:rPr lang="pt-PT" sz="1400" dirty="0"/>
              <a:t>Apoiar os serviços, designadamente através de guiões de orientação e de instrumentos de divulgação de boas práticas;</a:t>
            </a:r>
            <a:r>
              <a:rPr lang="pt-PT" sz="1400" b="1" dirty="0">
                <a:solidFill>
                  <a:srgbClr val="0070C0"/>
                </a:solidFill>
              </a:rPr>
              <a:t> [(alínea b) do n.º 1 do artigo 13.º)]</a:t>
            </a:r>
            <a:endParaRPr lang="pt-PT" sz="1400" dirty="0"/>
          </a:p>
          <a:p>
            <a:pPr marL="342900" indent="-342900" algn="just">
              <a:buAutoNum type="alphaLcParenR"/>
            </a:pPr>
            <a:endParaRPr lang="pt-PT" sz="1400" dirty="0"/>
          </a:p>
          <a:p>
            <a:pPr algn="just"/>
            <a:r>
              <a:rPr lang="pt-PT" sz="1400" dirty="0"/>
              <a:t>Validar os indicadores de desempenho e os mecanismos de operacionalização;</a:t>
            </a:r>
            <a:r>
              <a:rPr lang="pt-PT" sz="1400" b="1" dirty="0">
                <a:solidFill>
                  <a:srgbClr val="0070C0"/>
                </a:solidFill>
              </a:rPr>
              <a:t> [(alínea c) do n.º 1 do artigo 13.º)]</a:t>
            </a:r>
            <a:endParaRPr lang="pt-PT" sz="1400" dirty="0"/>
          </a:p>
          <a:p>
            <a:pPr marL="342900" indent="-342900" algn="just">
              <a:buAutoNum type="alphaLcParenR"/>
            </a:pPr>
            <a:endParaRPr lang="pt-PT" sz="1400" dirty="0"/>
          </a:p>
          <a:p>
            <a:pPr algn="just"/>
            <a:r>
              <a:rPr lang="pt-PT" sz="1400" dirty="0"/>
              <a:t>Monitorizar os sistemas de informação e de indicadores de desempenho e, em especial, os QUAR quanto à fiabilidade e integridade dos dados;</a:t>
            </a:r>
            <a:r>
              <a:rPr lang="pt-PT" sz="1400" b="1" dirty="0">
                <a:solidFill>
                  <a:srgbClr val="0070C0"/>
                </a:solidFill>
              </a:rPr>
              <a:t> [(alínea d) do n.º 1 do artigo 10.º)]</a:t>
            </a:r>
            <a:endParaRPr lang="pt-PT" sz="1400" dirty="0"/>
          </a:p>
          <a:p>
            <a:pPr algn="just"/>
            <a:endParaRPr lang="pt-PT" sz="1400" dirty="0"/>
          </a:p>
          <a:p>
            <a:pPr algn="just"/>
            <a:r>
              <a:rPr lang="pt-PT" sz="1400" b="1" dirty="0">
                <a:solidFill>
                  <a:srgbClr val="00B050"/>
                </a:solidFill>
              </a:rPr>
              <a:t>Promover a criação de indicadores de resultado e de impacte </a:t>
            </a:r>
            <a:r>
              <a:rPr lang="pt-PT" sz="1400" dirty="0"/>
              <a:t>ao nível dos programas e projetos desenvolvidos por um ou mais serviços de modo a viabilizar comparações nacionais e internacionais.</a:t>
            </a:r>
            <a:r>
              <a:rPr lang="pt-PT" sz="1400" b="1" dirty="0">
                <a:solidFill>
                  <a:srgbClr val="0070C0"/>
                </a:solidFill>
              </a:rPr>
              <a:t> [(alínea e) do n.º 1 do artigo 13.º)]</a:t>
            </a:r>
            <a:endParaRPr lang="pt-PT" sz="1400" dirty="0"/>
          </a:p>
          <a:p>
            <a:pPr marL="342900" indent="-342900" algn="just">
              <a:buAutoNum type="alphaLcParenR"/>
            </a:pPr>
            <a:endParaRPr lang="pt-PT" sz="1400" dirty="0"/>
          </a:p>
          <a:p>
            <a:pPr algn="just"/>
            <a:r>
              <a:rPr lang="pt-PT" sz="1400" dirty="0"/>
              <a:t>No caso de serviços com direção, tutela ou superintendência partilhada, a coordenação do processo de acompanhamento fica a cargo do serviço com atribuições de coordenação em matéria de avaliação de desempenho integrado no programa orçamental onde se inscreve o orçamento do serviço.</a:t>
            </a:r>
            <a:r>
              <a:rPr lang="pt-PT" sz="1400" b="1" dirty="0">
                <a:solidFill>
                  <a:srgbClr val="0070C0"/>
                </a:solidFill>
              </a:rPr>
              <a:t> (n.º 2 do artigo 13.º)]</a:t>
            </a:r>
            <a:endParaRPr lang="pt-PT" sz="1400" dirty="0"/>
          </a:p>
        </p:txBody>
      </p:sp>
    </p:spTree>
    <p:extLst>
      <p:ext uri="{BB962C8B-B14F-4D97-AF65-F5344CB8AC3E}">
        <p14:creationId xmlns:p14="http://schemas.microsoft.com/office/powerpoint/2010/main" val="22214217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737361" y="304811"/>
            <a:ext cx="9767252" cy="482206"/>
          </a:xfrm>
        </p:spPr>
        <p:txBody>
          <a:bodyPr>
            <a:noAutofit/>
          </a:bodyPr>
          <a:lstStyle/>
          <a:p>
            <a:pPr algn="ct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r>
              <a:rPr lang="pt-PT" sz="2400" dirty="0">
                <a:latin typeface="Arial" panose="020B0604020202020204" pitchFamily="34" charset="0"/>
                <a:cs typeface="Arial" panose="020B0604020202020204" pitchFamily="34" charset="0"/>
              </a:rPr>
              <a:t>Ciclo de Avaliação SIADAPRA 1</a:t>
            </a:r>
          </a:p>
        </p:txBody>
      </p:sp>
      <p:cxnSp>
        <p:nvCxnSpPr>
          <p:cNvPr id="6" name="Conexão reta 5"/>
          <p:cNvCxnSpPr/>
          <p:nvPr/>
        </p:nvCxnSpPr>
        <p:spPr>
          <a:xfrm>
            <a:off x="1737361" y="1025243"/>
            <a:ext cx="9767252" cy="0"/>
          </a:xfrm>
          <a:prstGeom prst="line">
            <a:avLst/>
          </a:prstGeom>
          <a:ln w="73025">
            <a:solidFill>
              <a:srgbClr val="C00000"/>
            </a:solidFill>
          </a:ln>
        </p:spPr>
        <p:style>
          <a:lnRef idx="1">
            <a:schemeClr val="accent1"/>
          </a:lnRef>
          <a:fillRef idx="0">
            <a:schemeClr val="accent1"/>
          </a:fillRef>
          <a:effectRef idx="0">
            <a:schemeClr val="accent1"/>
          </a:effectRef>
          <a:fontRef idx="minor">
            <a:schemeClr val="tx1"/>
          </a:fontRef>
        </p:style>
      </p:cxnSp>
      <p:sp>
        <p:nvSpPr>
          <p:cNvPr id="5" name="Retângulo 4"/>
          <p:cNvSpPr/>
          <p:nvPr/>
        </p:nvSpPr>
        <p:spPr>
          <a:xfrm>
            <a:off x="1737361" y="1840986"/>
            <a:ext cx="9767252" cy="3754874"/>
          </a:xfrm>
          <a:prstGeom prst="rect">
            <a:avLst/>
          </a:prstGeom>
        </p:spPr>
        <p:txBody>
          <a:bodyPr wrap="square">
            <a:spAutoFit/>
          </a:bodyPr>
          <a:lstStyle/>
          <a:p>
            <a:pPr algn="ctr"/>
            <a:r>
              <a:rPr lang="pt-PT" sz="1400" b="1" u="sng" dirty="0">
                <a:solidFill>
                  <a:srgbClr val="00B050"/>
                </a:solidFill>
              </a:rPr>
              <a:t>Quais os cuidados a ter na definição de Indicadores, no caso, os do QUAR?</a:t>
            </a:r>
          </a:p>
          <a:p>
            <a:pPr algn="just"/>
            <a:endParaRPr lang="pt-PT" sz="1400" dirty="0"/>
          </a:p>
          <a:p>
            <a:pPr algn="just"/>
            <a:endParaRPr lang="pt-PT" sz="1400" dirty="0"/>
          </a:p>
          <a:p>
            <a:pPr algn="just"/>
            <a:r>
              <a:rPr lang="pt-PT" sz="1400" dirty="0"/>
              <a:t>Os indicadores de desempenho a estabelecer no QUAR devem obedecer aos seguintes princípios:</a:t>
            </a:r>
          </a:p>
          <a:p>
            <a:pPr algn="just"/>
            <a:endParaRPr lang="pt-PT" sz="1400" dirty="0"/>
          </a:p>
          <a:p>
            <a:pPr algn="just"/>
            <a:r>
              <a:rPr lang="pt-PT" sz="1400" dirty="0"/>
              <a:t>Pertinência face aos objetivos que pretendem medir; </a:t>
            </a:r>
            <a:r>
              <a:rPr lang="pt-PT" sz="1400" b="1" dirty="0">
                <a:solidFill>
                  <a:srgbClr val="0070C0"/>
                </a:solidFill>
              </a:rPr>
              <a:t>[(alínea a) do n.º 1 do artigo 12.º)]</a:t>
            </a:r>
            <a:endParaRPr lang="pt-PT" sz="1400" dirty="0"/>
          </a:p>
          <a:p>
            <a:pPr algn="just"/>
            <a:endParaRPr lang="pt-PT" sz="1400" dirty="0"/>
          </a:p>
          <a:p>
            <a:pPr algn="just"/>
            <a:r>
              <a:rPr lang="pt-PT" sz="1400" dirty="0"/>
              <a:t>Credibilidade;</a:t>
            </a:r>
            <a:r>
              <a:rPr lang="pt-PT" sz="1400" b="1" dirty="0">
                <a:solidFill>
                  <a:srgbClr val="0070C0"/>
                </a:solidFill>
              </a:rPr>
              <a:t> [(alínea b) do n.º 1 do artigo 12.º)]</a:t>
            </a:r>
            <a:endParaRPr lang="pt-PT" sz="1400" dirty="0"/>
          </a:p>
          <a:p>
            <a:pPr algn="just"/>
            <a:endParaRPr lang="pt-PT" sz="1400" dirty="0"/>
          </a:p>
          <a:p>
            <a:pPr algn="just"/>
            <a:r>
              <a:rPr lang="pt-PT" sz="1400" dirty="0"/>
              <a:t>Facilidade de recolha;</a:t>
            </a:r>
            <a:r>
              <a:rPr lang="pt-PT" sz="1400" b="1" dirty="0">
                <a:solidFill>
                  <a:srgbClr val="0070C0"/>
                </a:solidFill>
              </a:rPr>
              <a:t> [(alínea c) do n.º 1 do artigo 12.º)]</a:t>
            </a:r>
            <a:endParaRPr lang="pt-PT" sz="1400" dirty="0"/>
          </a:p>
          <a:p>
            <a:pPr algn="just"/>
            <a:endParaRPr lang="pt-PT" sz="1400" dirty="0"/>
          </a:p>
          <a:p>
            <a:pPr algn="just"/>
            <a:r>
              <a:rPr lang="pt-PT" sz="1400" dirty="0"/>
              <a:t>Clareza;</a:t>
            </a:r>
            <a:r>
              <a:rPr lang="pt-PT" sz="1400" b="1" dirty="0">
                <a:solidFill>
                  <a:srgbClr val="0070C0"/>
                </a:solidFill>
              </a:rPr>
              <a:t> [(alínea d) do n.º 1 do artigo 12.º)]</a:t>
            </a:r>
            <a:endParaRPr lang="pt-PT" sz="1400" dirty="0"/>
          </a:p>
          <a:p>
            <a:pPr algn="just"/>
            <a:endParaRPr lang="pt-PT" sz="1400" dirty="0"/>
          </a:p>
          <a:p>
            <a:pPr algn="just"/>
            <a:r>
              <a:rPr lang="pt-PT" sz="1400" dirty="0"/>
              <a:t>Comparabilidade.</a:t>
            </a:r>
            <a:r>
              <a:rPr lang="pt-PT" sz="1400" b="1" dirty="0">
                <a:solidFill>
                  <a:srgbClr val="0070C0"/>
                </a:solidFill>
              </a:rPr>
              <a:t> [(alínea e) do n.º 1 do artigo 12.º)]</a:t>
            </a:r>
            <a:endParaRPr lang="pt-PT" sz="1400" dirty="0"/>
          </a:p>
          <a:p>
            <a:endParaRPr lang="pt-PT" sz="1400" dirty="0"/>
          </a:p>
          <a:p>
            <a:r>
              <a:rPr lang="pt-PT" sz="1400" b="1" dirty="0">
                <a:solidFill>
                  <a:srgbClr val="00B050"/>
                </a:solidFill>
              </a:rPr>
              <a:t>Os indicadores devem permitir a mensurabilidade dos desempenhos</a:t>
            </a:r>
            <a:r>
              <a:rPr lang="pt-PT" sz="1400" dirty="0"/>
              <a:t>.</a:t>
            </a:r>
            <a:r>
              <a:rPr lang="pt-PT" sz="1400" b="1" dirty="0">
                <a:solidFill>
                  <a:srgbClr val="0070C0"/>
                </a:solidFill>
              </a:rPr>
              <a:t> (n.º 2 do artigo 12.º)</a:t>
            </a:r>
            <a:endParaRPr lang="pt-PT" sz="1400" dirty="0"/>
          </a:p>
          <a:p>
            <a:endParaRPr lang="pt-PT" sz="1400" dirty="0"/>
          </a:p>
        </p:txBody>
      </p:sp>
    </p:spTree>
    <p:extLst>
      <p:ext uri="{BB962C8B-B14F-4D97-AF65-F5344CB8AC3E}">
        <p14:creationId xmlns:p14="http://schemas.microsoft.com/office/powerpoint/2010/main" val="28816312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737361" y="304811"/>
            <a:ext cx="9767252" cy="482206"/>
          </a:xfrm>
        </p:spPr>
        <p:txBody>
          <a:bodyPr>
            <a:noAutofit/>
          </a:bodyPr>
          <a:lstStyle/>
          <a:p>
            <a:pPr algn="ct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r>
              <a:rPr lang="pt-PT" sz="2400" dirty="0">
                <a:latin typeface="Arial" panose="020B0604020202020204" pitchFamily="34" charset="0"/>
                <a:cs typeface="Arial" panose="020B0604020202020204" pitchFamily="34" charset="0"/>
              </a:rPr>
              <a:t>Ciclo de Avaliação SIADAPRA 1</a:t>
            </a:r>
          </a:p>
        </p:txBody>
      </p:sp>
      <p:cxnSp>
        <p:nvCxnSpPr>
          <p:cNvPr id="6" name="Conexão reta 5"/>
          <p:cNvCxnSpPr/>
          <p:nvPr/>
        </p:nvCxnSpPr>
        <p:spPr>
          <a:xfrm>
            <a:off x="1737361" y="1025243"/>
            <a:ext cx="9767252" cy="0"/>
          </a:xfrm>
          <a:prstGeom prst="line">
            <a:avLst/>
          </a:prstGeom>
          <a:ln w="73025">
            <a:solidFill>
              <a:srgbClr val="C00000"/>
            </a:solidFill>
          </a:ln>
        </p:spPr>
        <p:style>
          <a:lnRef idx="1">
            <a:schemeClr val="accent1"/>
          </a:lnRef>
          <a:fillRef idx="0">
            <a:schemeClr val="accent1"/>
          </a:fillRef>
          <a:effectRef idx="0">
            <a:schemeClr val="accent1"/>
          </a:effectRef>
          <a:fontRef idx="minor">
            <a:schemeClr val="tx1"/>
          </a:fontRef>
        </p:style>
      </p:cxnSp>
      <p:sp>
        <p:nvSpPr>
          <p:cNvPr id="5" name="Retângulo 4"/>
          <p:cNvSpPr/>
          <p:nvPr/>
        </p:nvSpPr>
        <p:spPr>
          <a:xfrm>
            <a:off x="1737361" y="1263470"/>
            <a:ext cx="9767252" cy="4401205"/>
          </a:xfrm>
          <a:prstGeom prst="rect">
            <a:avLst/>
          </a:prstGeom>
        </p:spPr>
        <p:txBody>
          <a:bodyPr wrap="square">
            <a:spAutoFit/>
          </a:bodyPr>
          <a:lstStyle/>
          <a:p>
            <a:pPr algn="ctr"/>
            <a:r>
              <a:rPr lang="pt-PT" sz="1400" b="1" dirty="0">
                <a:solidFill>
                  <a:srgbClr val="00B050"/>
                </a:solidFill>
              </a:rPr>
              <a:t>Quando deve o QUAR ser elaborado e aprovado?</a:t>
            </a:r>
          </a:p>
          <a:p>
            <a:pPr algn="just"/>
            <a:endParaRPr lang="pt-PT" sz="1400" dirty="0"/>
          </a:p>
          <a:p>
            <a:pPr algn="just"/>
            <a:r>
              <a:rPr lang="pt-PT" sz="1400" dirty="0"/>
              <a:t>Até </a:t>
            </a:r>
            <a:r>
              <a:rPr lang="pt-PT" sz="1400" b="1" dirty="0">
                <a:solidFill>
                  <a:srgbClr val="00B050"/>
                </a:solidFill>
              </a:rPr>
              <a:t>30 de novembro de cada ano</a:t>
            </a:r>
            <a:r>
              <a:rPr lang="pt-PT" sz="1400" dirty="0"/>
              <a:t>, os serviços iniciam ou prosseguem a construção do QUAR previsto no artigo 10.º e, no quadro das orientações fixadas pelos respetivos membros do Governo Regional, propõem os objetivos a prosseguir no ano seguinte e estabelecem os indicadores de desempenho e respetivas fontes de verificação.</a:t>
            </a:r>
            <a:r>
              <a:rPr lang="pt-PT" sz="1400" b="1" dirty="0">
                <a:solidFill>
                  <a:srgbClr val="0070C0"/>
                </a:solidFill>
              </a:rPr>
              <a:t> (n.º 1 do artigo 81.º)</a:t>
            </a:r>
            <a:endParaRPr lang="pt-PT" sz="1400" dirty="0"/>
          </a:p>
          <a:p>
            <a:pPr algn="just"/>
            <a:endParaRPr lang="pt-PT" sz="1400" dirty="0"/>
          </a:p>
          <a:p>
            <a:pPr algn="just"/>
            <a:endParaRPr lang="pt-PT" sz="1400" dirty="0"/>
          </a:p>
          <a:p>
            <a:pPr algn="just"/>
            <a:r>
              <a:rPr lang="pt-PT" sz="1400" dirty="0"/>
              <a:t>Os serviços, que, nos diferentes departamentos, são competentes</a:t>
            </a:r>
            <a:r>
              <a:rPr lang="pt-PT" sz="1400" b="1" dirty="0">
                <a:solidFill>
                  <a:srgbClr val="00B050"/>
                </a:solidFill>
              </a:rPr>
              <a:t> em matéria de planeamento, estratégia e avaliação, acompanham e validam os processos de construção dos QUAR.</a:t>
            </a:r>
            <a:r>
              <a:rPr lang="pt-PT" sz="1400" b="1" dirty="0">
                <a:solidFill>
                  <a:srgbClr val="0070C0"/>
                </a:solidFill>
              </a:rPr>
              <a:t> (n.º 2 do artigo 81.º)</a:t>
            </a:r>
            <a:endParaRPr lang="pt-PT" sz="1400" dirty="0"/>
          </a:p>
          <a:p>
            <a:pPr algn="just"/>
            <a:endParaRPr lang="pt-PT" sz="1400" dirty="0"/>
          </a:p>
          <a:p>
            <a:pPr algn="just"/>
            <a:endParaRPr lang="pt-PT" sz="1400" dirty="0"/>
          </a:p>
          <a:p>
            <a:pPr algn="just"/>
            <a:r>
              <a:rPr lang="pt-PT" sz="1400" dirty="0"/>
              <a:t>Até </a:t>
            </a:r>
            <a:r>
              <a:rPr lang="pt-PT" sz="1400" b="1" dirty="0">
                <a:solidFill>
                  <a:srgbClr val="00B050"/>
                </a:solidFill>
              </a:rPr>
              <a:t>15 de dezembro </a:t>
            </a:r>
            <a:r>
              <a:rPr lang="pt-PT" sz="1400" dirty="0"/>
              <a:t>de cada ano, </a:t>
            </a:r>
            <a:r>
              <a:rPr lang="pt-PT" sz="1400" b="1" dirty="0">
                <a:solidFill>
                  <a:srgbClr val="00B050"/>
                </a:solidFill>
              </a:rPr>
              <a:t>os membros do Governo Regional</a:t>
            </a:r>
            <a:r>
              <a:rPr lang="pt-PT" sz="1400" dirty="0"/>
              <a:t> aprovam os objetivos anuais de cada serviço.</a:t>
            </a:r>
            <a:r>
              <a:rPr lang="pt-PT" sz="1400" b="1" dirty="0">
                <a:solidFill>
                  <a:srgbClr val="0070C0"/>
                </a:solidFill>
              </a:rPr>
              <a:t> (n.º 3 do artigo 81.º)</a:t>
            </a:r>
            <a:endParaRPr lang="pt-PT" sz="1400" dirty="0"/>
          </a:p>
          <a:p>
            <a:pPr algn="just"/>
            <a:endParaRPr lang="pt-PT" sz="1400" dirty="0"/>
          </a:p>
          <a:p>
            <a:pPr algn="ctr"/>
            <a:endParaRPr lang="pt-PT" sz="1400" b="1" u="sng" dirty="0">
              <a:solidFill>
                <a:srgbClr val="00B050"/>
              </a:solidFill>
            </a:endParaRPr>
          </a:p>
          <a:p>
            <a:pPr algn="ctr"/>
            <a:r>
              <a:rPr lang="pt-PT" sz="1400" b="1" u="sng" dirty="0">
                <a:solidFill>
                  <a:srgbClr val="00B050"/>
                </a:solidFill>
              </a:rPr>
              <a:t>O QUAR e a autoavaliação devem ser publicitados? Onde?</a:t>
            </a:r>
          </a:p>
          <a:p>
            <a:pPr algn="just"/>
            <a:endParaRPr lang="pt-PT" sz="1400" dirty="0"/>
          </a:p>
          <a:p>
            <a:r>
              <a:rPr lang="pt-PT" sz="1400" dirty="0"/>
              <a:t>O Quar é objeto de publicitação no porta do Governo Regional dos Açores.</a:t>
            </a:r>
            <a:r>
              <a:rPr lang="pt-PT" sz="1400" b="1" dirty="0">
                <a:solidFill>
                  <a:srgbClr val="0070C0"/>
                </a:solidFill>
              </a:rPr>
              <a:t> (n.º 5 do artigo 10.º)</a:t>
            </a:r>
          </a:p>
          <a:p>
            <a:endParaRPr lang="pt-PT" sz="1400" b="1" dirty="0">
              <a:solidFill>
                <a:srgbClr val="0070C0"/>
              </a:solidFill>
            </a:endParaRPr>
          </a:p>
        </p:txBody>
      </p:sp>
    </p:spTree>
    <p:extLst>
      <p:ext uri="{BB962C8B-B14F-4D97-AF65-F5344CB8AC3E}">
        <p14:creationId xmlns:p14="http://schemas.microsoft.com/office/powerpoint/2010/main" val="10812763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BFF3BB-48AD-E9D5-4D5E-A9F1F449B61F}"/>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B460E124-4E3B-EF99-C0E8-BA43A5F139C7}"/>
              </a:ext>
            </a:extLst>
          </p:cNvPr>
          <p:cNvSpPr>
            <a:spLocks noGrp="1"/>
          </p:cNvSpPr>
          <p:nvPr>
            <p:ph type="ctrTitle"/>
          </p:nvPr>
        </p:nvSpPr>
        <p:spPr>
          <a:xfrm>
            <a:off x="1737361" y="304811"/>
            <a:ext cx="9767252" cy="482206"/>
          </a:xfrm>
        </p:spPr>
        <p:txBody>
          <a:bodyPr>
            <a:noAutofit/>
          </a:bodyPr>
          <a:lstStyle/>
          <a:p>
            <a:pPr algn="ct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r>
              <a:rPr lang="pt-PT" sz="2400" dirty="0">
                <a:latin typeface="Arial" panose="020B0604020202020204" pitchFamily="34" charset="0"/>
                <a:cs typeface="Arial" panose="020B0604020202020204" pitchFamily="34" charset="0"/>
              </a:rPr>
              <a:t>Ciclo de Avaliação SIADAPRA 1</a:t>
            </a:r>
          </a:p>
        </p:txBody>
      </p:sp>
      <p:sp>
        <p:nvSpPr>
          <p:cNvPr id="4" name="Retângulo 3">
            <a:extLst>
              <a:ext uri="{FF2B5EF4-FFF2-40B4-BE49-F238E27FC236}">
                <a16:creationId xmlns:a16="http://schemas.microsoft.com/office/drawing/2014/main" id="{AE01A493-3721-3208-DEDD-BD2EE8CA3D0B}"/>
              </a:ext>
            </a:extLst>
          </p:cNvPr>
          <p:cNvSpPr/>
          <p:nvPr/>
        </p:nvSpPr>
        <p:spPr>
          <a:xfrm>
            <a:off x="1737361" y="1668379"/>
            <a:ext cx="9767252" cy="4801694"/>
          </a:xfrm>
          <a:prstGeom prst="rect">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PT" sz="2400" b="1" dirty="0">
                <a:solidFill>
                  <a:srgbClr val="00B050"/>
                </a:solidFill>
              </a:rPr>
              <a:t>Enquadramento</a:t>
            </a:r>
          </a:p>
          <a:p>
            <a:endParaRPr lang="pt-PT" sz="2400" b="1" dirty="0">
              <a:solidFill>
                <a:srgbClr val="00B050"/>
              </a:solidFill>
            </a:endParaRPr>
          </a:p>
        </p:txBody>
      </p:sp>
      <p:cxnSp>
        <p:nvCxnSpPr>
          <p:cNvPr id="6" name="Conexão reta 5">
            <a:extLst>
              <a:ext uri="{FF2B5EF4-FFF2-40B4-BE49-F238E27FC236}">
                <a16:creationId xmlns:a16="http://schemas.microsoft.com/office/drawing/2014/main" id="{1EBF7C90-BE25-FD51-EEC2-210DD2FDCC03}"/>
              </a:ext>
            </a:extLst>
          </p:cNvPr>
          <p:cNvCxnSpPr/>
          <p:nvPr/>
        </p:nvCxnSpPr>
        <p:spPr>
          <a:xfrm>
            <a:off x="1737361" y="1025243"/>
            <a:ext cx="9767252" cy="0"/>
          </a:xfrm>
          <a:prstGeom prst="line">
            <a:avLst/>
          </a:prstGeom>
          <a:ln w="73025">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970092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737361" y="304811"/>
            <a:ext cx="9767252" cy="482206"/>
          </a:xfrm>
        </p:spPr>
        <p:txBody>
          <a:bodyPr>
            <a:noAutofit/>
          </a:bodyPr>
          <a:lstStyle/>
          <a:p>
            <a:pPr algn="ct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r>
              <a:rPr lang="pt-PT" sz="2400" dirty="0">
                <a:latin typeface="Arial" panose="020B0604020202020204" pitchFamily="34" charset="0"/>
                <a:cs typeface="Arial" panose="020B0604020202020204" pitchFamily="34" charset="0"/>
              </a:rPr>
              <a:t>Ciclo de Avaliação SIADAPRA 1</a:t>
            </a:r>
          </a:p>
        </p:txBody>
      </p:sp>
      <p:cxnSp>
        <p:nvCxnSpPr>
          <p:cNvPr id="6" name="Conexão reta 5"/>
          <p:cNvCxnSpPr/>
          <p:nvPr/>
        </p:nvCxnSpPr>
        <p:spPr>
          <a:xfrm>
            <a:off x="1737361" y="1025243"/>
            <a:ext cx="9767252" cy="0"/>
          </a:xfrm>
          <a:prstGeom prst="line">
            <a:avLst/>
          </a:prstGeom>
          <a:ln w="73025">
            <a:solidFill>
              <a:srgbClr val="C00000"/>
            </a:solidFill>
          </a:ln>
        </p:spPr>
        <p:style>
          <a:lnRef idx="1">
            <a:schemeClr val="accent1"/>
          </a:lnRef>
          <a:fillRef idx="0">
            <a:schemeClr val="accent1"/>
          </a:fillRef>
          <a:effectRef idx="0">
            <a:schemeClr val="accent1"/>
          </a:effectRef>
          <a:fontRef idx="minor">
            <a:schemeClr val="tx1"/>
          </a:fontRef>
        </p:style>
      </p:cxnSp>
      <p:sp>
        <p:nvSpPr>
          <p:cNvPr id="5" name="Retângulo 4"/>
          <p:cNvSpPr/>
          <p:nvPr/>
        </p:nvSpPr>
        <p:spPr>
          <a:xfrm>
            <a:off x="1737361" y="1414573"/>
            <a:ext cx="9767252" cy="4401205"/>
          </a:xfrm>
          <a:prstGeom prst="rect">
            <a:avLst/>
          </a:prstGeom>
        </p:spPr>
        <p:txBody>
          <a:bodyPr wrap="square">
            <a:spAutoFit/>
          </a:bodyPr>
          <a:lstStyle/>
          <a:p>
            <a:pPr algn="ctr"/>
            <a:r>
              <a:rPr lang="pt-PT" sz="1400" b="1" u="sng" dirty="0">
                <a:solidFill>
                  <a:srgbClr val="00B050"/>
                </a:solidFill>
              </a:rPr>
              <a:t>O QUAR é um documento estanque?</a:t>
            </a:r>
          </a:p>
          <a:p>
            <a:pPr algn="ctr"/>
            <a:endParaRPr lang="pt-PT" sz="1400" b="1" dirty="0">
              <a:solidFill>
                <a:srgbClr val="00B050"/>
              </a:solidFill>
            </a:endParaRPr>
          </a:p>
          <a:p>
            <a:pPr algn="ctr"/>
            <a:r>
              <a:rPr lang="pt-PT" sz="1400" b="1" dirty="0"/>
              <a:t>Resposta: Não</a:t>
            </a:r>
          </a:p>
          <a:p>
            <a:pPr algn="just"/>
            <a:endParaRPr lang="pt-PT" sz="1400" b="1" dirty="0">
              <a:solidFill>
                <a:srgbClr val="00B050"/>
              </a:solidFill>
            </a:endParaRPr>
          </a:p>
          <a:p>
            <a:pPr algn="just"/>
            <a:endParaRPr lang="pt-PT" sz="1400" b="1" dirty="0">
              <a:solidFill>
                <a:srgbClr val="00B050"/>
              </a:solidFill>
            </a:endParaRPr>
          </a:p>
          <a:p>
            <a:pPr algn="just"/>
            <a:r>
              <a:rPr lang="pt-PT" sz="1400" b="1" dirty="0">
                <a:solidFill>
                  <a:srgbClr val="00B050"/>
                </a:solidFill>
              </a:rPr>
              <a:t>O QUAR é um documento dinâmico</a:t>
            </a:r>
            <a:r>
              <a:rPr lang="pt-PT" sz="1400" dirty="0"/>
              <a:t>, como todos os documentos de planeamento – e por isso deve ser monitorizado e alimentado ao longo do ciclo de gestão da Unidade Orgânica.</a:t>
            </a:r>
          </a:p>
          <a:p>
            <a:pPr algn="just"/>
            <a:endParaRPr lang="pt-PT" sz="1400" dirty="0"/>
          </a:p>
          <a:p>
            <a:pPr algn="just"/>
            <a:r>
              <a:rPr lang="pt-PT" sz="1400" dirty="0"/>
              <a:t>O QUAR relaciona -se com o ciclo de gestão do serviço e é fixado e mantido atualizado em articulação com o serviço competente em matéria de planeamento, estratégia e avaliação de cada departamento governamental.</a:t>
            </a:r>
            <a:r>
              <a:rPr lang="pt-PT" sz="1400" b="1" dirty="0">
                <a:solidFill>
                  <a:srgbClr val="0070C0"/>
                </a:solidFill>
              </a:rPr>
              <a:t> (n.º 2 do artigo 10.º)</a:t>
            </a:r>
            <a:endParaRPr lang="pt-PT" sz="1400" dirty="0"/>
          </a:p>
          <a:p>
            <a:pPr algn="just"/>
            <a:endParaRPr lang="pt-PT" sz="1400" dirty="0"/>
          </a:p>
          <a:p>
            <a:pPr algn="just"/>
            <a:r>
              <a:rPr lang="pt-PT" sz="1400" dirty="0"/>
              <a:t>A dinâmica de atualização do QUAR deve sustentar-se na análise da envolvência externa, na identificação das capacidades instaladas e nas oportunidades de desenvolvimento do serviço e organismo, bem como do grau de satisfação dos utilizadores.</a:t>
            </a:r>
            <a:r>
              <a:rPr lang="pt-PT" sz="1400" b="1" dirty="0">
                <a:solidFill>
                  <a:srgbClr val="0070C0"/>
                </a:solidFill>
              </a:rPr>
              <a:t> (n.º 4 do artigo 10.º)</a:t>
            </a:r>
            <a:endParaRPr lang="pt-PT" sz="1400" dirty="0"/>
          </a:p>
          <a:p>
            <a:pPr algn="just"/>
            <a:endParaRPr lang="pt-PT" sz="1400" dirty="0"/>
          </a:p>
          <a:p>
            <a:pPr algn="just"/>
            <a:endParaRPr lang="pt-PT" sz="1400" dirty="0"/>
          </a:p>
          <a:p>
            <a:pPr algn="just"/>
            <a:r>
              <a:rPr lang="pt-PT" sz="1400" b="1" dirty="0">
                <a:solidFill>
                  <a:srgbClr val="00B050"/>
                </a:solidFill>
              </a:rPr>
              <a:t>O QUAR deverá incorporar os objetivos estratégicos-operacionais mais importantes e, ao longo da sua execução, ser alterado caso os objetivos estratégicos e/ou os elementos que o incorporem se alterem.</a:t>
            </a:r>
          </a:p>
          <a:p>
            <a:pPr algn="just"/>
            <a:endParaRPr lang="pt-PT" sz="1400" dirty="0"/>
          </a:p>
        </p:txBody>
      </p:sp>
    </p:spTree>
    <p:extLst>
      <p:ext uri="{BB962C8B-B14F-4D97-AF65-F5344CB8AC3E}">
        <p14:creationId xmlns:p14="http://schemas.microsoft.com/office/powerpoint/2010/main" val="24169917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737361" y="304811"/>
            <a:ext cx="9767252" cy="482206"/>
          </a:xfrm>
        </p:spPr>
        <p:txBody>
          <a:bodyPr>
            <a:noAutofit/>
          </a:bodyPr>
          <a:lstStyle/>
          <a:p>
            <a:pPr algn="ct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r>
              <a:rPr lang="pt-PT" sz="2400" dirty="0">
                <a:latin typeface="Arial" panose="020B0604020202020204" pitchFamily="34" charset="0"/>
                <a:cs typeface="Arial" panose="020B0604020202020204" pitchFamily="34" charset="0"/>
              </a:rPr>
              <a:t>Ciclo de Avaliação SIADAPRA 1</a:t>
            </a:r>
          </a:p>
        </p:txBody>
      </p:sp>
      <p:cxnSp>
        <p:nvCxnSpPr>
          <p:cNvPr id="6" name="Conexão reta 5"/>
          <p:cNvCxnSpPr/>
          <p:nvPr/>
        </p:nvCxnSpPr>
        <p:spPr>
          <a:xfrm>
            <a:off x="1737361" y="1025243"/>
            <a:ext cx="9767252" cy="0"/>
          </a:xfrm>
          <a:prstGeom prst="line">
            <a:avLst/>
          </a:prstGeom>
          <a:ln w="73025">
            <a:solidFill>
              <a:srgbClr val="C00000"/>
            </a:solidFill>
          </a:ln>
        </p:spPr>
        <p:style>
          <a:lnRef idx="1">
            <a:schemeClr val="accent1"/>
          </a:lnRef>
          <a:fillRef idx="0">
            <a:schemeClr val="accent1"/>
          </a:fillRef>
          <a:effectRef idx="0">
            <a:schemeClr val="accent1"/>
          </a:effectRef>
          <a:fontRef idx="minor">
            <a:schemeClr val="tx1"/>
          </a:fontRef>
        </p:style>
      </p:cxnSp>
      <p:sp>
        <p:nvSpPr>
          <p:cNvPr id="5" name="Retângulo 4"/>
          <p:cNvSpPr/>
          <p:nvPr/>
        </p:nvSpPr>
        <p:spPr>
          <a:xfrm>
            <a:off x="1865698" y="3167317"/>
            <a:ext cx="9767252" cy="1477328"/>
          </a:xfrm>
          <a:prstGeom prst="rect">
            <a:avLst/>
          </a:prstGeom>
        </p:spPr>
        <p:txBody>
          <a:bodyPr wrap="square">
            <a:spAutoFit/>
          </a:bodyPr>
          <a:lstStyle/>
          <a:p>
            <a:r>
              <a:rPr lang="pt-PT" b="1" dirty="0"/>
              <a:t>A construção do QUAR tomando como exemplo uma Unidade Orgânica que tenha como uma das suas atribuições a Formação, verificando.</a:t>
            </a:r>
          </a:p>
          <a:p>
            <a:pPr marL="285750" indent="-285750">
              <a:buFont typeface="Arial" panose="020B0604020202020204" pitchFamily="34" charset="0"/>
              <a:buChar char="•"/>
            </a:pPr>
            <a:r>
              <a:rPr lang="pt-PT" b="1" dirty="0">
                <a:solidFill>
                  <a:srgbClr val="00B050"/>
                </a:solidFill>
              </a:rPr>
              <a:t>Diferenciação de objetivos de Eficácia, Eficiência e Qualidade</a:t>
            </a:r>
          </a:p>
          <a:p>
            <a:pPr marL="285750" indent="-285750">
              <a:buFont typeface="Arial" panose="020B0604020202020204" pitchFamily="34" charset="0"/>
              <a:buChar char="•"/>
            </a:pPr>
            <a:r>
              <a:rPr lang="pt-PT" b="1" dirty="0">
                <a:solidFill>
                  <a:srgbClr val="00B050"/>
                </a:solidFill>
              </a:rPr>
              <a:t>A atribuição de pesos diferenciados nos objetivos e indicadores</a:t>
            </a:r>
          </a:p>
          <a:p>
            <a:pPr marL="285750" indent="-285750">
              <a:buFont typeface="Arial" panose="020B0604020202020204" pitchFamily="34" charset="0"/>
              <a:buChar char="•"/>
            </a:pPr>
            <a:r>
              <a:rPr lang="pt-PT" b="1" dirty="0">
                <a:solidFill>
                  <a:srgbClr val="00B050"/>
                </a:solidFill>
              </a:rPr>
              <a:t>A semelhança dos objetivos</a:t>
            </a:r>
          </a:p>
        </p:txBody>
      </p:sp>
    </p:spTree>
    <p:extLst>
      <p:ext uri="{BB962C8B-B14F-4D97-AF65-F5344CB8AC3E}">
        <p14:creationId xmlns:p14="http://schemas.microsoft.com/office/powerpoint/2010/main" val="15021361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737361" y="304811"/>
            <a:ext cx="9767252" cy="482206"/>
          </a:xfrm>
        </p:spPr>
        <p:txBody>
          <a:bodyPr>
            <a:noAutofit/>
          </a:bodyPr>
          <a:lstStyle/>
          <a:p>
            <a:pPr algn="ct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r>
              <a:rPr lang="pt-PT" sz="2400" dirty="0">
                <a:latin typeface="Arial" panose="020B0604020202020204" pitchFamily="34" charset="0"/>
                <a:cs typeface="Arial" panose="020B0604020202020204" pitchFamily="34" charset="0"/>
              </a:rPr>
              <a:t>Ciclo de Avaliação SIADAPRA 1</a:t>
            </a:r>
          </a:p>
        </p:txBody>
      </p:sp>
      <p:cxnSp>
        <p:nvCxnSpPr>
          <p:cNvPr id="6" name="Conexão reta 5"/>
          <p:cNvCxnSpPr/>
          <p:nvPr/>
        </p:nvCxnSpPr>
        <p:spPr>
          <a:xfrm>
            <a:off x="1737361" y="1025243"/>
            <a:ext cx="9767252" cy="0"/>
          </a:xfrm>
          <a:prstGeom prst="line">
            <a:avLst/>
          </a:prstGeom>
          <a:ln w="73025">
            <a:solidFill>
              <a:srgbClr val="C00000"/>
            </a:solidFill>
          </a:ln>
        </p:spPr>
        <p:style>
          <a:lnRef idx="1">
            <a:schemeClr val="accent1"/>
          </a:lnRef>
          <a:fillRef idx="0">
            <a:schemeClr val="accent1"/>
          </a:fillRef>
          <a:effectRef idx="0">
            <a:schemeClr val="accent1"/>
          </a:effectRef>
          <a:fontRef idx="minor">
            <a:schemeClr val="tx1"/>
          </a:fontRef>
        </p:style>
      </p:cxnSp>
      <p:graphicFrame>
        <p:nvGraphicFramePr>
          <p:cNvPr id="4" name="Tabela 3"/>
          <p:cNvGraphicFramePr>
            <a:graphicFrameLocks noGrp="1"/>
          </p:cNvGraphicFramePr>
          <p:nvPr/>
        </p:nvGraphicFramePr>
        <p:xfrm>
          <a:off x="1737363" y="1395664"/>
          <a:ext cx="9767250" cy="4602500"/>
        </p:xfrm>
        <a:graphic>
          <a:graphicData uri="http://schemas.openxmlformats.org/drawingml/2006/table">
            <a:tbl>
              <a:tblPr/>
              <a:tblGrid>
                <a:gridCol w="3174691">
                  <a:extLst>
                    <a:ext uri="{9D8B030D-6E8A-4147-A177-3AD203B41FA5}">
                      <a16:colId xmlns:a16="http://schemas.microsoft.com/office/drawing/2014/main" val="125004195"/>
                    </a:ext>
                  </a:extLst>
                </a:gridCol>
                <a:gridCol w="2563401">
                  <a:extLst>
                    <a:ext uri="{9D8B030D-6E8A-4147-A177-3AD203B41FA5}">
                      <a16:colId xmlns:a16="http://schemas.microsoft.com/office/drawing/2014/main" val="668649728"/>
                    </a:ext>
                  </a:extLst>
                </a:gridCol>
                <a:gridCol w="446197">
                  <a:extLst>
                    <a:ext uri="{9D8B030D-6E8A-4147-A177-3AD203B41FA5}">
                      <a16:colId xmlns:a16="http://schemas.microsoft.com/office/drawing/2014/main" val="496847690"/>
                    </a:ext>
                  </a:extLst>
                </a:gridCol>
                <a:gridCol w="838850">
                  <a:extLst>
                    <a:ext uri="{9D8B030D-6E8A-4147-A177-3AD203B41FA5}">
                      <a16:colId xmlns:a16="http://schemas.microsoft.com/office/drawing/2014/main" val="126890189"/>
                    </a:ext>
                  </a:extLst>
                </a:gridCol>
                <a:gridCol w="615752">
                  <a:extLst>
                    <a:ext uri="{9D8B030D-6E8A-4147-A177-3AD203B41FA5}">
                      <a16:colId xmlns:a16="http://schemas.microsoft.com/office/drawing/2014/main" val="1089356456"/>
                    </a:ext>
                  </a:extLst>
                </a:gridCol>
                <a:gridCol w="508664">
                  <a:extLst>
                    <a:ext uri="{9D8B030D-6E8A-4147-A177-3AD203B41FA5}">
                      <a16:colId xmlns:a16="http://schemas.microsoft.com/office/drawing/2014/main" val="3538934961"/>
                    </a:ext>
                  </a:extLst>
                </a:gridCol>
                <a:gridCol w="508664">
                  <a:extLst>
                    <a:ext uri="{9D8B030D-6E8A-4147-A177-3AD203B41FA5}">
                      <a16:colId xmlns:a16="http://schemas.microsoft.com/office/drawing/2014/main" val="407683443"/>
                    </a:ext>
                  </a:extLst>
                </a:gridCol>
                <a:gridCol w="635831">
                  <a:extLst>
                    <a:ext uri="{9D8B030D-6E8A-4147-A177-3AD203B41FA5}">
                      <a16:colId xmlns:a16="http://schemas.microsoft.com/office/drawing/2014/main" val="2789591632"/>
                    </a:ext>
                  </a:extLst>
                </a:gridCol>
                <a:gridCol w="475200">
                  <a:extLst>
                    <a:ext uri="{9D8B030D-6E8A-4147-A177-3AD203B41FA5}">
                      <a16:colId xmlns:a16="http://schemas.microsoft.com/office/drawing/2014/main" val="1887547987"/>
                    </a:ext>
                  </a:extLst>
                </a:gridCol>
              </a:tblGrid>
              <a:tr h="256476">
                <a:tc gridSpan="9">
                  <a:txBody>
                    <a:bodyPr/>
                    <a:lstStyle/>
                    <a:p>
                      <a:pPr algn="l" fontAlgn="ctr"/>
                      <a:r>
                        <a:rPr lang="pt-PT" sz="800" b="1" i="0" u="none" strike="noStrike" dirty="0">
                          <a:solidFill>
                            <a:srgbClr val="000000"/>
                          </a:solidFill>
                          <a:effectLst/>
                          <a:latin typeface="Calibri" panose="020F0502020204030204" pitchFamily="34" charset="0"/>
                        </a:rPr>
                        <a:t>OBJETIVOS ESTRATÉGICO-OPERACIONAIS DE EFICÁCIA -  </a:t>
                      </a:r>
                      <a:r>
                        <a:rPr lang="pt-PT" sz="800" b="1" i="0" u="sng" strike="noStrike" dirty="0">
                          <a:solidFill>
                            <a:srgbClr val="000000"/>
                          </a:solidFill>
                          <a:effectLst/>
                          <a:latin typeface="Calibri" panose="020F0502020204030204" pitchFamily="34" charset="0"/>
                        </a:rPr>
                        <a:t>Ponderação de 40%</a:t>
                      </a:r>
                      <a:endParaRPr lang="pt-PT" sz="800" b="1" i="0" u="none" strike="noStrike" dirty="0">
                        <a:solidFill>
                          <a:srgbClr val="000000"/>
                        </a:solidFill>
                        <a:effectLst/>
                        <a:latin typeface="Calibri" panose="020F0502020204030204" pitchFamily="34" charset="0"/>
                      </a:endParaRPr>
                    </a:p>
                  </a:txBody>
                  <a:tcPr marL="6278" marR="6278" marT="6278" marB="0" anchor="ctr">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solidFill>
                      <a:srgbClr val="FFFFFF"/>
                    </a:solidFill>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extLst>
                  <a:ext uri="{0D108BD9-81ED-4DB2-BD59-A6C34878D82A}">
                    <a16:rowId xmlns:a16="http://schemas.microsoft.com/office/drawing/2014/main" val="4177156939"/>
                  </a:ext>
                </a:extLst>
              </a:tr>
              <a:tr h="256476">
                <a:tc gridSpan="9">
                  <a:txBody>
                    <a:bodyPr/>
                    <a:lstStyle/>
                    <a:p>
                      <a:pPr algn="l" fontAlgn="ctr"/>
                      <a:r>
                        <a:rPr lang="pt-PT" sz="800" b="1" i="0" u="none" strike="noStrike" dirty="0">
                          <a:solidFill>
                            <a:srgbClr val="000000"/>
                          </a:solidFill>
                          <a:effectLst/>
                          <a:latin typeface="Calibri" panose="020F0502020204030204" pitchFamily="34" charset="0"/>
                        </a:rPr>
                        <a:t>O. 1  Garantir</a:t>
                      </a:r>
                      <a:r>
                        <a:rPr lang="pt-PT" sz="800" b="1" i="0" u="none" strike="noStrike" baseline="0" dirty="0">
                          <a:solidFill>
                            <a:srgbClr val="000000"/>
                          </a:solidFill>
                          <a:effectLst/>
                          <a:latin typeface="Calibri" panose="020F0502020204030204" pitchFamily="34" charset="0"/>
                        </a:rPr>
                        <a:t> uma boa execução dos projetos inovadores</a:t>
                      </a:r>
                      <a:r>
                        <a:rPr lang="pt-PT" sz="800" b="1" i="0" u="none" strike="noStrike" dirty="0">
                          <a:solidFill>
                            <a:srgbClr val="000000"/>
                          </a:solidFill>
                          <a:effectLst/>
                          <a:latin typeface="Calibri" panose="020F0502020204030204" pitchFamily="34" charset="0"/>
                        </a:rPr>
                        <a:t> - </a:t>
                      </a:r>
                      <a:r>
                        <a:rPr lang="pt-PT" sz="800" b="1" i="0" u="sng" strike="noStrike" dirty="0">
                          <a:solidFill>
                            <a:srgbClr val="000000"/>
                          </a:solidFill>
                          <a:effectLst/>
                          <a:latin typeface="Calibri" panose="020F0502020204030204" pitchFamily="34" charset="0"/>
                        </a:rPr>
                        <a:t>Ponderação de 33,3%</a:t>
                      </a:r>
                      <a:endParaRPr lang="pt-PT" sz="800" b="1" i="0" u="none" strike="noStrike" dirty="0">
                        <a:solidFill>
                          <a:srgbClr val="000000"/>
                        </a:solidFill>
                        <a:effectLst/>
                        <a:latin typeface="Calibri" panose="020F0502020204030204" pitchFamily="34" charset="0"/>
                      </a:endParaRPr>
                    </a:p>
                  </a:txBody>
                  <a:tcPr marL="6278" marR="6278" marT="6278" marB="0" anchor="ctr">
                    <a:lnL>
                      <a:noFill/>
                    </a:lnL>
                    <a:lnR>
                      <a:noFill/>
                    </a:lnR>
                    <a:lnT w="12700" cap="flat" cmpd="sng" algn="ctr">
                      <a:solidFill>
                        <a:srgbClr val="000000"/>
                      </a:solidFill>
                      <a:prstDash val="dash"/>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extLst>
                  <a:ext uri="{0D108BD9-81ED-4DB2-BD59-A6C34878D82A}">
                    <a16:rowId xmlns:a16="http://schemas.microsoft.com/office/drawing/2014/main" val="1850573732"/>
                  </a:ext>
                </a:extLst>
              </a:tr>
              <a:tr h="245482">
                <a:tc rowSpan="2">
                  <a:txBody>
                    <a:bodyPr/>
                    <a:lstStyle/>
                    <a:p>
                      <a:pPr algn="ctr" fontAlgn="ctr"/>
                      <a:r>
                        <a:rPr lang="pt-PT" sz="800" b="1" i="0" u="none" strike="noStrike">
                          <a:solidFill>
                            <a:srgbClr val="000000"/>
                          </a:solidFill>
                          <a:effectLst/>
                          <a:latin typeface="Calibri" panose="020F0502020204030204" pitchFamily="34" charset="0"/>
                        </a:rPr>
                        <a:t> Indicadores </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rowSpan="2">
                  <a:txBody>
                    <a:bodyPr/>
                    <a:lstStyle/>
                    <a:p>
                      <a:pPr algn="ctr" fontAlgn="ctr"/>
                      <a:r>
                        <a:rPr lang="pt-PT" sz="800" b="1" i="0" u="none" strike="noStrike">
                          <a:solidFill>
                            <a:srgbClr val="000000"/>
                          </a:solidFill>
                          <a:effectLst/>
                          <a:latin typeface="Calibri" panose="020F0502020204030204" pitchFamily="34" charset="0"/>
                        </a:rPr>
                        <a:t> Fórmula </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rowSpan="2">
                  <a:txBody>
                    <a:bodyPr/>
                    <a:lstStyle/>
                    <a:p>
                      <a:pPr algn="ctr" fontAlgn="ctr"/>
                      <a:r>
                        <a:rPr lang="pt-PT" sz="800" b="1" i="0" u="none" strike="noStrike">
                          <a:solidFill>
                            <a:srgbClr val="000000"/>
                          </a:solidFill>
                          <a:effectLst/>
                          <a:latin typeface="Calibri" panose="020F0502020204030204" pitchFamily="34" charset="0"/>
                        </a:rPr>
                        <a:t>2021</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gridSpan="6">
                  <a:txBody>
                    <a:bodyPr/>
                    <a:lstStyle/>
                    <a:p>
                      <a:pPr algn="ctr" fontAlgn="ctr"/>
                      <a:r>
                        <a:rPr lang="pt-PT" sz="800" b="1" i="0" u="none" strike="noStrike">
                          <a:solidFill>
                            <a:srgbClr val="000000"/>
                          </a:solidFill>
                          <a:effectLst/>
                          <a:latin typeface="Calibri" panose="020F0502020204030204" pitchFamily="34" charset="0"/>
                        </a:rPr>
                        <a:t>2022</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extLst>
                  <a:ext uri="{0D108BD9-81ED-4DB2-BD59-A6C34878D82A}">
                    <a16:rowId xmlns:a16="http://schemas.microsoft.com/office/drawing/2014/main" val="3305040817"/>
                  </a:ext>
                </a:extLst>
              </a:tr>
              <a:tr h="238156">
                <a:tc vMerge="1">
                  <a:txBody>
                    <a:bodyPr/>
                    <a:lstStyle/>
                    <a:p>
                      <a:endParaRPr lang="pt-PT"/>
                    </a:p>
                  </a:txBody>
                  <a:tcPr/>
                </a:tc>
                <a:tc vMerge="1">
                  <a:txBody>
                    <a:bodyPr/>
                    <a:lstStyle/>
                    <a:p>
                      <a:endParaRPr lang="pt-PT"/>
                    </a:p>
                  </a:txBody>
                  <a:tcPr/>
                </a:tc>
                <a:tc vMerge="1">
                  <a:txBody>
                    <a:bodyPr/>
                    <a:lstStyle/>
                    <a:p>
                      <a:endParaRPr lang="pt-PT"/>
                    </a:p>
                  </a:txBody>
                  <a:tcPr/>
                </a:tc>
                <a:tc>
                  <a:txBody>
                    <a:bodyPr/>
                    <a:lstStyle/>
                    <a:p>
                      <a:pPr algn="ctr" fontAlgn="ctr"/>
                      <a:r>
                        <a:rPr lang="pt-PT" sz="800" b="1" i="0" u="none" strike="noStrike">
                          <a:solidFill>
                            <a:srgbClr val="000000"/>
                          </a:solidFill>
                          <a:effectLst/>
                          <a:latin typeface="Calibri" panose="020F0502020204030204" pitchFamily="34" charset="0"/>
                        </a:rPr>
                        <a:t>Meta</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pt-PT" sz="800" b="1" i="0" u="none" strike="noStrike">
                          <a:solidFill>
                            <a:srgbClr val="000000"/>
                          </a:solidFill>
                          <a:effectLst/>
                          <a:latin typeface="Calibri" panose="020F0502020204030204" pitchFamily="34" charset="0"/>
                        </a:rPr>
                        <a:t>Superação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pt-PT" sz="800" b="1" i="0" u="none" strike="noStrike">
                          <a:solidFill>
                            <a:srgbClr val="000000"/>
                          </a:solidFill>
                          <a:effectLst/>
                          <a:latin typeface="Calibri" panose="020F0502020204030204" pitchFamily="34" charset="0"/>
                        </a:rPr>
                        <a:t>Peso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pt-PT" sz="800" b="1" i="0" u="none" strike="noStrike">
                          <a:solidFill>
                            <a:srgbClr val="000000"/>
                          </a:solidFill>
                          <a:effectLst/>
                          <a:latin typeface="Calibri" panose="020F0502020204030204" pitchFamily="34" charset="0"/>
                        </a:rPr>
                        <a:t>Realizado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pt-PT" sz="800" b="1" i="0" u="none" strike="noStrike">
                          <a:solidFill>
                            <a:srgbClr val="000000"/>
                          </a:solidFill>
                          <a:effectLst/>
                          <a:latin typeface="Calibri" panose="020F0502020204030204" pitchFamily="34" charset="0"/>
                        </a:rPr>
                        <a:t>Classificação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pt-PT" sz="800" b="1" i="0" u="none" strike="noStrike">
                          <a:solidFill>
                            <a:srgbClr val="000000"/>
                          </a:solidFill>
                          <a:effectLst/>
                          <a:latin typeface="Calibri" panose="020F0502020204030204" pitchFamily="34" charset="0"/>
                        </a:rPr>
                        <a:t>Desvio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extLst>
                  <a:ext uri="{0D108BD9-81ED-4DB2-BD59-A6C34878D82A}">
                    <a16:rowId xmlns:a16="http://schemas.microsoft.com/office/drawing/2014/main" val="34269245"/>
                  </a:ext>
                </a:extLst>
              </a:tr>
              <a:tr h="778583">
                <a:tc>
                  <a:txBody>
                    <a:bodyPr/>
                    <a:lstStyle/>
                    <a:p>
                      <a:pPr algn="l" fontAlgn="ctr"/>
                      <a:r>
                        <a:rPr lang="pt-PT" sz="800" b="1" i="0" u="none" strike="noStrike" dirty="0" err="1">
                          <a:solidFill>
                            <a:srgbClr val="000000"/>
                          </a:solidFill>
                          <a:effectLst/>
                          <a:latin typeface="Calibri" panose="020F0502020204030204" pitchFamily="34" charset="0"/>
                        </a:rPr>
                        <a:t>Ind</a:t>
                      </a:r>
                      <a:r>
                        <a:rPr lang="pt-PT" sz="800" b="1" i="0" u="none" strike="noStrike" dirty="0">
                          <a:solidFill>
                            <a:srgbClr val="000000"/>
                          </a:solidFill>
                          <a:effectLst/>
                          <a:latin typeface="Calibri" panose="020F0502020204030204" pitchFamily="34" charset="0"/>
                        </a:rPr>
                        <a:t>. 1 Taxa de execução dos projetos inovadores plano de implementação do sistema de gestão da formação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pt-PT" sz="800" b="1" i="0" u="none" strike="noStrike" dirty="0">
                          <a:solidFill>
                            <a:srgbClr val="000000"/>
                          </a:solidFill>
                          <a:effectLst/>
                          <a:latin typeface="Calibri" panose="020F0502020204030204" pitchFamily="34" charset="0"/>
                        </a:rPr>
                        <a:t>(nº de ações previstas concluídas + nº de ações não previstas concluídas) / nº total de ações previstas)*100</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pt-PT" sz="800" b="0" i="0" u="none" strike="noStrike">
                          <a:solidFill>
                            <a:srgbClr val="000000"/>
                          </a:solidFill>
                          <a:effectLst/>
                          <a:latin typeface="Calibri" panose="020F0502020204030204" pitchFamily="34" charset="0"/>
                        </a:rPr>
                        <a:t>n.d.</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pt-PT" sz="800" b="0" i="0" u="none" strike="noStrike">
                          <a:solidFill>
                            <a:srgbClr val="000000"/>
                          </a:solidFill>
                          <a:effectLst/>
                          <a:latin typeface="Calibri" panose="020F0502020204030204" pitchFamily="34" charset="0"/>
                        </a:rPr>
                        <a:t>80%</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pt-PT" sz="800" b="0" i="0" u="none" strike="noStrike">
                          <a:solidFill>
                            <a:srgbClr val="000000"/>
                          </a:solidFill>
                          <a:effectLst/>
                          <a:latin typeface="Calibri" panose="020F0502020204030204" pitchFamily="34" charset="0"/>
                        </a:rPr>
                        <a:t>100%</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pt-PT" sz="800" b="0" i="0" u="none" strike="noStrike">
                          <a:solidFill>
                            <a:srgbClr val="000000"/>
                          </a:solidFill>
                          <a:effectLst/>
                          <a:latin typeface="Calibri" panose="020F0502020204030204" pitchFamily="34" charset="0"/>
                        </a:rPr>
                        <a:t>100%</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pt-PT" sz="800" b="0" i="0" u="none" strike="noStrike">
                          <a:solidFill>
                            <a:srgbClr val="000000"/>
                          </a:solidFill>
                          <a:effectLst/>
                          <a:latin typeface="Calibri" panose="020F0502020204030204" pitchFamily="34" charset="0"/>
                        </a:rPr>
                        <a:t> </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pt-PT" sz="800" b="1" i="0" u="none" strike="noStrike">
                          <a:solidFill>
                            <a:srgbClr val="000000"/>
                          </a:solidFill>
                          <a:effectLst/>
                          <a:latin typeface="Calibri" panose="020F0502020204030204" pitchFamily="34" charset="0"/>
                        </a:rPr>
                        <a:t> </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pt-PT" sz="800" b="0" i="0" u="none" strike="noStrike">
                          <a:solidFill>
                            <a:srgbClr val="000000"/>
                          </a:solidFill>
                          <a:effectLst/>
                          <a:latin typeface="Calibri" panose="020F0502020204030204" pitchFamily="34" charset="0"/>
                        </a:rPr>
                        <a:t> </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36390682"/>
                  </a:ext>
                </a:extLst>
              </a:tr>
              <a:tr h="256476">
                <a:tc gridSpan="9">
                  <a:txBody>
                    <a:bodyPr/>
                    <a:lstStyle/>
                    <a:p>
                      <a:pPr algn="l" fontAlgn="ctr"/>
                      <a:r>
                        <a:rPr lang="pt-PT" sz="800" b="1" i="0" u="none" strike="noStrike" dirty="0">
                          <a:solidFill>
                            <a:srgbClr val="000000"/>
                          </a:solidFill>
                          <a:effectLst/>
                          <a:latin typeface="Calibri" panose="020F0502020204030204" pitchFamily="34" charset="0"/>
                        </a:rPr>
                        <a:t>O. 2  Garantir</a:t>
                      </a:r>
                      <a:r>
                        <a:rPr lang="pt-PT" sz="800" b="1" i="0" u="none" strike="noStrike" baseline="0" dirty="0">
                          <a:solidFill>
                            <a:srgbClr val="000000"/>
                          </a:solidFill>
                          <a:effectLst/>
                          <a:latin typeface="Calibri" panose="020F0502020204030204" pitchFamily="34" charset="0"/>
                        </a:rPr>
                        <a:t> uma boa execução do Plano de Atividades</a:t>
                      </a:r>
                      <a:r>
                        <a:rPr lang="pt-PT" sz="800" b="1" i="0" u="none" strike="noStrike" dirty="0">
                          <a:solidFill>
                            <a:srgbClr val="000000"/>
                          </a:solidFill>
                          <a:effectLst/>
                          <a:latin typeface="Calibri" panose="020F0502020204030204" pitchFamily="34" charset="0"/>
                        </a:rPr>
                        <a:t> - Ponderação de 33,3%</a:t>
                      </a:r>
                    </a:p>
                  </a:txBody>
                  <a:tcPr marL="6278" marR="6278" marT="627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extLst>
                  <a:ext uri="{0D108BD9-81ED-4DB2-BD59-A6C34878D82A}">
                    <a16:rowId xmlns:a16="http://schemas.microsoft.com/office/drawing/2014/main" val="1784678521"/>
                  </a:ext>
                </a:extLst>
              </a:tr>
              <a:tr h="245482">
                <a:tc rowSpan="2">
                  <a:txBody>
                    <a:bodyPr/>
                    <a:lstStyle/>
                    <a:p>
                      <a:pPr algn="ctr" fontAlgn="ctr"/>
                      <a:r>
                        <a:rPr lang="pt-PT" sz="800" b="1" i="0" u="none" strike="noStrike">
                          <a:solidFill>
                            <a:srgbClr val="000000"/>
                          </a:solidFill>
                          <a:effectLst/>
                          <a:latin typeface="Calibri" panose="020F0502020204030204" pitchFamily="34" charset="0"/>
                        </a:rPr>
                        <a:t> Indicadores </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rowSpan="2">
                  <a:txBody>
                    <a:bodyPr/>
                    <a:lstStyle/>
                    <a:p>
                      <a:pPr algn="ctr" fontAlgn="ctr"/>
                      <a:r>
                        <a:rPr lang="pt-PT" sz="800" b="1" i="0" u="none" strike="noStrike">
                          <a:solidFill>
                            <a:srgbClr val="000000"/>
                          </a:solidFill>
                          <a:effectLst/>
                          <a:latin typeface="Calibri" panose="020F0502020204030204" pitchFamily="34" charset="0"/>
                        </a:rPr>
                        <a:t> Fórmula </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rowSpan="2">
                  <a:txBody>
                    <a:bodyPr/>
                    <a:lstStyle/>
                    <a:p>
                      <a:pPr algn="ctr" fontAlgn="ctr"/>
                      <a:r>
                        <a:rPr lang="pt-PT" sz="800" b="1" i="0" u="none" strike="noStrike">
                          <a:solidFill>
                            <a:srgbClr val="000000"/>
                          </a:solidFill>
                          <a:effectLst/>
                          <a:latin typeface="Calibri" panose="020F0502020204030204" pitchFamily="34" charset="0"/>
                        </a:rPr>
                        <a:t>2021</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gridSpan="6">
                  <a:txBody>
                    <a:bodyPr/>
                    <a:lstStyle/>
                    <a:p>
                      <a:pPr algn="ctr" fontAlgn="ctr"/>
                      <a:r>
                        <a:rPr lang="pt-PT" sz="800" b="1" i="0" u="none" strike="noStrike">
                          <a:solidFill>
                            <a:srgbClr val="000000"/>
                          </a:solidFill>
                          <a:effectLst/>
                          <a:latin typeface="Calibri" panose="020F0502020204030204" pitchFamily="34" charset="0"/>
                        </a:rPr>
                        <a:t>2022</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extLst>
                  <a:ext uri="{0D108BD9-81ED-4DB2-BD59-A6C34878D82A}">
                    <a16:rowId xmlns:a16="http://schemas.microsoft.com/office/drawing/2014/main" val="1965749012"/>
                  </a:ext>
                </a:extLst>
              </a:tr>
              <a:tr h="238156">
                <a:tc vMerge="1">
                  <a:txBody>
                    <a:bodyPr/>
                    <a:lstStyle/>
                    <a:p>
                      <a:endParaRPr lang="pt-PT"/>
                    </a:p>
                  </a:txBody>
                  <a:tcPr/>
                </a:tc>
                <a:tc vMerge="1">
                  <a:txBody>
                    <a:bodyPr/>
                    <a:lstStyle/>
                    <a:p>
                      <a:endParaRPr lang="pt-PT"/>
                    </a:p>
                  </a:txBody>
                  <a:tcPr/>
                </a:tc>
                <a:tc vMerge="1">
                  <a:txBody>
                    <a:bodyPr/>
                    <a:lstStyle/>
                    <a:p>
                      <a:endParaRPr lang="pt-PT"/>
                    </a:p>
                  </a:txBody>
                  <a:tcPr/>
                </a:tc>
                <a:tc>
                  <a:txBody>
                    <a:bodyPr/>
                    <a:lstStyle/>
                    <a:p>
                      <a:pPr algn="ctr" fontAlgn="ctr"/>
                      <a:r>
                        <a:rPr lang="pt-PT" sz="800" b="1" i="0" u="none" strike="noStrike">
                          <a:solidFill>
                            <a:srgbClr val="000000"/>
                          </a:solidFill>
                          <a:effectLst/>
                          <a:latin typeface="Calibri" panose="020F0502020204030204" pitchFamily="34" charset="0"/>
                        </a:rPr>
                        <a:t>Meta</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pt-PT" sz="800" b="1" i="0" u="none" strike="noStrike">
                          <a:solidFill>
                            <a:srgbClr val="000000"/>
                          </a:solidFill>
                          <a:effectLst/>
                          <a:latin typeface="Calibri" panose="020F0502020204030204" pitchFamily="34" charset="0"/>
                        </a:rPr>
                        <a:t>Superação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pt-PT" sz="800" b="1" i="0" u="none" strike="noStrike">
                          <a:solidFill>
                            <a:srgbClr val="000000"/>
                          </a:solidFill>
                          <a:effectLst/>
                          <a:latin typeface="Calibri" panose="020F0502020204030204" pitchFamily="34" charset="0"/>
                        </a:rPr>
                        <a:t>Peso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pt-PT" sz="800" b="1" i="0" u="none" strike="noStrike">
                          <a:solidFill>
                            <a:srgbClr val="000000"/>
                          </a:solidFill>
                          <a:effectLst/>
                          <a:latin typeface="Calibri" panose="020F0502020204030204" pitchFamily="34" charset="0"/>
                        </a:rPr>
                        <a:t>Realizado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pt-PT" sz="800" b="1" i="0" u="none" strike="noStrike">
                          <a:solidFill>
                            <a:srgbClr val="000000"/>
                          </a:solidFill>
                          <a:effectLst/>
                          <a:latin typeface="Calibri" panose="020F0502020204030204" pitchFamily="34" charset="0"/>
                        </a:rPr>
                        <a:t>Classificação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pt-PT" sz="800" b="1" i="0" u="none" strike="noStrike">
                          <a:solidFill>
                            <a:srgbClr val="000000"/>
                          </a:solidFill>
                          <a:effectLst/>
                          <a:latin typeface="Calibri" panose="020F0502020204030204" pitchFamily="34" charset="0"/>
                        </a:rPr>
                        <a:t>Desvio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extLst>
                  <a:ext uri="{0D108BD9-81ED-4DB2-BD59-A6C34878D82A}">
                    <a16:rowId xmlns:a16="http://schemas.microsoft.com/office/drawing/2014/main" val="3705856869"/>
                  </a:ext>
                </a:extLst>
              </a:tr>
              <a:tr h="778583">
                <a:tc>
                  <a:txBody>
                    <a:bodyPr/>
                    <a:lstStyle/>
                    <a:p>
                      <a:pPr algn="l" fontAlgn="ctr"/>
                      <a:r>
                        <a:rPr lang="pt-PT" sz="800" b="1" i="0" u="none" strike="noStrike" dirty="0" err="1">
                          <a:solidFill>
                            <a:srgbClr val="000000"/>
                          </a:solidFill>
                          <a:effectLst/>
                          <a:latin typeface="Calibri" panose="020F0502020204030204" pitchFamily="34" charset="0"/>
                        </a:rPr>
                        <a:t>Ind</a:t>
                      </a:r>
                      <a:r>
                        <a:rPr lang="pt-PT" sz="800" b="1" i="0" u="none" strike="noStrike" dirty="0">
                          <a:solidFill>
                            <a:srgbClr val="000000"/>
                          </a:solidFill>
                          <a:effectLst/>
                          <a:latin typeface="Calibri" panose="020F0502020204030204" pitchFamily="34" charset="0"/>
                        </a:rPr>
                        <a:t>. 1 Taxa de execução do Plano de Atividades</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pt-PT" sz="800" b="1" i="0" u="none" strike="noStrike" dirty="0">
                          <a:solidFill>
                            <a:srgbClr val="000000"/>
                          </a:solidFill>
                          <a:effectLst/>
                          <a:latin typeface="Calibri" panose="020F0502020204030204" pitchFamily="34" charset="0"/>
                        </a:rPr>
                        <a:t>(nº de ações previstas concluídas + nº de ações não previstas concluídas / nº total de ações previstas)*100</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pt-PT" sz="800" b="0" i="0" u="none" strike="noStrike">
                          <a:solidFill>
                            <a:srgbClr val="000000"/>
                          </a:solidFill>
                          <a:effectLst/>
                          <a:latin typeface="Calibri" panose="020F0502020204030204" pitchFamily="34" charset="0"/>
                        </a:rPr>
                        <a:t>n.d.</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pt-PT" sz="800" b="0" i="0" u="none" strike="noStrike">
                          <a:solidFill>
                            <a:srgbClr val="000000"/>
                          </a:solidFill>
                          <a:effectLst/>
                          <a:latin typeface="Calibri" panose="020F0502020204030204" pitchFamily="34" charset="0"/>
                        </a:rPr>
                        <a:t>95%≤Taxa≤100%</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pt-PT" sz="800" b="0" i="0" u="none" strike="noStrike">
                          <a:solidFill>
                            <a:srgbClr val="000000"/>
                          </a:solidFill>
                          <a:effectLst/>
                          <a:latin typeface="Calibri" panose="020F0502020204030204" pitchFamily="34" charset="0"/>
                        </a:rPr>
                        <a:t>Taxa&gt; 100%</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pt-PT" sz="800" b="0" i="0" u="none" strike="noStrike">
                          <a:solidFill>
                            <a:srgbClr val="000000"/>
                          </a:solidFill>
                          <a:effectLst/>
                          <a:latin typeface="Calibri" panose="020F0502020204030204" pitchFamily="34" charset="0"/>
                        </a:rPr>
                        <a:t>100%</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pt-PT" sz="800" b="0" i="0" u="none" strike="noStrike">
                          <a:solidFill>
                            <a:srgbClr val="000000"/>
                          </a:solidFill>
                          <a:effectLst/>
                          <a:latin typeface="Calibri" panose="020F0502020204030204" pitchFamily="34" charset="0"/>
                        </a:rPr>
                        <a:t> </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pt-PT" sz="800" b="1" i="0" u="none" strike="noStrike">
                          <a:solidFill>
                            <a:srgbClr val="000000"/>
                          </a:solidFill>
                          <a:effectLst/>
                          <a:latin typeface="Calibri" panose="020F0502020204030204" pitchFamily="34" charset="0"/>
                        </a:rPr>
                        <a:t> </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pt-PT" sz="800" b="0" i="0" u="none" strike="noStrike">
                          <a:solidFill>
                            <a:srgbClr val="000000"/>
                          </a:solidFill>
                          <a:effectLst/>
                          <a:latin typeface="Calibri" panose="020F0502020204030204" pitchFamily="34" charset="0"/>
                        </a:rPr>
                        <a:t> </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99206963"/>
                  </a:ext>
                </a:extLst>
              </a:tr>
              <a:tr h="231439">
                <a:tc gridSpan="9">
                  <a:txBody>
                    <a:bodyPr/>
                    <a:lstStyle/>
                    <a:p>
                      <a:pPr algn="l" fontAlgn="ctr"/>
                      <a:r>
                        <a:rPr lang="pt-PT" sz="800" b="1" i="0" u="none" strike="noStrike" dirty="0">
                          <a:solidFill>
                            <a:srgbClr val="000000"/>
                          </a:solidFill>
                          <a:effectLst/>
                          <a:latin typeface="Calibri" panose="020F0502020204030204" pitchFamily="34" charset="0"/>
                        </a:rPr>
                        <a:t>O. 3 Dar</a:t>
                      </a:r>
                      <a:r>
                        <a:rPr lang="pt-PT" sz="800" b="1" i="0" u="none" strike="noStrike" baseline="0" dirty="0">
                          <a:solidFill>
                            <a:srgbClr val="000000"/>
                          </a:solidFill>
                          <a:effectLst/>
                          <a:latin typeface="Calibri" panose="020F0502020204030204" pitchFamily="34" charset="0"/>
                        </a:rPr>
                        <a:t> formação aos cidadãos inscritos no subsidio de desemprego</a:t>
                      </a:r>
                      <a:r>
                        <a:rPr lang="pt-PT" sz="800" b="1" i="0" u="none" strike="noStrike" dirty="0">
                          <a:solidFill>
                            <a:srgbClr val="000000"/>
                          </a:solidFill>
                          <a:effectLst/>
                          <a:latin typeface="Calibri" panose="020F0502020204030204" pitchFamily="34" charset="0"/>
                        </a:rPr>
                        <a:t> na</a:t>
                      </a:r>
                      <a:r>
                        <a:rPr lang="pt-PT" sz="800" b="1" i="0" u="none" strike="noStrike" baseline="0" dirty="0">
                          <a:solidFill>
                            <a:srgbClr val="000000"/>
                          </a:solidFill>
                          <a:effectLst/>
                          <a:latin typeface="Calibri" panose="020F0502020204030204" pitchFamily="34" charset="0"/>
                        </a:rPr>
                        <a:t> área de hotelaria e restauração </a:t>
                      </a:r>
                      <a:r>
                        <a:rPr lang="pt-PT" sz="800" b="1" i="0" u="none" strike="noStrike" dirty="0">
                          <a:solidFill>
                            <a:srgbClr val="000000"/>
                          </a:solidFill>
                          <a:effectLst/>
                          <a:latin typeface="Calibri" panose="020F0502020204030204" pitchFamily="34" charset="0"/>
                        </a:rPr>
                        <a:t>- </a:t>
                      </a:r>
                      <a:r>
                        <a:rPr lang="pt-PT" sz="800" b="1" i="0" u="sng" strike="noStrike" dirty="0">
                          <a:solidFill>
                            <a:srgbClr val="000000"/>
                          </a:solidFill>
                          <a:effectLst/>
                          <a:latin typeface="Calibri" panose="020F0502020204030204" pitchFamily="34" charset="0"/>
                        </a:rPr>
                        <a:t>Ponderação de 33,3%</a:t>
                      </a:r>
                      <a:endParaRPr lang="pt-PT" sz="800" b="1" i="0" u="none" strike="noStrike" dirty="0">
                        <a:solidFill>
                          <a:srgbClr val="000000"/>
                        </a:solidFill>
                        <a:effectLst/>
                        <a:latin typeface="Calibri" panose="020F0502020204030204" pitchFamily="34" charset="0"/>
                      </a:endParaRPr>
                    </a:p>
                  </a:txBody>
                  <a:tcPr marL="6278" marR="6278" marT="627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extLst>
                  <a:ext uri="{0D108BD9-81ED-4DB2-BD59-A6C34878D82A}">
                    <a16:rowId xmlns:a16="http://schemas.microsoft.com/office/drawing/2014/main" val="4124963896"/>
                  </a:ext>
                </a:extLst>
              </a:tr>
              <a:tr h="245482">
                <a:tc rowSpan="2">
                  <a:txBody>
                    <a:bodyPr/>
                    <a:lstStyle/>
                    <a:p>
                      <a:pPr algn="ctr" fontAlgn="ctr"/>
                      <a:r>
                        <a:rPr lang="pt-PT" sz="800" b="1" i="0" u="none" strike="noStrike" dirty="0">
                          <a:solidFill>
                            <a:srgbClr val="000000"/>
                          </a:solidFill>
                          <a:effectLst/>
                          <a:latin typeface="Calibri" panose="020F0502020204030204" pitchFamily="34" charset="0"/>
                        </a:rPr>
                        <a:t> Indicadores </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38DD5"/>
                    </a:solidFill>
                  </a:tcPr>
                </a:tc>
                <a:tc rowSpan="2">
                  <a:txBody>
                    <a:bodyPr/>
                    <a:lstStyle/>
                    <a:p>
                      <a:pPr algn="ctr" fontAlgn="ctr"/>
                      <a:r>
                        <a:rPr lang="pt-PT" sz="800" b="1" i="0" u="none" strike="noStrike" dirty="0">
                          <a:solidFill>
                            <a:srgbClr val="000000"/>
                          </a:solidFill>
                          <a:effectLst/>
                          <a:latin typeface="Calibri" panose="020F0502020204030204" pitchFamily="34" charset="0"/>
                        </a:rPr>
                        <a:t> Fórmula </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38DD5"/>
                    </a:solidFill>
                  </a:tcPr>
                </a:tc>
                <a:tc rowSpan="2">
                  <a:txBody>
                    <a:bodyPr/>
                    <a:lstStyle/>
                    <a:p>
                      <a:pPr algn="ctr" fontAlgn="ctr"/>
                      <a:r>
                        <a:rPr lang="pt-PT" sz="800" b="1" i="0" u="none" strike="noStrike">
                          <a:solidFill>
                            <a:srgbClr val="000000"/>
                          </a:solidFill>
                          <a:effectLst/>
                          <a:latin typeface="Calibri" panose="020F0502020204030204" pitchFamily="34" charset="0"/>
                        </a:rPr>
                        <a:t>2021</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38DD5"/>
                    </a:solidFill>
                  </a:tcPr>
                </a:tc>
                <a:tc gridSpan="6">
                  <a:txBody>
                    <a:bodyPr/>
                    <a:lstStyle/>
                    <a:p>
                      <a:pPr algn="ctr" fontAlgn="ctr"/>
                      <a:r>
                        <a:rPr lang="pt-PT" sz="800" b="1" i="0" u="none" strike="noStrike" dirty="0">
                          <a:solidFill>
                            <a:srgbClr val="000000"/>
                          </a:solidFill>
                          <a:effectLst/>
                          <a:latin typeface="Calibri" panose="020F0502020204030204" pitchFamily="34" charset="0"/>
                        </a:rPr>
                        <a:t>2022</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extLst>
                  <a:ext uri="{0D108BD9-81ED-4DB2-BD59-A6C34878D82A}">
                    <a16:rowId xmlns:a16="http://schemas.microsoft.com/office/drawing/2014/main" val="4001496429"/>
                  </a:ext>
                </a:extLst>
              </a:tr>
              <a:tr h="245482">
                <a:tc vMerge="1">
                  <a:txBody>
                    <a:bodyPr/>
                    <a:lstStyle/>
                    <a:p>
                      <a:endParaRPr lang="pt-PT"/>
                    </a:p>
                  </a:txBody>
                  <a:tcPr/>
                </a:tc>
                <a:tc vMerge="1">
                  <a:txBody>
                    <a:bodyPr/>
                    <a:lstStyle/>
                    <a:p>
                      <a:endParaRPr lang="pt-PT"/>
                    </a:p>
                  </a:txBody>
                  <a:tcPr/>
                </a:tc>
                <a:tc vMerge="1">
                  <a:txBody>
                    <a:bodyPr/>
                    <a:lstStyle/>
                    <a:p>
                      <a:endParaRPr lang="pt-PT"/>
                    </a:p>
                  </a:txBody>
                  <a:tcPr/>
                </a:tc>
                <a:tc>
                  <a:txBody>
                    <a:bodyPr/>
                    <a:lstStyle/>
                    <a:p>
                      <a:pPr algn="ctr" fontAlgn="ctr"/>
                      <a:r>
                        <a:rPr lang="pt-PT" sz="800" b="1" i="0" u="none" strike="noStrike">
                          <a:solidFill>
                            <a:srgbClr val="000000"/>
                          </a:solidFill>
                          <a:effectLst/>
                          <a:latin typeface="Calibri" panose="020F0502020204030204" pitchFamily="34" charset="0"/>
                        </a:rPr>
                        <a:t>Meta</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pt-PT" sz="800" b="1" i="0" u="none" strike="noStrike">
                          <a:solidFill>
                            <a:srgbClr val="000000"/>
                          </a:solidFill>
                          <a:effectLst/>
                          <a:latin typeface="Calibri" panose="020F0502020204030204" pitchFamily="34" charset="0"/>
                        </a:rPr>
                        <a:t>Superação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38DD5"/>
                    </a:solidFill>
                  </a:tcPr>
                </a:tc>
                <a:tc>
                  <a:txBody>
                    <a:bodyPr/>
                    <a:lstStyle/>
                    <a:p>
                      <a:pPr algn="ctr" fontAlgn="ctr"/>
                      <a:r>
                        <a:rPr lang="pt-PT" sz="800" b="1" i="0" u="none" strike="noStrike">
                          <a:solidFill>
                            <a:srgbClr val="000000"/>
                          </a:solidFill>
                          <a:effectLst/>
                          <a:latin typeface="Calibri" panose="020F0502020204030204" pitchFamily="34" charset="0"/>
                        </a:rPr>
                        <a:t>Peso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38DD5"/>
                    </a:solidFill>
                  </a:tcPr>
                </a:tc>
                <a:tc>
                  <a:txBody>
                    <a:bodyPr/>
                    <a:lstStyle/>
                    <a:p>
                      <a:pPr algn="ctr" fontAlgn="ctr"/>
                      <a:r>
                        <a:rPr lang="pt-PT" sz="800" b="1" i="0" u="none" strike="noStrike">
                          <a:solidFill>
                            <a:srgbClr val="000000"/>
                          </a:solidFill>
                          <a:effectLst/>
                          <a:latin typeface="Calibri" panose="020F0502020204030204" pitchFamily="34" charset="0"/>
                        </a:rPr>
                        <a:t>Realizado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38DD5"/>
                    </a:solidFill>
                  </a:tcPr>
                </a:tc>
                <a:tc>
                  <a:txBody>
                    <a:bodyPr/>
                    <a:lstStyle/>
                    <a:p>
                      <a:pPr algn="ctr" fontAlgn="ctr"/>
                      <a:r>
                        <a:rPr lang="pt-PT" sz="800" b="1" i="0" u="none" strike="noStrike">
                          <a:solidFill>
                            <a:srgbClr val="000000"/>
                          </a:solidFill>
                          <a:effectLst/>
                          <a:latin typeface="Calibri" panose="020F0502020204030204" pitchFamily="34" charset="0"/>
                        </a:rPr>
                        <a:t>Classificação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38DD5"/>
                    </a:solidFill>
                  </a:tcPr>
                </a:tc>
                <a:tc>
                  <a:txBody>
                    <a:bodyPr/>
                    <a:lstStyle/>
                    <a:p>
                      <a:pPr algn="ctr" fontAlgn="ctr"/>
                      <a:r>
                        <a:rPr lang="pt-PT" sz="800" b="1" i="0" u="none" strike="noStrike" dirty="0">
                          <a:solidFill>
                            <a:srgbClr val="000000"/>
                          </a:solidFill>
                          <a:effectLst/>
                          <a:latin typeface="Calibri" panose="020F0502020204030204" pitchFamily="34" charset="0"/>
                        </a:rPr>
                        <a:t>Desvio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38DD5"/>
                    </a:solidFill>
                  </a:tcPr>
                </a:tc>
                <a:extLst>
                  <a:ext uri="{0D108BD9-81ED-4DB2-BD59-A6C34878D82A}">
                    <a16:rowId xmlns:a16="http://schemas.microsoft.com/office/drawing/2014/main" val="3668458232"/>
                  </a:ext>
                </a:extLst>
              </a:tr>
              <a:tr h="586227">
                <a:tc>
                  <a:txBody>
                    <a:bodyPr/>
                    <a:lstStyle/>
                    <a:p>
                      <a:pPr algn="l" fontAlgn="ctr"/>
                      <a:r>
                        <a:rPr lang="pt-PT" sz="800" b="1" i="0" u="none" strike="noStrike" dirty="0" err="1">
                          <a:solidFill>
                            <a:srgbClr val="000000"/>
                          </a:solidFill>
                          <a:effectLst/>
                          <a:latin typeface="Calibri" panose="020F0502020204030204" pitchFamily="34" charset="0"/>
                        </a:rPr>
                        <a:t>Ind</a:t>
                      </a:r>
                      <a:r>
                        <a:rPr lang="pt-PT" sz="800" b="1" i="0" u="none" strike="noStrike" dirty="0">
                          <a:solidFill>
                            <a:srgbClr val="000000"/>
                          </a:solidFill>
                          <a:effectLst/>
                          <a:latin typeface="Calibri" panose="020F0502020204030204" pitchFamily="34" charset="0"/>
                        </a:rPr>
                        <a:t>. 1 Número</a:t>
                      </a:r>
                      <a:r>
                        <a:rPr lang="pt-PT" sz="800" b="1" i="0" u="none" strike="noStrike" baseline="0" dirty="0">
                          <a:solidFill>
                            <a:srgbClr val="000000"/>
                          </a:solidFill>
                          <a:effectLst/>
                          <a:latin typeface="Calibri" panose="020F0502020204030204" pitchFamily="34" charset="0"/>
                        </a:rPr>
                        <a:t> de certificados emitidos</a:t>
                      </a:r>
                      <a:endParaRPr lang="pt-PT" sz="800" b="1" i="0" u="none" strike="noStrike" dirty="0">
                        <a:solidFill>
                          <a:srgbClr val="000000"/>
                        </a:solidFill>
                        <a:effectLst/>
                        <a:latin typeface="Calibri" panose="020F0502020204030204" pitchFamily="34" charset="0"/>
                      </a:endParaRP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pt-PT" sz="800" b="1" i="0" u="none" strike="noStrike" dirty="0">
                          <a:solidFill>
                            <a:srgbClr val="000000"/>
                          </a:solidFill>
                          <a:effectLst/>
                          <a:latin typeface="Calibri" panose="020F0502020204030204" pitchFamily="34" charset="0"/>
                        </a:rPr>
                        <a:t>Não</a:t>
                      </a:r>
                      <a:r>
                        <a:rPr lang="pt-PT" sz="800" b="1" i="0" u="none" strike="noStrike" baseline="0" dirty="0">
                          <a:solidFill>
                            <a:srgbClr val="000000"/>
                          </a:solidFill>
                          <a:effectLst/>
                          <a:latin typeface="Calibri" panose="020F0502020204030204" pitchFamily="34" charset="0"/>
                        </a:rPr>
                        <a:t> aplicável</a:t>
                      </a:r>
                      <a:endParaRPr lang="pt-PT" sz="800" b="1" i="0" u="none" strike="noStrike" dirty="0">
                        <a:solidFill>
                          <a:srgbClr val="000000"/>
                        </a:solidFill>
                        <a:effectLst/>
                        <a:latin typeface="Calibri" panose="020F0502020204030204" pitchFamily="34" charset="0"/>
                      </a:endParaRP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pt-PT" sz="800" b="0" i="0" u="none" strike="noStrike" dirty="0">
                          <a:solidFill>
                            <a:srgbClr val="000000"/>
                          </a:solidFill>
                          <a:effectLst/>
                          <a:latin typeface="Calibri" panose="020F0502020204030204" pitchFamily="34" charset="0"/>
                        </a:rPr>
                        <a:t>n.d.</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pt-PT" sz="800" b="0" i="0" u="none" strike="noStrike" dirty="0">
                          <a:solidFill>
                            <a:srgbClr val="000000"/>
                          </a:solidFill>
                          <a:effectLst/>
                          <a:latin typeface="Calibri" panose="020F0502020204030204" pitchFamily="34" charset="0"/>
                        </a:rPr>
                        <a:t>200</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pt-PT" sz="800" b="0" i="0" u="none" strike="noStrike" dirty="0">
                          <a:solidFill>
                            <a:srgbClr val="000000"/>
                          </a:solidFill>
                          <a:effectLst/>
                          <a:latin typeface="Calibri" panose="020F0502020204030204" pitchFamily="34" charset="0"/>
                        </a:rPr>
                        <a:t>&gt;250</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pt-PT" sz="800" b="0" i="0" u="none" strike="noStrike" dirty="0">
                          <a:solidFill>
                            <a:srgbClr val="000000"/>
                          </a:solidFill>
                          <a:effectLst/>
                          <a:latin typeface="Calibri" panose="020F0502020204030204" pitchFamily="34" charset="0"/>
                        </a:rPr>
                        <a:t>100%</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pt-PT" sz="800" b="0" i="0" u="none" strike="noStrike" dirty="0">
                          <a:solidFill>
                            <a:srgbClr val="000000"/>
                          </a:solidFill>
                          <a:effectLst/>
                          <a:latin typeface="Calibri" panose="020F0502020204030204" pitchFamily="34" charset="0"/>
                        </a:rPr>
                        <a:t> </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pt-PT" sz="800" b="1" i="0" u="none" strike="noStrike" dirty="0">
                          <a:solidFill>
                            <a:srgbClr val="000000"/>
                          </a:solidFill>
                          <a:effectLst/>
                          <a:latin typeface="Calibri" panose="020F0502020204030204" pitchFamily="34" charset="0"/>
                        </a:rPr>
                        <a:t> </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pt-PT" sz="800" b="0" i="0" u="none" strike="noStrike" dirty="0">
                          <a:solidFill>
                            <a:srgbClr val="000000"/>
                          </a:solidFill>
                          <a:effectLst/>
                          <a:latin typeface="Calibri" panose="020F0502020204030204" pitchFamily="34" charset="0"/>
                        </a:rPr>
                        <a:t> </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743354414"/>
                  </a:ext>
                </a:extLst>
              </a:tr>
            </a:tbl>
          </a:graphicData>
        </a:graphic>
      </p:graphicFrame>
    </p:spTree>
    <p:extLst>
      <p:ext uri="{BB962C8B-B14F-4D97-AF65-F5344CB8AC3E}">
        <p14:creationId xmlns:p14="http://schemas.microsoft.com/office/powerpoint/2010/main" val="34453191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737361" y="304811"/>
            <a:ext cx="9767252" cy="482206"/>
          </a:xfrm>
        </p:spPr>
        <p:txBody>
          <a:bodyPr>
            <a:noAutofit/>
          </a:bodyPr>
          <a:lstStyle/>
          <a:p>
            <a:pPr algn="ct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r>
              <a:rPr lang="pt-PT" sz="2400" dirty="0">
                <a:latin typeface="Arial" panose="020B0604020202020204" pitchFamily="34" charset="0"/>
                <a:cs typeface="Arial" panose="020B0604020202020204" pitchFamily="34" charset="0"/>
              </a:rPr>
              <a:t>Ciclo de Avaliação SIADAPRA 1</a:t>
            </a:r>
          </a:p>
        </p:txBody>
      </p:sp>
      <p:cxnSp>
        <p:nvCxnSpPr>
          <p:cNvPr id="6" name="Conexão reta 5"/>
          <p:cNvCxnSpPr/>
          <p:nvPr/>
        </p:nvCxnSpPr>
        <p:spPr>
          <a:xfrm>
            <a:off x="1737361" y="1025243"/>
            <a:ext cx="9767252" cy="0"/>
          </a:xfrm>
          <a:prstGeom prst="line">
            <a:avLst/>
          </a:prstGeom>
          <a:ln w="73025">
            <a:solidFill>
              <a:srgbClr val="C00000"/>
            </a:solidFill>
          </a:ln>
        </p:spPr>
        <p:style>
          <a:lnRef idx="1">
            <a:schemeClr val="accent1"/>
          </a:lnRef>
          <a:fillRef idx="0">
            <a:schemeClr val="accent1"/>
          </a:fillRef>
          <a:effectRef idx="0">
            <a:schemeClr val="accent1"/>
          </a:effectRef>
          <a:fontRef idx="minor">
            <a:schemeClr val="tx1"/>
          </a:fontRef>
        </p:style>
      </p:cxnSp>
      <p:graphicFrame>
        <p:nvGraphicFramePr>
          <p:cNvPr id="4" name="Tabela 3"/>
          <p:cNvGraphicFramePr>
            <a:graphicFrameLocks noGrp="1"/>
          </p:cNvGraphicFramePr>
          <p:nvPr/>
        </p:nvGraphicFramePr>
        <p:xfrm>
          <a:off x="1737363" y="1443792"/>
          <a:ext cx="9767250" cy="4554372"/>
        </p:xfrm>
        <a:graphic>
          <a:graphicData uri="http://schemas.openxmlformats.org/drawingml/2006/table">
            <a:tbl>
              <a:tblPr/>
              <a:tblGrid>
                <a:gridCol w="3174691">
                  <a:extLst>
                    <a:ext uri="{9D8B030D-6E8A-4147-A177-3AD203B41FA5}">
                      <a16:colId xmlns:a16="http://schemas.microsoft.com/office/drawing/2014/main" val="125004195"/>
                    </a:ext>
                  </a:extLst>
                </a:gridCol>
                <a:gridCol w="2563401">
                  <a:extLst>
                    <a:ext uri="{9D8B030D-6E8A-4147-A177-3AD203B41FA5}">
                      <a16:colId xmlns:a16="http://schemas.microsoft.com/office/drawing/2014/main" val="668649728"/>
                    </a:ext>
                  </a:extLst>
                </a:gridCol>
                <a:gridCol w="446197">
                  <a:extLst>
                    <a:ext uri="{9D8B030D-6E8A-4147-A177-3AD203B41FA5}">
                      <a16:colId xmlns:a16="http://schemas.microsoft.com/office/drawing/2014/main" val="496847690"/>
                    </a:ext>
                  </a:extLst>
                </a:gridCol>
                <a:gridCol w="838850">
                  <a:extLst>
                    <a:ext uri="{9D8B030D-6E8A-4147-A177-3AD203B41FA5}">
                      <a16:colId xmlns:a16="http://schemas.microsoft.com/office/drawing/2014/main" val="126890189"/>
                    </a:ext>
                  </a:extLst>
                </a:gridCol>
                <a:gridCol w="615752">
                  <a:extLst>
                    <a:ext uri="{9D8B030D-6E8A-4147-A177-3AD203B41FA5}">
                      <a16:colId xmlns:a16="http://schemas.microsoft.com/office/drawing/2014/main" val="1089356456"/>
                    </a:ext>
                  </a:extLst>
                </a:gridCol>
                <a:gridCol w="508664">
                  <a:extLst>
                    <a:ext uri="{9D8B030D-6E8A-4147-A177-3AD203B41FA5}">
                      <a16:colId xmlns:a16="http://schemas.microsoft.com/office/drawing/2014/main" val="3538934961"/>
                    </a:ext>
                  </a:extLst>
                </a:gridCol>
                <a:gridCol w="508664">
                  <a:extLst>
                    <a:ext uri="{9D8B030D-6E8A-4147-A177-3AD203B41FA5}">
                      <a16:colId xmlns:a16="http://schemas.microsoft.com/office/drawing/2014/main" val="407683443"/>
                    </a:ext>
                  </a:extLst>
                </a:gridCol>
                <a:gridCol w="635831">
                  <a:extLst>
                    <a:ext uri="{9D8B030D-6E8A-4147-A177-3AD203B41FA5}">
                      <a16:colId xmlns:a16="http://schemas.microsoft.com/office/drawing/2014/main" val="2789591632"/>
                    </a:ext>
                  </a:extLst>
                </a:gridCol>
                <a:gridCol w="475200">
                  <a:extLst>
                    <a:ext uri="{9D8B030D-6E8A-4147-A177-3AD203B41FA5}">
                      <a16:colId xmlns:a16="http://schemas.microsoft.com/office/drawing/2014/main" val="1887547987"/>
                    </a:ext>
                  </a:extLst>
                </a:gridCol>
              </a:tblGrid>
              <a:tr h="253794">
                <a:tc gridSpan="9">
                  <a:txBody>
                    <a:bodyPr/>
                    <a:lstStyle/>
                    <a:p>
                      <a:pPr algn="l" fontAlgn="ctr"/>
                      <a:r>
                        <a:rPr lang="pt-PT" sz="800" b="1" i="0" u="none" strike="noStrike" dirty="0">
                          <a:solidFill>
                            <a:srgbClr val="000000"/>
                          </a:solidFill>
                          <a:effectLst/>
                          <a:latin typeface="Calibri" panose="020F0502020204030204" pitchFamily="34" charset="0"/>
                        </a:rPr>
                        <a:t>OBJETIVOS ESTRATÉGICO-OPERACIONAIS DE EFICIÊNCIA -  </a:t>
                      </a:r>
                      <a:r>
                        <a:rPr lang="pt-PT" sz="800" b="1" i="0" u="sng" strike="noStrike" dirty="0">
                          <a:solidFill>
                            <a:srgbClr val="000000"/>
                          </a:solidFill>
                          <a:effectLst/>
                          <a:latin typeface="Calibri" panose="020F0502020204030204" pitchFamily="34" charset="0"/>
                        </a:rPr>
                        <a:t>Ponderação de 40%</a:t>
                      </a:r>
                      <a:endParaRPr lang="pt-PT" sz="800" b="1" i="0" u="none" strike="noStrike" dirty="0">
                        <a:solidFill>
                          <a:srgbClr val="000000"/>
                        </a:solidFill>
                        <a:effectLst/>
                        <a:latin typeface="Calibri" panose="020F0502020204030204" pitchFamily="34" charset="0"/>
                      </a:endParaRPr>
                    </a:p>
                  </a:txBody>
                  <a:tcPr marL="6278" marR="6278" marT="6278" marB="0" anchor="ctr">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solidFill>
                      <a:srgbClr val="FFFFFF"/>
                    </a:solidFill>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extLst>
                  <a:ext uri="{0D108BD9-81ED-4DB2-BD59-A6C34878D82A}">
                    <a16:rowId xmlns:a16="http://schemas.microsoft.com/office/drawing/2014/main" val="4177156939"/>
                  </a:ext>
                </a:extLst>
              </a:tr>
              <a:tr h="253794">
                <a:tc gridSpan="9">
                  <a:txBody>
                    <a:bodyPr/>
                    <a:lstStyle/>
                    <a:p>
                      <a:pPr algn="l" fontAlgn="ctr"/>
                      <a:r>
                        <a:rPr lang="pt-PT" sz="800" b="1" i="0" u="none" strike="noStrike" dirty="0">
                          <a:solidFill>
                            <a:srgbClr val="000000"/>
                          </a:solidFill>
                          <a:effectLst/>
                          <a:latin typeface="Calibri" panose="020F0502020204030204" pitchFamily="34" charset="0"/>
                        </a:rPr>
                        <a:t>O. 1  Aumentar</a:t>
                      </a:r>
                      <a:r>
                        <a:rPr lang="pt-PT" sz="800" b="1" i="0" u="none" strike="noStrike" baseline="0" dirty="0">
                          <a:solidFill>
                            <a:srgbClr val="000000"/>
                          </a:solidFill>
                          <a:effectLst/>
                          <a:latin typeface="Calibri" panose="020F0502020204030204" pitchFamily="34" charset="0"/>
                        </a:rPr>
                        <a:t> a taxa de execução dos projetos inovadores, mantendo os recursos humanos</a:t>
                      </a:r>
                      <a:r>
                        <a:rPr lang="pt-PT" sz="800" b="1" i="0" u="none" strike="noStrike" dirty="0">
                          <a:solidFill>
                            <a:srgbClr val="000000"/>
                          </a:solidFill>
                          <a:effectLst/>
                          <a:latin typeface="Calibri" panose="020F0502020204030204" pitchFamily="34" charset="0"/>
                        </a:rPr>
                        <a:t>- </a:t>
                      </a:r>
                      <a:r>
                        <a:rPr lang="pt-PT" sz="800" b="1" i="0" u="sng" strike="noStrike" dirty="0">
                          <a:solidFill>
                            <a:srgbClr val="000000"/>
                          </a:solidFill>
                          <a:effectLst/>
                          <a:latin typeface="Calibri" panose="020F0502020204030204" pitchFamily="34" charset="0"/>
                        </a:rPr>
                        <a:t>Ponderação de 33,3%</a:t>
                      </a:r>
                      <a:endParaRPr lang="pt-PT" sz="800" b="1" i="0" u="none" strike="noStrike" dirty="0">
                        <a:solidFill>
                          <a:srgbClr val="000000"/>
                        </a:solidFill>
                        <a:effectLst/>
                        <a:latin typeface="Calibri" panose="020F0502020204030204" pitchFamily="34" charset="0"/>
                      </a:endParaRPr>
                    </a:p>
                  </a:txBody>
                  <a:tcPr marL="6278" marR="6278" marT="6278" marB="0" anchor="ctr">
                    <a:lnL>
                      <a:noFill/>
                    </a:lnL>
                    <a:lnR>
                      <a:noFill/>
                    </a:lnR>
                    <a:lnT w="12700" cap="flat" cmpd="sng" algn="ctr">
                      <a:solidFill>
                        <a:srgbClr val="000000"/>
                      </a:solidFill>
                      <a:prstDash val="dash"/>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extLst>
                  <a:ext uri="{0D108BD9-81ED-4DB2-BD59-A6C34878D82A}">
                    <a16:rowId xmlns:a16="http://schemas.microsoft.com/office/drawing/2014/main" val="1850573732"/>
                  </a:ext>
                </a:extLst>
              </a:tr>
              <a:tr h="242915">
                <a:tc rowSpan="2">
                  <a:txBody>
                    <a:bodyPr/>
                    <a:lstStyle/>
                    <a:p>
                      <a:pPr algn="ctr" fontAlgn="ctr"/>
                      <a:r>
                        <a:rPr lang="pt-PT" sz="800" b="1" i="0" u="none" strike="noStrike">
                          <a:solidFill>
                            <a:srgbClr val="000000"/>
                          </a:solidFill>
                          <a:effectLst/>
                          <a:latin typeface="Calibri" panose="020F0502020204030204" pitchFamily="34" charset="0"/>
                        </a:rPr>
                        <a:t> Indicadores </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rowSpan="2">
                  <a:txBody>
                    <a:bodyPr/>
                    <a:lstStyle/>
                    <a:p>
                      <a:pPr algn="ctr" fontAlgn="ctr"/>
                      <a:r>
                        <a:rPr lang="pt-PT" sz="800" b="1" i="0" u="none" strike="noStrike">
                          <a:solidFill>
                            <a:srgbClr val="000000"/>
                          </a:solidFill>
                          <a:effectLst/>
                          <a:latin typeface="Calibri" panose="020F0502020204030204" pitchFamily="34" charset="0"/>
                        </a:rPr>
                        <a:t> Fórmula </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rowSpan="2">
                  <a:txBody>
                    <a:bodyPr/>
                    <a:lstStyle/>
                    <a:p>
                      <a:pPr algn="ctr" fontAlgn="ctr"/>
                      <a:r>
                        <a:rPr lang="pt-PT" sz="800" b="1" i="0" u="none" strike="noStrike">
                          <a:solidFill>
                            <a:srgbClr val="000000"/>
                          </a:solidFill>
                          <a:effectLst/>
                          <a:latin typeface="Calibri" panose="020F0502020204030204" pitchFamily="34" charset="0"/>
                        </a:rPr>
                        <a:t>2021</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gridSpan="6">
                  <a:txBody>
                    <a:bodyPr/>
                    <a:lstStyle/>
                    <a:p>
                      <a:pPr algn="ctr" fontAlgn="ctr"/>
                      <a:r>
                        <a:rPr lang="pt-PT" sz="800" b="1" i="0" u="none" strike="noStrike">
                          <a:solidFill>
                            <a:srgbClr val="000000"/>
                          </a:solidFill>
                          <a:effectLst/>
                          <a:latin typeface="Calibri" panose="020F0502020204030204" pitchFamily="34" charset="0"/>
                        </a:rPr>
                        <a:t>2022</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extLst>
                  <a:ext uri="{0D108BD9-81ED-4DB2-BD59-A6C34878D82A}">
                    <a16:rowId xmlns:a16="http://schemas.microsoft.com/office/drawing/2014/main" val="3305040817"/>
                  </a:ext>
                </a:extLst>
              </a:tr>
              <a:tr h="235665">
                <a:tc vMerge="1">
                  <a:txBody>
                    <a:bodyPr/>
                    <a:lstStyle/>
                    <a:p>
                      <a:endParaRPr lang="pt-PT"/>
                    </a:p>
                  </a:txBody>
                  <a:tcPr/>
                </a:tc>
                <a:tc vMerge="1">
                  <a:txBody>
                    <a:bodyPr/>
                    <a:lstStyle/>
                    <a:p>
                      <a:endParaRPr lang="pt-PT"/>
                    </a:p>
                  </a:txBody>
                  <a:tcPr/>
                </a:tc>
                <a:tc vMerge="1">
                  <a:txBody>
                    <a:bodyPr/>
                    <a:lstStyle/>
                    <a:p>
                      <a:endParaRPr lang="pt-PT"/>
                    </a:p>
                  </a:txBody>
                  <a:tcPr/>
                </a:tc>
                <a:tc>
                  <a:txBody>
                    <a:bodyPr/>
                    <a:lstStyle/>
                    <a:p>
                      <a:pPr algn="ctr" fontAlgn="ctr"/>
                      <a:r>
                        <a:rPr lang="pt-PT" sz="800" b="1" i="0" u="none" strike="noStrike">
                          <a:solidFill>
                            <a:srgbClr val="000000"/>
                          </a:solidFill>
                          <a:effectLst/>
                          <a:latin typeface="Calibri" panose="020F0502020204030204" pitchFamily="34" charset="0"/>
                        </a:rPr>
                        <a:t>Meta</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pt-PT" sz="800" b="1" i="0" u="none" strike="noStrike">
                          <a:solidFill>
                            <a:srgbClr val="000000"/>
                          </a:solidFill>
                          <a:effectLst/>
                          <a:latin typeface="Calibri" panose="020F0502020204030204" pitchFamily="34" charset="0"/>
                        </a:rPr>
                        <a:t>Superação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pt-PT" sz="800" b="1" i="0" u="none" strike="noStrike">
                          <a:solidFill>
                            <a:srgbClr val="000000"/>
                          </a:solidFill>
                          <a:effectLst/>
                          <a:latin typeface="Calibri" panose="020F0502020204030204" pitchFamily="34" charset="0"/>
                        </a:rPr>
                        <a:t>Peso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pt-PT" sz="800" b="1" i="0" u="none" strike="noStrike">
                          <a:solidFill>
                            <a:srgbClr val="000000"/>
                          </a:solidFill>
                          <a:effectLst/>
                          <a:latin typeface="Calibri" panose="020F0502020204030204" pitchFamily="34" charset="0"/>
                        </a:rPr>
                        <a:t>Realizado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pt-PT" sz="800" b="1" i="0" u="none" strike="noStrike">
                          <a:solidFill>
                            <a:srgbClr val="000000"/>
                          </a:solidFill>
                          <a:effectLst/>
                          <a:latin typeface="Calibri" panose="020F0502020204030204" pitchFamily="34" charset="0"/>
                        </a:rPr>
                        <a:t>Classificação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pt-PT" sz="800" b="1" i="0" u="none" strike="noStrike">
                          <a:solidFill>
                            <a:srgbClr val="000000"/>
                          </a:solidFill>
                          <a:effectLst/>
                          <a:latin typeface="Calibri" panose="020F0502020204030204" pitchFamily="34" charset="0"/>
                        </a:rPr>
                        <a:t>Desvio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extLst>
                  <a:ext uri="{0D108BD9-81ED-4DB2-BD59-A6C34878D82A}">
                    <a16:rowId xmlns:a16="http://schemas.microsoft.com/office/drawing/2014/main" val="34269245"/>
                  </a:ext>
                </a:extLst>
              </a:tr>
              <a:tr h="770442">
                <a:tc>
                  <a:txBody>
                    <a:bodyPr/>
                    <a:lstStyle/>
                    <a:p>
                      <a:pPr algn="l" fontAlgn="ctr"/>
                      <a:r>
                        <a:rPr lang="pt-PT" sz="800" b="1" i="0" u="none" strike="noStrike" dirty="0" err="1">
                          <a:solidFill>
                            <a:srgbClr val="000000"/>
                          </a:solidFill>
                          <a:effectLst/>
                          <a:latin typeface="Calibri" panose="020F0502020204030204" pitchFamily="34" charset="0"/>
                        </a:rPr>
                        <a:t>Ind</a:t>
                      </a:r>
                      <a:r>
                        <a:rPr lang="pt-PT" sz="800" b="1" i="0" u="none" strike="noStrike" dirty="0">
                          <a:solidFill>
                            <a:srgbClr val="000000"/>
                          </a:solidFill>
                          <a:effectLst/>
                          <a:latin typeface="Calibri" panose="020F0502020204030204" pitchFamily="34" charset="0"/>
                        </a:rPr>
                        <a:t>. 1 Taxa de execução dos projetos inovadores</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pt-PT" sz="800" b="1" i="0" u="none" strike="noStrike" dirty="0">
                          <a:solidFill>
                            <a:srgbClr val="000000"/>
                          </a:solidFill>
                          <a:effectLst/>
                          <a:latin typeface="Calibri" panose="020F0502020204030204" pitchFamily="34" charset="0"/>
                        </a:rPr>
                        <a:t>[(nº de ações previstas concluídas + nº de ações não previstas concluídas / nº total de ações previstas)]*100</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pt-PT" sz="800" b="0" i="0" u="none" strike="noStrike" dirty="0">
                          <a:solidFill>
                            <a:srgbClr val="000000"/>
                          </a:solidFill>
                          <a:effectLst/>
                          <a:latin typeface="Calibri" panose="020F0502020204030204" pitchFamily="34" charset="0"/>
                        </a:rPr>
                        <a:t>55%</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pt-PT" sz="800" b="0" i="0" u="none" strike="noStrike" dirty="0">
                          <a:solidFill>
                            <a:srgbClr val="000000"/>
                          </a:solidFill>
                          <a:effectLst/>
                          <a:latin typeface="Calibri" panose="020F0502020204030204" pitchFamily="34" charset="0"/>
                        </a:rPr>
                        <a:t>70%</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pt-PT" sz="800" b="0" i="0" u="none" strike="noStrike" dirty="0">
                          <a:solidFill>
                            <a:srgbClr val="000000"/>
                          </a:solidFill>
                          <a:effectLst/>
                          <a:latin typeface="Calibri" panose="020F0502020204030204" pitchFamily="34" charset="0"/>
                        </a:rPr>
                        <a:t>&gt;80%</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pt-PT" sz="800" b="0" i="0" u="none" strike="noStrike">
                          <a:solidFill>
                            <a:srgbClr val="000000"/>
                          </a:solidFill>
                          <a:effectLst/>
                          <a:latin typeface="Calibri" panose="020F0502020204030204" pitchFamily="34" charset="0"/>
                        </a:rPr>
                        <a:t>100%</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pt-PT" sz="800" b="0" i="0" u="none" strike="noStrike">
                          <a:solidFill>
                            <a:srgbClr val="000000"/>
                          </a:solidFill>
                          <a:effectLst/>
                          <a:latin typeface="Calibri" panose="020F0502020204030204" pitchFamily="34" charset="0"/>
                        </a:rPr>
                        <a:t> </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pt-PT" sz="800" b="1" i="0" u="none" strike="noStrike">
                          <a:solidFill>
                            <a:srgbClr val="000000"/>
                          </a:solidFill>
                          <a:effectLst/>
                          <a:latin typeface="Calibri" panose="020F0502020204030204" pitchFamily="34" charset="0"/>
                        </a:rPr>
                        <a:t> </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pt-PT" sz="800" b="0" i="0" u="none" strike="noStrike">
                          <a:solidFill>
                            <a:srgbClr val="000000"/>
                          </a:solidFill>
                          <a:effectLst/>
                          <a:latin typeface="Calibri" panose="020F0502020204030204" pitchFamily="34" charset="0"/>
                        </a:rPr>
                        <a:t> </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36390682"/>
                  </a:ext>
                </a:extLst>
              </a:tr>
              <a:tr h="253794">
                <a:tc gridSpan="9">
                  <a:txBody>
                    <a:bodyPr/>
                    <a:lstStyle/>
                    <a:p>
                      <a:pPr algn="l" fontAlgn="ctr"/>
                      <a:r>
                        <a:rPr lang="pt-PT" sz="800" b="1" i="0" u="none" strike="noStrike" dirty="0">
                          <a:solidFill>
                            <a:srgbClr val="000000"/>
                          </a:solidFill>
                          <a:effectLst/>
                          <a:latin typeface="Calibri" panose="020F0502020204030204" pitchFamily="34" charset="0"/>
                        </a:rPr>
                        <a:t>O. 2  Manter</a:t>
                      </a:r>
                      <a:r>
                        <a:rPr lang="pt-PT" sz="800" b="1" i="0" u="none" strike="noStrike" baseline="0" dirty="0">
                          <a:solidFill>
                            <a:srgbClr val="000000"/>
                          </a:solidFill>
                          <a:effectLst/>
                          <a:latin typeface="Calibri" panose="020F0502020204030204" pitchFamily="34" charset="0"/>
                        </a:rPr>
                        <a:t> a taxa de execução do Plano de Atividades</a:t>
                      </a:r>
                      <a:r>
                        <a:rPr lang="pt-PT" sz="800" b="1" i="0" u="none" strike="noStrike" dirty="0">
                          <a:solidFill>
                            <a:srgbClr val="000000"/>
                          </a:solidFill>
                          <a:effectLst/>
                          <a:latin typeface="Calibri" panose="020F0502020204030204" pitchFamily="34" charset="0"/>
                        </a:rPr>
                        <a:t> face à diminuição de recursos</a:t>
                      </a:r>
                      <a:r>
                        <a:rPr lang="pt-PT" sz="800" b="1" i="0" u="none" strike="noStrike" baseline="0" dirty="0">
                          <a:solidFill>
                            <a:srgbClr val="000000"/>
                          </a:solidFill>
                          <a:effectLst/>
                          <a:latin typeface="Calibri" panose="020F0502020204030204" pitchFamily="34" charset="0"/>
                        </a:rPr>
                        <a:t> humanos</a:t>
                      </a:r>
                      <a:r>
                        <a:rPr lang="pt-PT" sz="800" b="1" i="0" u="none" strike="noStrike" dirty="0">
                          <a:solidFill>
                            <a:srgbClr val="000000"/>
                          </a:solidFill>
                          <a:effectLst/>
                          <a:latin typeface="Calibri" panose="020F0502020204030204" pitchFamily="34" charset="0"/>
                        </a:rPr>
                        <a:t>- Ponderação de 33,3%</a:t>
                      </a:r>
                    </a:p>
                  </a:txBody>
                  <a:tcPr marL="6278" marR="6278" marT="627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extLst>
                  <a:ext uri="{0D108BD9-81ED-4DB2-BD59-A6C34878D82A}">
                    <a16:rowId xmlns:a16="http://schemas.microsoft.com/office/drawing/2014/main" val="1784678521"/>
                  </a:ext>
                </a:extLst>
              </a:tr>
              <a:tr h="242915">
                <a:tc rowSpan="2">
                  <a:txBody>
                    <a:bodyPr/>
                    <a:lstStyle/>
                    <a:p>
                      <a:pPr algn="ctr" fontAlgn="ctr"/>
                      <a:r>
                        <a:rPr lang="pt-PT" sz="800" b="1" i="0" u="none" strike="noStrike">
                          <a:solidFill>
                            <a:srgbClr val="000000"/>
                          </a:solidFill>
                          <a:effectLst/>
                          <a:latin typeface="Calibri" panose="020F0502020204030204" pitchFamily="34" charset="0"/>
                        </a:rPr>
                        <a:t> Indicadores </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rowSpan="2">
                  <a:txBody>
                    <a:bodyPr/>
                    <a:lstStyle/>
                    <a:p>
                      <a:pPr algn="ctr" fontAlgn="ctr"/>
                      <a:r>
                        <a:rPr lang="pt-PT" sz="800" b="1" i="0" u="none" strike="noStrike">
                          <a:solidFill>
                            <a:srgbClr val="000000"/>
                          </a:solidFill>
                          <a:effectLst/>
                          <a:latin typeface="Calibri" panose="020F0502020204030204" pitchFamily="34" charset="0"/>
                        </a:rPr>
                        <a:t> Fórmula </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rowSpan="2">
                  <a:txBody>
                    <a:bodyPr/>
                    <a:lstStyle/>
                    <a:p>
                      <a:pPr algn="ctr" fontAlgn="ctr"/>
                      <a:r>
                        <a:rPr lang="pt-PT" sz="800" b="1" i="0" u="none" strike="noStrike">
                          <a:solidFill>
                            <a:srgbClr val="000000"/>
                          </a:solidFill>
                          <a:effectLst/>
                          <a:latin typeface="Calibri" panose="020F0502020204030204" pitchFamily="34" charset="0"/>
                        </a:rPr>
                        <a:t>2021</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gridSpan="6">
                  <a:txBody>
                    <a:bodyPr/>
                    <a:lstStyle/>
                    <a:p>
                      <a:pPr algn="ctr" fontAlgn="ctr"/>
                      <a:r>
                        <a:rPr lang="pt-PT" sz="800" b="1" i="0" u="none" strike="noStrike">
                          <a:solidFill>
                            <a:srgbClr val="000000"/>
                          </a:solidFill>
                          <a:effectLst/>
                          <a:latin typeface="Calibri" panose="020F0502020204030204" pitchFamily="34" charset="0"/>
                        </a:rPr>
                        <a:t>2022</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extLst>
                  <a:ext uri="{0D108BD9-81ED-4DB2-BD59-A6C34878D82A}">
                    <a16:rowId xmlns:a16="http://schemas.microsoft.com/office/drawing/2014/main" val="1965749012"/>
                  </a:ext>
                </a:extLst>
              </a:tr>
              <a:tr h="235665">
                <a:tc vMerge="1">
                  <a:txBody>
                    <a:bodyPr/>
                    <a:lstStyle/>
                    <a:p>
                      <a:endParaRPr lang="pt-PT"/>
                    </a:p>
                  </a:txBody>
                  <a:tcPr/>
                </a:tc>
                <a:tc vMerge="1">
                  <a:txBody>
                    <a:bodyPr/>
                    <a:lstStyle/>
                    <a:p>
                      <a:endParaRPr lang="pt-PT"/>
                    </a:p>
                  </a:txBody>
                  <a:tcPr/>
                </a:tc>
                <a:tc vMerge="1">
                  <a:txBody>
                    <a:bodyPr/>
                    <a:lstStyle/>
                    <a:p>
                      <a:endParaRPr lang="pt-PT"/>
                    </a:p>
                  </a:txBody>
                  <a:tcPr/>
                </a:tc>
                <a:tc>
                  <a:txBody>
                    <a:bodyPr/>
                    <a:lstStyle/>
                    <a:p>
                      <a:pPr algn="ctr" fontAlgn="ctr"/>
                      <a:r>
                        <a:rPr lang="pt-PT" sz="800" b="1" i="0" u="none" strike="noStrike">
                          <a:solidFill>
                            <a:srgbClr val="000000"/>
                          </a:solidFill>
                          <a:effectLst/>
                          <a:latin typeface="Calibri" panose="020F0502020204030204" pitchFamily="34" charset="0"/>
                        </a:rPr>
                        <a:t>Meta</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pt-PT" sz="800" b="1" i="0" u="none" strike="noStrike">
                          <a:solidFill>
                            <a:srgbClr val="000000"/>
                          </a:solidFill>
                          <a:effectLst/>
                          <a:latin typeface="Calibri" panose="020F0502020204030204" pitchFamily="34" charset="0"/>
                        </a:rPr>
                        <a:t>Superação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pt-PT" sz="800" b="1" i="0" u="none" strike="noStrike">
                          <a:solidFill>
                            <a:srgbClr val="000000"/>
                          </a:solidFill>
                          <a:effectLst/>
                          <a:latin typeface="Calibri" panose="020F0502020204030204" pitchFamily="34" charset="0"/>
                        </a:rPr>
                        <a:t>Peso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pt-PT" sz="800" b="1" i="0" u="none" strike="noStrike">
                          <a:solidFill>
                            <a:srgbClr val="000000"/>
                          </a:solidFill>
                          <a:effectLst/>
                          <a:latin typeface="Calibri" panose="020F0502020204030204" pitchFamily="34" charset="0"/>
                        </a:rPr>
                        <a:t>Realizado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pt-PT" sz="800" b="1" i="0" u="none" strike="noStrike">
                          <a:solidFill>
                            <a:srgbClr val="000000"/>
                          </a:solidFill>
                          <a:effectLst/>
                          <a:latin typeface="Calibri" panose="020F0502020204030204" pitchFamily="34" charset="0"/>
                        </a:rPr>
                        <a:t>Classificação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pt-PT" sz="800" b="1" i="0" u="none" strike="noStrike">
                          <a:solidFill>
                            <a:srgbClr val="000000"/>
                          </a:solidFill>
                          <a:effectLst/>
                          <a:latin typeface="Calibri" panose="020F0502020204030204" pitchFamily="34" charset="0"/>
                        </a:rPr>
                        <a:t>Desvio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extLst>
                  <a:ext uri="{0D108BD9-81ED-4DB2-BD59-A6C34878D82A}">
                    <a16:rowId xmlns:a16="http://schemas.microsoft.com/office/drawing/2014/main" val="3705856869"/>
                  </a:ext>
                </a:extLst>
              </a:tr>
              <a:tr h="770442">
                <a:tc>
                  <a:txBody>
                    <a:bodyPr/>
                    <a:lstStyle/>
                    <a:p>
                      <a:pPr marL="0" marR="0" lvl="0" indent="0" algn="l" defTabSz="457200" rtl="0" eaLnBrk="1" fontAlgn="ctr" latinLnBrk="0" hangingPunct="1">
                        <a:lnSpc>
                          <a:spcPct val="100000"/>
                        </a:lnSpc>
                        <a:spcBef>
                          <a:spcPts val="0"/>
                        </a:spcBef>
                        <a:spcAft>
                          <a:spcPts val="0"/>
                        </a:spcAft>
                        <a:buClrTx/>
                        <a:buSzTx/>
                        <a:buFontTx/>
                        <a:buNone/>
                        <a:tabLst/>
                        <a:defRPr/>
                      </a:pPr>
                      <a:r>
                        <a:rPr lang="pt-PT" sz="800" b="1" i="0" u="none" strike="noStrike" dirty="0" err="1">
                          <a:solidFill>
                            <a:srgbClr val="000000"/>
                          </a:solidFill>
                          <a:effectLst/>
                          <a:latin typeface="Calibri" panose="020F0502020204030204" pitchFamily="34" charset="0"/>
                        </a:rPr>
                        <a:t>Ind</a:t>
                      </a:r>
                      <a:r>
                        <a:rPr lang="pt-PT" sz="800" b="1" i="0" u="none" strike="noStrike" dirty="0">
                          <a:solidFill>
                            <a:srgbClr val="000000"/>
                          </a:solidFill>
                          <a:effectLst/>
                          <a:latin typeface="Calibri" panose="020F0502020204030204" pitchFamily="34" charset="0"/>
                        </a:rPr>
                        <a:t>. 1 Taxa de execução do Plano de Atividades</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pt-PT" sz="800" b="1" i="0" u="none" strike="noStrike" dirty="0">
                          <a:solidFill>
                            <a:srgbClr val="000000"/>
                          </a:solidFill>
                          <a:effectLst/>
                          <a:latin typeface="Calibri" panose="020F0502020204030204" pitchFamily="34" charset="0"/>
                        </a:rPr>
                        <a:t>[(nº de ações previstas concluídas + nº de ações não previstas concluídas / nº total de ações previstas)*100]</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pt-PT" sz="800" b="0" i="0" u="none" strike="noStrike" dirty="0">
                          <a:solidFill>
                            <a:srgbClr val="000000"/>
                          </a:solidFill>
                          <a:effectLst/>
                          <a:latin typeface="Calibri" panose="020F0502020204030204" pitchFamily="34" charset="0"/>
                        </a:rPr>
                        <a:t>70%</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pt-PT" sz="800" b="0" i="0" u="none" strike="noStrike" dirty="0">
                          <a:solidFill>
                            <a:srgbClr val="000000"/>
                          </a:solidFill>
                          <a:effectLst/>
                          <a:latin typeface="Calibri" panose="020F0502020204030204" pitchFamily="34" charset="0"/>
                        </a:rPr>
                        <a:t>70%</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pt-PT" sz="800" b="0" i="0" u="none" strike="noStrike" dirty="0">
                          <a:solidFill>
                            <a:srgbClr val="000000"/>
                          </a:solidFill>
                          <a:effectLst/>
                          <a:latin typeface="Calibri" panose="020F0502020204030204" pitchFamily="34" charset="0"/>
                        </a:rPr>
                        <a:t>&gt; 75%</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pt-PT" sz="800" b="0" i="0" u="none" strike="noStrike">
                          <a:solidFill>
                            <a:srgbClr val="000000"/>
                          </a:solidFill>
                          <a:effectLst/>
                          <a:latin typeface="Calibri" panose="020F0502020204030204" pitchFamily="34" charset="0"/>
                        </a:rPr>
                        <a:t>100%</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pt-PT" sz="800" b="0" i="0" u="none" strike="noStrike">
                          <a:solidFill>
                            <a:srgbClr val="000000"/>
                          </a:solidFill>
                          <a:effectLst/>
                          <a:latin typeface="Calibri" panose="020F0502020204030204" pitchFamily="34" charset="0"/>
                        </a:rPr>
                        <a:t> </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pt-PT" sz="800" b="1" i="0" u="none" strike="noStrike">
                          <a:solidFill>
                            <a:srgbClr val="000000"/>
                          </a:solidFill>
                          <a:effectLst/>
                          <a:latin typeface="Calibri" panose="020F0502020204030204" pitchFamily="34" charset="0"/>
                        </a:rPr>
                        <a:t> </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pt-PT" sz="800" b="0" i="0" u="none" strike="noStrike">
                          <a:solidFill>
                            <a:srgbClr val="000000"/>
                          </a:solidFill>
                          <a:effectLst/>
                          <a:latin typeface="Calibri" panose="020F0502020204030204" pitchFamily="34" charset="0"/>
                        </a:rPr>
                        <a:t> </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99206963"/>
                  </a:ext>
                </a:extLst>
              </a:tr>
              <a:tr h="229018">
                <a:tc gridSpan="9">
                  <a:txBody>
                    <a:bodyPr/>
                    <a:lstStyle/>
                    <a:p>
                      <a:pPr algn="l" fontAlgn="ctr"/>
                      <a:r>
                        <a:rPr lang="pt-PT" sz="800" b="1" i="0" u="none" strike="noStrike" dirty="0">
                          <a:solidFill>
                            <a:srgbClr val="000000"/>
                          </a:solidFill>
                          <a:effectLst/>
                          <a:latin typeface="Calibri" panose="020F0502020204030204" pitchFamily="34" charset="0"/>
                        </a:rPr>
                        <a:t>O. 3 Aumentar em 50% o número</a:t>
                      </a:r>
                      <a:r>
                        <a:rPr lang="pt-PT" sz="800" b="1" i="0" u="none" strike="noStrike" baseline="0" dirty="0">
                          <a:solidFill>
                            <a:srgbClr val="000000"/>
                          </a:solidFill>
                          <a:effectLst/>
                          <a:latin typeface="Calibri" panose="020F0502020204030204" pitchFamily="34" charset="0"/>
                        </a:rPr>
                        <a:t> de cidadãos inscritos no subsidio de desemprego</a:t>
                      </a:r>
                      <a:r>
                        <a:rPr lang="pt-PT" sz="800" b="1" i="0" u="none" strike="noStrike" dirty="0">
                          <a:solidFill>
                            <a:srgbClr val="000000"/>
                          </a:solidFill>
                          <a:effectLst/>
                          <a:latin typeface="Calibri" panose="020F0502020204030204" pitchFamily="34" charset="0"/>
                        </a:rPr>
                        <a:t> com formação na área de</a:t>
                      </a:r>
                      <a:r>
                        <a:rPr lang="pt-PT" sz="800" b="1" i="0" u="none" strike="noStrike" baseline="0" dirty="0">
                          <a:solidFill>
                            <a:srgbClr val="000000"/>
                          </a:solidFill>
                          <a:effectLst/>
                          <a:latin typeface="Calibri" panose="020F0502020204030204" pitchFamily="34" charset="0"/>
                        </a:rPr>
                        <a:t> hotelaria e restauração face ao ano anterior</a:t>
                      </a:r>
                      <a:r>
                        <a:rPr lang="pt-PT" sz="800" b="1" i="0" u="none" strike="noStrike" dirty="0">
                          <a:solidFill>
                            <a:srgbClr val="000000"/>
                          </a:solidFill>
                          <a:effectLst/>
                          <a:latin typeface="Calibri" panose="020F0502020204030204" pitchFamily="34" charset="0"/>
                        </a:rPr>
                        <a:t> - </a:t>
                      </a:r>
                      <a:r>
                        <a:rPr lang="pt-PT" sz="800" b="1" i="0" u="sng" strike="noStrike" dirty="0">
                          <a:solidFill>
                            <a:srgbClr val="000000"/>
                          </a:solidFill>
                          <a:effectLst/>
                          <a:latin typeface="Calibri" panose="020F0502020204030204" pitchFamily="34" charset="0"/>
                        </a:rPr>
                        <a:t>Ponderação de 33,3%</a:t>
                      </a:r>
                      <a:endParaRPr lang="pt-PT" sz="800" b="1" i="0" u="none" strike="noStrike" dirty="0">
                        <a:solidFill>
                          <a:srgbClr val="000000"/>
                        </a:solidFill>
                        <a:effectLst/>
                        <a:latin typeface="Calibri" panose="020F0502020204030204" pitchFamily="34" charset="0"/>
                      </a:endParaRPr>
                    </a:p>
                  </a:txBody>
                  <a:tcPr marL="6278" marR="6278" marT="627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extLst>
                  <a:ext uri="{0D108BD9-81ED-4DB2-BD59-A6C34878D82A}">
                    <a16:rowId xmlns:a16="http://schemas.microsoft.com/office/drawing/2014/main" val="4124963896"/>
                  </a:ext>
                </a:extLst>
              </a:tr>
              <a:tr h="242915">
                <a:tc rowSpan="2">
                  <a:txBody>
                    <a:bodyPr/>
                    <a:lstStyle/>
                    <a:p>
                      <a:pPr algn="ctr" fontAlgn="ctr"/>
                      <a:r>
                        <a:rPr lang="pt-PT" sz="800" b="1" i="0" u="none" strike="noStrike" dirty="0">
                          <a:solidFill>
                            <a:srgbClr val="000000"/>
                          </a:solidFill>
                          <a:effectLst/>
                          <a:latin typeface="Calibri" panose="020F0502020204030204" pitchFamily="34" charset="0"/>
                        </a:rPr>
                        <a:t> Indicadores </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38DD5"/>
                    </a:solidFill>
                  </a:tcPr>
                </a:tc>
                <a:tc rowSpan="2">
                  <a:txBody>
                    <a:bodyPr/>
                    <a:lstStyle/>
                    <a:p>
                      <a:pPr algn="ctr" fontAlgn="ctr"/>
                      <a:r>
                        <a:rPr lang="pt-PT" sz="800" b="1" i="0" u="none" strike="noStrike" dirty="0">
                          <a:solidFill>
                            <a:srgbClr val="000000"/>
                          </a:solidFill>
                          <a:effectLst/>
                          <a:latin typeface="Calibri" panose="020F0502020204030204" pitchFamily="34" charset="0"/>
                        </a:rPr>
                        <a:t> Fórmula </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38DD5"/>
                    </a:solidFill>
                  </a:tcPr>
                </a:tc>
                <a:tc rowSpan="2">
                  <a:txBody>
                    <a:bodyPr/>
                    <a:lstStyle/>
                    <a:p>
                      <a:pPr algn="ctr" fontAlgn="ctr"/>
                      <a:r>
                        <a:rPr lang="pt-PT" sz="800" b="1" i="0" u="none" strike="noStrike">
                          <a:solidFill>
                            <a:srgbClr val="000000"/>
                          </a:solidFill>
                          <a:effectLst/>
                          <a:latin typeface="Calibri" panose="020F0502020204030204" pitchFamily="34" charset="0"/>
                        </a:rPr>
                        <a:t>2021</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38DD5"/>
                    </a:solidFill>
                  </a:tcPr>
                </a:tc>
                <a:tc gridSpan="6">
                  <a:txBody>
                    <a:bodyPr/>
                    <a:lstStyle/>
                    <a:p>
                      <a:pPr algn="ctr" fontAlgn="ctr"/>
                      <a:r>
                        <a:rPr lang="pt-PT" sz="800" b="1" i="0" u="none" strike="noStrike" dirty="0">
                          <a:solidFill>
                            <a:srgbClr val="000000"/>
                          </a:solidFill>
                          <a:effectLst/>
                          <a:latin typeface="Calibri" panose="020F0502020204030204" pitchFamily="34" charset="0"/>
                        </a:rPr>
                        <a:t>2022</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extLst>
                  <a:ext uri="{0D108BD9-81ED-4DB2-BD59-A6C34878D82A}">
                    <a16:rowId xmlns:a16="http://schemas.microsoft.com/office/drawing/2014/main" val="4001496429"/>
                  </a:ext>
                </a:extLst>
              </a:tr>
              <a:tr h="242915">
                <a:tc vMerge="1">
                  <a:txBody>
                    <a:bodyPr/>
                    <a:lstStyle/>
                    <a:p>
                      <a:endParaRPr lang="pt-PT"/>
                    </a:p>
                  </a:txBody>
                  <a:tcPr/>
                </a:tc>
                <a:tc vMerge="1">
                  <a:txBody>
                    <a:bodyPr/>
                    <a:lstStyle/>
                    <a:p>
                      <a:endParaRPr lang="pt-PT"/>
                    </a:p>
                  </a:txBody>
                  <a:tcPr/>
                </a:tc>
                <a:tc vMerge="1">
                  <a:txBody>
                    <a:bodyPr/>
                    <a:lstStyle/>
                    <a:p>
                      <a:endParaRPr lang="pt-PT"/>
                    </a:p>
                  </a:txBody>
                  <a:tcPr/>
                </a:tc>
                <a:tc>
                  <a:txBody>
                    <a:bodyPr/>
                    <a:lstStyle/>
                    <a:p>
                      <a:pPr algn="ctr" fontAlgn="ctr"/>
                      <a:r>
                        <a:rPr lang="pt-PT" sz="800" b="1" i="0" u="none" strike="noStrike">
                          <a:solidFill>
                            <a:srgbClr val="000000"/>
                          </a:solidFill>
                          <a:effectLst/>
                          <a:latin typeface="Calibri" panose="020F0502020204030204" pitchFamily="34" charset="0"/>
                        </a:rPr>
                        <a:t>Meta</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pt-PT" sz="800" b="1" i="0" u="none" strike="noStrike">
                          <a:solidFill>
                            <a:srgbClr val="000000"/>
                          </a:solidFill>
                          <a:effectLst/>
                          <a:latin typeface="Calibri" panose="020F0502020204030204" pitchFamily="34" charset="0"/>
                        </a:rPr>
                        <a:t>Superação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38DD5"/>
                    </a:solidFill>
                  </a:tcPr>
                </a:tc>
                <a:tc>
                  <a:txBody>
                    <a:bodyPr/>
                    <a:lstStyle/>
                    <a:p>
                      <a:pPr algn="ctr" fontAlgn="ctr"/>
                      <a:r>
                        <a:rPr lang="pt-PT" sz="800" b="1" i="0" u="none" strike="noStrike">
                          <a:solidFill>
                            <a:srgbClr val="000000"/>
                          </a:solidFill>
                          <a:effectLst/>
                          <a:latin typeface="Calibri" panose="020F0502020204030204" pitchFamily="34" charset="0"/>
                        </a:rPr>
                        <a:t>Peso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38DD5"/>
                    </a:solidFill>
                  </a:tcPr>
                </a:tc>
                <a:tc>
                  <a:txBody>
                    <a:bodyPr/>
                    <a:lstStyle/>
                    <a:p>
                      <a:pPr algn="ctr" fontAlgn="ctr"/>
                      <a:r>
                        <a:rPr lang="pt-PT" sz="800" b="1" i="0" u="none" strike="noStrike">
                          <a:solidFill>
                            <a:srgbClr val="000000"/>
                          </a:solidFill>
                          <a:effectLst/>
                          <a:latin typeface="Calibri" panose="020F0502020204030204" pitchFamily="34" charset="0"/>
                        </a:rPr>
                        <a:t>Realizado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38DD5"/>
                    </a:solidFill>
                  </a:tcPr>
                </a:tc>
                <a:tc>
                  <a:txBody>
                    <a:bodyPr/>
                    <a:lstStyle/>
                    <a:p>
                      <a:pPr algn="ctr" fontAlgn="ctr"/>
                      <a:r>
                        <a:rPr lang="pt-PT" sz="800" b="1" i="0" u="none" strike="noStrike">
                          <a:solidFill>
                            <a:srgbClr val="000000"/>
                          </a:solidFill>
                          <a:effectLst/>
                          <a:latin typeface="Calibri" panose="020F0502020204030204" pitchFamily="34" charset="0"/>
                        </a:rPr>
                        <a:t>Classificação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38DD5"/>
                    </a:solidFill>
                  </a:tcPr>
                </a:tc>
                <a:tc>
                  <a:txBody>
                    <a:bodyPr/>
                    <a:lstStyle/>
                    <a:p>
                      <a:pPr algn="ctr" fontAlgn="ctr"/>
                      <a:r>
                        <a:rPr lang="pt-PT" sz="800" b="1" i="0" u="none" strike="noStrike" dirty="0">
                          <a:solidFill>
                            <a:srgbClr val="000000"/>
                          </a:solidFill>
                          <a:effectLst/>
                          <a:latin typeface="Calibri" panose="020F0502020204030204" pitchFamily="34" charset="0"/>
                        </a:rPr>
                        <a:t>Desvio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38DD5"/>
                    </a:solidFill>
                  </a:tcPr>
                </a:tc>
                <a:extLst>
                  <a:ext uri="{0D108BD9-81ED-4DB2-BD59-A6C34878D82A}">
                    <a16:rowId xmlns:a16="http://schemas.microsoft.com/office/drawing/2014/main" val="3668458232"/>
                  </a:ext>
                </a:extLst>
              </a:tr>
              <a:tr h="580098">
                <a:tc>
                  <a:txBody>
                    <a:bodyPr/>
                    <a:lstStyle/>
                    <a:p>
                      <a:pPr algn="l" fontAlgn="ctr"/>
                      <a:r>
                        <a:rPr lang="pt-PT" sz="800" b="1" i="0" u="none" strike="noStrike" dirty="0" err="1">
                          <a:solidFill>
                            <a:srgbClr val="000000"/>
                          </a:solidFill>
                          <a:effectLst/>
                          <a:latin typeface="Calibri" panose="020F0502020204030204" pitchFamily="34" charset="0"/>
                        </a:rPr>
                        <a:t>Ind</a:t>
                      </a:r>
                      <a:r>
                        <a:rPr lang="pt-PT" sz="800" b="1" i="0" u="none" strike="noStrike" dirty="0">
                          <a:solidFill>
                            <a:srgbClr val="000000"/>
                          </a:solidFill>
                          <a:effectLst/>
                          <a:latin typeface="Calibri" panose="020F0502020204030204" pitchFamily="34" charset="0"/>
                        </a:rPr>
                        <a:t>. 1 n.º</a:t>
                      </a:r>
                      <a:r>
                        <a:rPr lang="pt-PT" sz="800" b="1" i="0" u="none" strike="noStrike" baseline="0" dirty="0">
                          <a:solidFill>
                            <a:srgbClr val="000000"/>
                          </a:solidFill>
                          <a:effectLst/>
                          <a:latin typeface="Calibri" panose="020F0502020204030204" pitchFamily="34" charset="0"/>
                        </a:rPr>
                        <a:t> de certificados imitidos</a:t>
                      </a:r>
                      <a:endParaRPr lang="pt-PT" sz="800" b="1" i="0" u="none" strike="noStrike" dirty="0">
                        <a:solidFill>
                          <a:srgbClr val="000000"/>
                        </a:solidFill>
                        <a:effectLst/>
                        <a:latin typeface="Calibri" panose="020F0502020204030204" pitchFamily="34" charset="0"/>
                      </a:endParaRP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pt-PT" sz="800" b="1" i="0" u="none" strike="noStrike" dirty="0">
                          <a:solidFill>
                            <a:srgbClr val="000000"/>
                          </a:solidFill>
                          <a:effectLst/>
                          <a:latin typeface="Calibri" panose="020F0502020204030204" pitchFamily="34" charset="0"/>
                        </a:rPr>
                        <a:t>Não</a:t>
                      </a:r>
                      <a:r>
                        <a:rPr lang="pt-PT" sz="800" b="1" i="0" u="none" strike="noStrike" baseline="0" dirty="0">
                          <a:solidFill>
                            <a:srgbClr val="000000"/>
                          </a:solidFill>
                          <a:effectLst/>
                          <a:latin typeface="Calibri" panose="020F0502020204030204" pitchFamily="34" charset="0"/>
                        </a:rPr>
                        <a:t> aplicável</a:t>
                      </a:r>
                      <a:endParaRPr lang="pt-PT" sz="800" b="1" i="0" u="none" strike="noStrike" dirty="0">
                        <a:solidFill>
                          <a:srgbClr val="000000"/>
                        </a:solidFill>
                        <a:effectLst/>
                        <a:latin typeface="Calibri" panose="020F0502020204030204" pitchFamily="34" charset="0"/>
                      </a:endParaRP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pt-PT" sz="800" b="0" i="0" u="none" strike="noStrike" dirty="0">
                          <a:solidFill>
                            <a:srgbClr val="000000"/>
                          </a:solidFill>
                          <a:effectLst/>
                          <a:latin typeface="Calibri" panose="020F0502020204030204" pitchFamily="34" charset="0"/>
                        </a:rPr>
                        <a:t>80</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pt-PT" sz="800" b="0" i="0" u="none" strike="noStrike" dirty="0">
                          <a:solidFill>
                            <a:srgbClr val="000000"/>
                          </a:solidFill>
                          <a:effectLst/>
                          <a:latin typeface="Calibri" panose="020F0502020204030204" pitchFamily="34" charset="0"/>
                        </a:rPr>
                        <a:t>120</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pt-PT" sz="800" b="0" i="0" u="none" strike="noStrike" dirty="0">
                          <a:solidFill>
                            <a:srgbClr val="000000"/>
                          </a:solidFill>
                          <a:effectLst/>
                          <a:latin typeface="Calibri" panose="020F0502020204030204" pitchFamily="34" charset="0"/>
                        </a:rPr>
                        <a:t>&gt;130</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pt-PT" sz="800" b="0" i="0" u="none" strike="noStrike" dirty="0">
                          <a:solidFill>
                            <a:srgbClr val="000000"/>
                          </a:solidFill>
                          <a:effectLst/>
                          <a:latin typeface="Calibri" panose="020F0502020204030204" pitchFamily="34" charset="0"/>
                        </a:rPr>
                        <a:t>100%</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pt-PT" sz="800" b="0" i="0" u="none" strike="noStrike" dirty="0">
                          <a:solidFill>
                            <a:srgbClr val="000000"/>
                          </a:solidFill>
                          <a:effectLst/>
                          <a:latin typeface="Calibri" panose="020F0502020204030204" pitchFamily="34" charset="0"/>
                        </a:rPr>
                        <a:t> </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pt-PT" sz="800" b="1" i="0" u="none" strike="noStrike" dirty="0">
                          <a:solidFill>
                            <a:srgbClr val="000000"/>
                          </a:solidFill>
                          <a:effectLst/>
                          <a:latin typeface="Calibri" panose="020F0502020204030204" pitchFamily="34" charset="0"/>
                        </a:rPr>
                        <a:t> </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pt-PT" sz="800" b="0" i="0" u="none" strike="noStrike" dirty="0">
                          <a:solidFill>
                            <a:srgbClr val="000000"/>
                          </a:solidFill>
                          <a:effectLst/>
                          <a:latin typeface="Calibri" panose="020F0502020204030204" pitchFamily="34" charset="0"/>
                        </a:rPr>
                        <a:t> </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743354414"/>
                  </a:ext>
                </a:extLst>
              </a:tr>
            </a:tbl>
          </a:graphicData>
        </a:graphic>
      </p:graphicFrame>
    </p:spTree>
    <p:extLst>
      <p:ext uri="{BB962C8B-B14F-4D97-AF65-F5344CB8AC3E}">
        <p14:creationId xmlns:p14="http://schemas.microsoft.com/office/powerpoint/2010/main" val="24808538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737361" y="304811"/>
            <a:ext cx="9767252" cy="482206"/>
          </a:xfrm>
        </p:spPr>
        <p:txBody>
          <a:bodyPr>
            <a:noAutofit/>
          </a:bodyPr>
          <a:lstStyle/>
          <a:p>
            <a:pPr algn="ct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r>
              <a:rPr lang="pt-PT" sz="2400" dirty="0">
                <a:latin typeface="Arial" panose="020B0604020202020204" pitchFamily="34" charset="0"/>
                <a:cs typeface="Arial" panose="020B0604020202020204" pitchFamily="34" charset="0"/>
              </a:rPr>
              <a:t>Ciclo de Avaliação SIADAPRA 1</a:t>
            </a:r>
          </a:p>
        </p:txBody>
      </p:sp>
      <p:cxnSp>
        <p:nvCxnSpPr>
          <p:cNvPr id="6" name="Conexão reta 5"/>
          <p:cNvCxnSpPr/>
          <p:nvPr/>
        </p:nvCxnSpPr>
        <p:spPr>
          <a:xfrm>
            <a:off x="1737361" y="1025243"/>
            <a:ext cx="9767252" cy="0"/>
          </a:xfrm>
          <a:prstGeom prst="line">
            <a:avLst/>
          </a:prstGeom>
          <a:ln w="73025">
            <a:solidFill>
              <a:srgbClr val="C00000"/>
            </a:solidFill>
          </a:ln>
        </p:spPr>
        <p:style>
          <a:lnRef idx="1">
            <a:schemeClr val="accent1"/>
          </a:lnRef>
          <a:fillRef idx="0">
            <a:schemeClr val="accent1"/>
          </a:fillRef>
          <a:effectRef idx="0">
            <a:schemeClr val="accent1"/>
          </a:effectRef>
          <a:fontRef idx="minor">
            <a:schemeClr val="tx1"/>
          </a:fontRef>
        </p:style>
      </p:cxnSp>
      <p:graphicFrame>
        <p:nvGraphicFramePr>
          <p:cNvPr id="4" name="Tabela 3"/>
          <p:cNvGraphicFramePr>
            <a:graphicFrameLocks noGrp="1"/>
          </p:cNvGraphicFramePr>
          <p:nvPr/>
        </p:nvGraphicFramePr>
        <p:xfrm>
          <a:off x="1737363" y="1443792"/>
          <a:ext cx="9767250" cy="4554372"/>
        </p:xfrm>
        <a:graphic>
          <a:graphicData uri="http://schemas.openxmlformats.org/drawingml/2006/table">
            <a:tbl>
              <a:tblPr/>
              <a:tblGrid>
                <a:gridCol w="3174691">
                  <a:extLst>
                    <a:ext uri="{9D8B030D-6E8A-4147-A177-3AD203B41FA5}">
                      <a16:colId xmlns:a16="http://schemas.microsoft.com/office/drawing/2014/main" val="125004195"/>
                    </a:ext>
                  </a:extLst>
                </a:gridCol>
                <a:gridCol w="2563401">
                  <a:extLst>
                    <a:ext uri="{9D8B030D-6E8A-4147-A177-3AD203B41FA5}">
                      <a16:colId xmlns:a16="http://schemas.microsoft.com/office/drawing/2014/main" val="668649728"/>
                    </a:ext>
                  </a:extLst>
                </a:gridCol>
                <a:gridCol w="446197">
                  <a:extLst>
                    <a:ext uri="{9D8B030D-6E8A-4147-A177-3AD203B41FA5}">
                      <a16:colId xmlns:a16="http://schemas.microsoft.com/office/drawing/2014/main" val="496847690"/>
                    </a:ext>
                  </a:extLst>
                </a:gridCol>
                <a:gridCol w="838850">
                  <a:extLst>
                    <a:ext uri="{9D8B030D-6E8A-4147-A177-3AD203B41FA5}">
                      <a16:colId xmlns:a16="http://schemas.microsoft.com/office/drawing/2014/main" val="126890189"/>
                    </a:ext>
                  </a:extLst>
                </a:gridCol>
                <a:gridCol w="615752">
                  <a:extLst>
                    <a:ext uri="{9D8B030D-6E8A-4147-A177-3AD203B41FA5}">
                      <a16:colId xmlns:a16="http://schemas.microsoft.com/office/drawing/2014/main" val="1089356456"/>
                    </a:ext>
                  </a:extLst>
                </a:gridCol>
                <a:gridCol w="508664">
                  <a:extLst>
                    <a:ext uri="{9D8B030D-6E8A-4147-A177-3AD203B41FA5}">
                      <a16:colId xmlns:a16="http://schemas.microsoft.com/office/drawing/2014/main" val="3538934961"/>
                    </a:ext>
                  </a:extLst>
                </a:gridCol>
                <a:gridCol w="508664">
                  <a:extLst>
                    <a:ext uri="{9D8B030D-6E8A-4147-A177-3AD203B41FA5}">
                      <a16:colId xmlns:a16="http://schemas.microsoft.com/office/drawing/2014/main" val="407683443"/>
                    </a:ext>
                  </a:extLst>
                </a:gridCol>
                <a:gridCol w="635831">
                  <a:extLst>
                    <a:ext uri="{9D8B030D-6E8A-4147-A177-3AD203B41FA5}">
                      <a16:colId xmlns:a16="http://schemas.microsoft.com/office/drawing/2014/main" val="2789591632"/>
                    </a:ext>
                  </a:extLst>
                </a:gridCol>
                <a:gridCol w="475200">
                  <a:extLst>
                    <a:ext uri="{9D8B030D-6E8A-4147-A177-3AD203B41FA5}">
                      <a16:colId xmlns:a16="http://schemas.microsoft.com/office/drawing/2014/main" val="1887547987"/>
                    </a:ext>
                  </a:extLst>
                </a:gridCol>
              </a:tblGrid>
              <a:tr h="253794">
                <a:tc gridSpan="9">
                  <a:txBody>
                    <a:bodyPr/>
                    <a:lstStyle/>
                    <a:p>
                      <a:pPr algn="l" fontAlgn="ctr"/>
                      <a:r>
                        <a:rPr lang="pt-PT" sz="800" b="1" i="0" u="none" strike="noStrike" dirty="0">
                          <a:solidFill>
                            <a:srgbClr val="000000"/>
                          </a:solidFill>
                          <a:effectLst/>
                          <a:latin typeface="Calibri" panose="020F0502020204030204" pitchFamily="34" charset="0"/>
                        </a:rPr>
                        <a:t>OBJETIVOS ESTRATÉGICO-OPERACIONAIS DE QUALIDADE -  </a:t>
                      </a:r>
                      <a:r>
                        <a:rPr lang="pt-PT" sz="800" b="1" i="0" u="sng" strike="noStrike" dirty="0">
                          <a:solidFill>
                            <a:srgbClr val="000000"/>
                          </a:solidFill>
                          <a:effectLst/>
                          <a:latin typeface="Calibri" panose="020F0502020204030204" pitchFamily="34" charset="0"/>
                        </a:rPr>
                        <a:t>Ponderação de 20%</a:t>
                      </a:r>
                      <a:endParaRPr lang="pt-PT" sz="800" b="1" i="0" u="none" strike="noStrike" dirty="0">
                        <a:solidFill>
                          <a:srgbClr val="000000"/>
                        </a:solidFill>
                        <a:effectLst/>
                        <a:latin typeface="Calibri" panose="020F0502020204030204" pitchFamily="34" charset="0"/>
                      </a:endParaRPr>
                    </a:p>
                  </a:txBody>
                  <a:tcPr marL="6278" marR="6278" marT="6278" marB="0" anchor="ctr">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solidFill>
                      <a:srgbClr val="FFFFFF"/>
                    </a:solidFill>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extLst>
                  <a:ext uri="{0D108BD9-81ED-4DB2-BD59-A6C34878D82A}">
                    <a16:rowId xmlns:a16="http://schemas.microsoft.com/office/drawing/2014/main" val="4177156939"/>
                  </a:ext>
                </a:extLst>
              </a:tr>
              <a:tr h="253794">
                <a:tc gridSpan="9">
                  <a:txBody>
                    <a:bodyPr/>
                    <a:lstStyle/>
                    <a:p>
                      <a:pPr algn="l" fontAlgn="ctr"/>
                      <a:r>
                        <a:rPr lang="pt-PT" sz="800" b="1" i="0" u="none" strike="noStrike" dirty="0">
                          <a:solidFill>
                            <a:srgbClr val="000000"/>
                          </a:solidFill>
                          <a:effectLst/>
                          <a:latin typeface="Calibri" panose="020F0502020204030204" pitchFamily="34" charset="0"/>
                        </a:rPr>
                        <a:t>O. 1  Garantir</a:t>
                      </a:r>
                      <a:r>
                        <a:rPr lang="pt-PT" sz="800" b="1" i="0" u="none" strike="noStrike" baseline="0" dirty="0">
                          <a:solidFill>
                            <a:srgbClr val="000000"/>
                          </a:solidFill>
                          <a:effectLst/>
                          <a:latin typeface="Calibri" panose="020F0502020204030204" pitchFamily="34" charset="0"/>
                        </a:rPr>
                        <a:t> a colocação dos cidadãos, inscritos no subsidio de desemprego</a:t>
                      </a:r>
                      <a:r>
                        <a:rPr lang="pt-PT" sz="800" b="1" i="0" u="none" strike="noStrike" dirty="0">
                          <a:solidFill>
                            <a:srgbClr val="000000"/>
                          </a:solidFill>
                          <a:effectLst/>
                          <a:latin typeface="Calibri" panose="020F0502020204030204" pitchFamily="34" charset="0"/>
                        </a:rPr>
                        <a:t> que</a:t>
                      </a:r>
                      <a:r>
                        <a:rPr lang="pt-PT" sz="800" b="1" i="0" u="none" strike="noStrike" baseline="0" dirty="0">
                          <a:solidFill>
                            <a:srgbClr val="000000"/>
                          </a:solidFill>
                          <a:effectLst/>
                          <a:latin typeface="Calibri" panose="020F0502020204030204" pitchFamily="34" charset="0"/>
                        </a:rPr>
                        <a:t> concluíram a</a:t>
                      </a:r>
                      <a:r>
                        <a:rPr lang="pt-PT" sz="800" b="1" i="0" u="none" strike="noStrike" dirty="0">
                          <a:solidFill>
                            <a:srgbClr val="000000"/>
                          </a:solidFill>
                          <a:effectLst/>
                          <a:latin typeface="Calibri" panose="020F0502020204030204" pitchFamily="34" charset="0"/>
                        </a:rPr>
                        <a:t> formação na área de</a:t>
                      </a:r>
                      <a:r>
                        <a:rPr lang="pt-PT" sz="800" b="1" i="0" u="none" strike="noStrike" baseline="0" dirty="0">
                          <a:solidFill>
                            <a:srgbClr val="000000"/>
                          </a:solidFill>
                          <a:effectLst/>
                          <a:latin typeface="Calibri" panose="020F0502020204030204" pitchFamily="34" charset="0"/>
                        </a:rPr>
                        <a:t> hotelaria e restauração, no mercado de trabalho</a:t>
                      </a:r>
                      <a:r>
                        <a:rPr lang="pt-PT" sz="800" b="1" i="0" u="none" strike="noStrike" dirty="0">
                          <a:solidFill>
                            <a:srgbClr val="000000"/>
                          </a:solidFill>
                          <a:effectLst/>
                          <a:latin typeface="Calibri" panose="020F0502020204030204" pitchFamily="34" charset="0"/>
                        </a:rPr>
                        <a:t>- </a:t>
                      </a:r>
                      <a:r>
                        <a:rPr lang="pt-PT" sz="800" b="1" i="0" u="sng" strike="noStrike" dirty="0">
                          <a:solidFill>
                            <a:srgbClr val="000000"/>
                          </a:solidFill>
                          <a:effectLst/>
                          <a:latin typeface="Calibri" panose="020F0502020204030204" pitchFamily="34" charset="0"/>
                        </a:rPr>
                        <a:t>Ponderação de 33,33%</a:t>
                      </a:r>
                      <a:endParaRPr lang="pt-PT" sz="800" b="1" i="0" u="none" strike="noStrike" dirty="0">
                        <a:solidFill>
                          <a:srgbClr val="000000"/>
                        </a:solidFill>
                        <a:effectLst/>
                        <a:latin typeface="Calibri" panose="020F0502020204030204" pitchFamily="34" charset="0"/>
                      </a:endParaRPr>
                    </a:p>
                  </a:txBody>
                  <a:tcPr marL="6278" marR="6278" marT="6278" marB="0" anchor="ctr">
                    <a:lnL>
                      <a:noFill/>
                    </a:lnL>
                    <a:lnR>
                      <a:noFill/>
                    </a:lnR>
                    <a:lnT w="12700" cap="flat" cmpd="sng" algn="ctr">
                      <a:solidFill>
                        <a:srgbClr val="000000"/>
                      </a:solidFill>
                      <a:prstDash val="dash"/>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extLst>
                  <a:ext uri="{0D108BD9-81ED-4DB2-BD59-A6C34878D82A}">
                    <a16:rowId xmlns:a16="http://schemas.microsoft.com/office/drawing/2014/main" val="1850573732"/>
                  </a:ext>
                </a:extLst>
              </a:tr>
              <a:tr h="242915">
                <a:tc rowSpan="2">
                  <a:txBody>
                    <a:bodyPr/>
                    <a:lstStyle/>
                    <a:p>
                      <a:pPr algn="ctr" fontAlgn="ctr"/>
                      <a:r>
                        <a:rPr lang="pt-PT" sz="800" b="1" i="0" u="none" strike="noStrike">
                          <a:solidFill>
                            <a:srgbClr val="000000"/>
                          </a:solidFill>
                          <a:effectLst/>
                          <a:latin typeface="Calibri" panose="020F0502020204030204" pitchFamily="34" charset="0"/>
                        </a:rPr>
                        <a:t> Indicadores </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rowSpan="2">
                  <a:txBody>
                    <a:bodyPr/>
                    <a:lstStyle/>
                    <a:p>
                      <a:pPr algn="ctr" fontAlgn="ctr"/>
                      <a:r>
                        <a:rPr lang="pt-PT" sz="800" b="1" i="0" u="none" strike="noStrike">
                          <a:solidFill>
                            <a:srgbClr val="000000"/>
                          </a:solidFill>
                          <a:effectLst/>
                          <a:latin typeface="Calibri" panose="020F0502020204030204" pitchFamily="34" charset="0"/>
                        </a:rPr>
                        <a:t> Fórmula </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rowSpan="2">
                  <a:txBody>
                    <a:bodyPr/>
                    <a:lstStyle/>
                    <a:p>
                      <a:pPr algn="ctr" fontAlgn="ctr"/>
                      <a:r>
                        <a:rPr lang="pt-PT" sz="800" b="1" i="0" u="none" strike="noStrike">
                          <a:solidFill>
                            <a:srgbClr val="000000"/>
                          </a:solidFill>
                          <a:effectLst/>
                          <a:latin typeface="Calibri" panose="020F0502020204030204" pitchFamily="34" charset="0"/>
                        </a:rPr>
                        <a:t>2021</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gridSpan="6">
                  <a:txBody>
                    <a:bodyPr/>
                    <a:lstStyle/>
                    <a:p>
                      <a:pPr algn="ctr" fontAlgn="ctr"/>
                      <a:r>
                        <a:rPr lang="pt-PT" sz="800" b="1" i="0" u="none" strike="noStrike">
                          <a:solidFill>
                            <a:srgbClr val="000000"/>
                          </a:solidFill>
                          <a:effectLst/>
                          <a:latin typeface="Calibri" panose="020F0502020204030204" pitchFamily="34" charset="0"/>
                        </a:rPr>
                        <a:t>2022</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extLst>
                  <a:ext uri="{0D108BD9-81ED-4DB2-BD59-A6C34878D82A}">
                    <a16:rowId xmlns:a16="http://schemas.microsoft.com/office/drawing/2014/main" val="3305040817"/>
                  </a:ext>
                </a:extLst>
              </a:tr>
              <a:tr h="235665">
                <a:tc vMerge="1">
                  <a:txBody>
                    <a:bodyPr/>
                    <a:lstStyle/>
                    <a:p>
                      <a:endParaRPr lang="pt-PT"/>
                    </a:p>
                  </a:txBody>
                  <a:tcPr/>
                </a:tc>
                <a:tc vMerge="1">
                  <a:txBody>
                    <a:bodyPr/>
                    <a:lstStyle/>
                    <a:p>
                      <a:endParaRPr lang="pt-PT"/>
                    </a:p>
                  </a:txBody>
                  <a:tcPr/>
                </a:tc>
                <a:tc vMerge="1">
                  <a:txBody>
                    <a:bodyPr/>
                    <a:lstStyle/>
                    <a:p>
                      <a:endParaRPr lang="pt-PT"/>
                    </a:p>
                  </a:txBody>
                  <a:tcPr/>
                </a:tc>
                <a:tc>
                  <a:txBody>
                    <a:bodyPr/>
                    <a:lstStyle/>
                    <a:p>
                      <a:pPr algn="ctr" fontAlgn="ctr"/>
                      <a:r>
                        <a:rPr lang="pt-PT" sz="800" b="1" i="0" u="none" strike="noStrike">
                          <a:solidFill>
                            <a:srgbClr val="000000"/>
                          </a:solidFill>
                          <a:effectLst/>
                          <a:latin typeface="Calibri" panose="020F0502020204030204" pitchFamily="34" charset="0"/>
                        </a:rPr>
                        <a:t>Meta</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pt-PT" sz="800" b="1" i="0" u="none" strike="noStrike">
                          <a:solidFill>
                            <a:srgbClr val="000000"/>
                          </a:solidFill>
                          <a:effectLst/>
                          <a:latin typeface="Calibri" panose="020F0502020204030204" pitchFamily="34" charset="0"/>
                        </a:rPr>
                        <a:t>Superação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pt-PT" sz="800" b="1" i="0" u="none" strike="noStrike">
                          <a:solidFill>
                            <a:srgbClr val="000000"/>
                          </a:solidFill>
                          <a:effectLst/>
                          <a:latin typeface="Calibri" panose="020F0502020204030204" pitchFamily="34" charset="0"/>
                        </a:rPr>
                        <a:t>Peso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pt-PT" sz="800" b="1" i="0" u="none" strike="noStrike">
                          <a:solidFill>
                            <a:srgbClr val="000000"/>
                          </a:solidFill>
                          <a:effectLst/>
                          <a:latin typeface="Calibri" panose="020F0502020204030204" pitchFamily="34" charset="0"/>
                        </a:rPr>
                        <a:t>Realizado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pt-PT" sz="800" b="1" i="0" u="none" strike="noStrike">
                          <a:solidFill>
                            <a:srgbClr val="000000"/>
                          </a:solidFill>
                          <a:effectLst/>
                          <a:latin typeface="Calibri" panose="020F0502020204030204" pitchFamily="34" charset="0"/>
                        </a:rPr>
                        <a:t>Classificação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pt-PT" sz="800" b="1" i="0" u="none" strike="noStrike">
                          <a:solidFill>
                            <a:srgbClr val="000000"/>
                          </a:solidFill>
                          <a:effectLst/>
                          <a:latin typeface="Calibri" panose="020F0502020204030204" pitchFamily="34" charset="0"/>
                        </a:rPr>
                        <a:t>Desvio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extLst>
                  <a:ext uri="{0D108BD9-81ED-4DB2-BD59-A6C34878D82A}">
                    <a16:rowId xmlns:a16="http://schemas.microsoft.com/office/drawing/2014/main" val="34269245"/>
                  </a:ext>
                </a:extLst>
              </a:tr>
              <a:tr h="770442">
                <a:tc>
                  <a:txBody>
                    <a:bodyPr/>
                    <a:lstStyle/>
                    <a:p>
                      <a:pPr algn="l" fontAlgn="ctr"/>
                      <a:r>
                        <a:rPr lang="pt-PT" sz="800" b="1" i="0" u="none" strike="noStrike" dirty="0" err="1">
                          <a:solidFill>
                            <a:srgbClr val="000000"/>
                          </a:solidFill>
                          <a:effectLst/>
                          <a:latin typeface="Calibri" panose="020F0502020204030204" pitchFamily="34" charset="0"/>
                        </a:rPr>
                        <a:t>Ind</a:t>
                      </a:r>
                      <a:r>
                        <a:rPr lang="pt-PT" sz="800" b="1" i="0" u="none" strike="noStrike" dirty="0">
                          <a:solidFill>
                            <a:srgbClr val="000000"/>
                          </a:solidFill>
                          <a:effectLst/>
                          <a:latin typeface="Calibri" panose="020F0502020204030204" pitchFamily="34" charset="0"/>
                        </a:rPr>
                        <a:t>. 1 Taxa de colocação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pt-PT" sz="800" b="1" i="0" u="none" strike="noStrike" dirty="0">
                          <a:solidFill>
                            <a:srgbClr val="000000"/>
                          </a:solidFill>
                          <a:effectLst/>
                          <a:latin typeface="Calibri" panose="020F0502020204030204" pitchFamily="34" charset="0"/>
                        </a:rPr>
                        <a:t>(nº de formandos colocados / nº de formandos</a:t>
                      </a:r>
                      <a:r>
                        <a:rPr lang="pt-PT" sz="800" b="1" i="0" u="none" strike="noStrike" baseline="0" dirty="0">
                          <a:solidFill>
                            <a:srgbClr val="000000"/>
                          </a:solidFill>
                          <a:effectLst/>
                          <a:latin typeface="Calibri" panose="020F0502020204030204" pitchFamily="34" charset="0"/>
                        </a:rPr>
                        <a:t> que concluíram a formação)</a:t>
                      </a:r>
                      <a:r>
                        <a:rPr lang="pt-PT" sz="800" b="1" i="0" u="none" strike="noStrike" dirty="0">
                          <a:solidFill>
                            <a:srgbClr val="000000"/>
                          </a:solidFill>
                          <a:effectLst/>
                          <a:latin typeface="Calibri" panose="020F0502020204030204" pitchFamily="34" charset="0"/>
                        </a:rPr>
                        <a:t>*100</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pt-PT" sz="800" b="0" i="0" u="none" strike="noStrike" dirty="0">
                          <a:solidFill>
                            <a:srgbClr val="000000"/>
                          </a:solidFill>
                          <a:effectLst/>
                          <a:latin typeface="Calibri" panose="020F0502020204030204" pitchFamily="34" charset="0"/>
                        </a:rPr>
                        <a:t>80%</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pt-PT" sz="800" b="0" i="0" u="none" strike="noStrike" dirty="0">
                          <a:solidFill>
                            <a:srgbClr val="000000"/>
                          </a:solidFill>
                          <a:effectLst/>
                          <a:latin typeface="Calibri" panose="020F0502020204030204" pitchFamily="34" charset="0"/>
                        </a:rPr>
                        <a:t>90%</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pt-PT" sz="800" b="0" i="0" u="none" strike="noStrike" dirty="0">
                          <a:solidFill>
                            <a:srgbClr val="000000"/>
                          </a:solidFill>
                          <a:effectLst/>
                          <a:latin typeface="Calibri" panose="020F0502020204030204" pitchFamily="34" charset="0"/>
                        </a:rPr>
                        <a:t>&gt;90%</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pt-PT" sz="800" b="0" i="0" u="none" strike="noStrike" dirty="0">
                          <a:solidFill>
                            <a:srgbClr val="000000"/>
                          </a:solidFill>
                          <a:effectLst/>
                          <a:latin typeface="Calibri" panose="020F0502020204030204" pitchFamily="34" charset="0"/>
                        </a:rPr>
                        <a:t>100%</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pt-PT" sz="800" b="0" i="0" u="none" strike="noStrike">
                          <a:solidFill>
                            <a:srgbClr val="000000"/>
                          </a:solidFill>
                          <a:effectLst/>
                          <a:latin typeface="Calibri" panose="020F0502020204030204" pitchFamily="34" charset="0"/>
                        </a:rPr>
                        <a:t> </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pt-PT" sz="800" b="1" i="0" u="none" strike="noStrike">
                          <a:solidFill>
                            <a:srgbClr val="000000"/>
                          </a:solidFill>
                          <a:effectLst/>
                          <a:latin typeface="Calibri" panose="020F0502020204030204" pitchFamily="34" charset="0"/>
                        </a:rPr>
                        <a:t> </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pt-PT" sz="800" b="0" i="0" u="none" strike="noStrike">
                          <a:solidFill>
                            <a:srgbClr val="000000"/>
                          </a:solidFill>
                          <a:effectLst/>
                          <a:latin typeface="Calibri" panose="020F0502020204030204" pitchFamily="34" charset="0"/>
                        </a:rPr>
                        <a:t> </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36390682"/>
                  </a:ext>
                </a:extLst>
              </a:tr>
              <a:tr h="253794">
                <a:tc gridSpan="9">
                  <a:txBody>
                    <a:bodyPr/>
                    <a:lstStyle/>
                    <a:p>
                      <a:pPr algn="l" fontAlgn="ctr"/>
                      <a:r>
                        <a:rPr lang="pt-PT" sz="800" b="1" i="0" u="none" strike="noStrike" dirty="0">
                          <a:solidFill>
                            <a:srgbClr val="000000"/>
                          </a:solidFill>
                          <a:effectLst/>
                          <a:latin typeface="Calibri" panose="020F0502020204030204" pitchFamily="34" charset="0"/>
                        </a:rPr>
                        <a:t>O. 2  Alcançar</a:t>
                      </a:r>
                      <a:r>
                        <a:rPr lang="pt-PT" sz="800" b="1" i="0" u="none" strike="noStrike" baseline="0" dirty="0">
                          <a:solidFill>
                            <a:srgbClr val="000000"/>
                          </a:solidFill>
                          <a:effectLst/>
                          <a:latin typeface="Calibri" panose="020F0502020204030204" pitchFamily="34" charset="0"/>
                        </a:rPr>
                        <a:t> níveis de satisfação dos empregadores da área</a:t>
                      </a:r>
                      <a:r>
                        <a:rPr lang="pt-PT" sz="800" b="1" i="0" u="none" strike="noStrike" dirty="0">
                          <a:solidFill>
                            <a:srgbClr val="000000"/>
                          </a:solidFill>
                          <a:effectLst/>
                          <a:latin typeface="Calibri" panose="020F0502020204030204" pitchFamily="34" charset="0"/>
                        </a:rPr>
                        <a:t> de</a:t>
                      </a:r>
                      <a:r>
                        <a:rPr lang="pt-PT" sz="800" b="1" i="0" u="none" strike="noStrike" baseline="0" dirty="0">
                          <a:solidFill>
                            <a:srgbClr val="000000"/>
                          </a:solidFill>
                          <a:effectLst/>
                          <a:latin typeface="Calibri" panose="020F0502020204030204" pitchFamily="34" charset="0"/>
                        </a:rPr>
                        <a:t> hotelaria e restauração relativamente aos inscritos no subsidio de desemprego alvo de formação </a:t>
                      </a:r>
                      <a:r>
                        <a:rPr lang="pt-PT" sz="800" b="1" i="0" u="none" strike="noStrike" dirty="0">
                          <a:solidFill>
                            <a:srgbClr val="000000"/>
                          </a:solidFill>
                          <a:effectLst/>
                          <a:latin typeface="Calibri" panose="020F0502020204030204" pitchFamily="34" charset="0"/>
                        </a:rPr>
                        <a:t>na área de</a:t>
                      </a:r>
                      <a:r>
                        <a:rPr lang="pt-PT" sz="800" b="1" i="0" u="none" strike="noStrike" baseline="0" dirty="0">
                          <a:solidFill>
                            <a:srgbClr val="000000"/>
                          </a:solidFill>
                          <a:effectLst/>
                          <a:latin typeface="Calibri" panose="020F0502020204030204" pitchFamily="34" charset="0"/>
                        </a:rPr>
                        <a:t> hotelaria e restauração </a:t>
                      </a:r>
                      <a:r>
                        <a:rPr lang="pt-PT" sz="800" b="1" i="0" u="none" strike="noStrike" dirty="0">
                          <a:solidFill>
                            <a:srgbClr val="000000"/>
                          </a:solidFill>
                          <a:effectLst/>
                          <a:latin typeface="Calibri" panose="020F0502020204030204" pitchFamily="34" charset="0"/>
                        </a:rPr>
                        <a:t>- Ponderação de 33,33%</a:t>
                      </a:r>
                    </a:p>
                  </a:txBody>
                  <a:tcPr marL="6278" marR="6278" marT="627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extLst>
                  <a:ext uri="{0D108BD9-81ED-4DB2-BD59-A6C34878D82A}">
                    <a16:rowId xmlns:a16="http://schemas.microsoft.com/office/drawing/2014/main" val="1784678521"/>
                  </a:ext>
                </a:extLst>
              </a:tr>
              <a:tr h="242915">
                <a:tc rowSpan="2">
                  <a:txBody>
                    <a:bodyPr/>
                    <a:lstStyle/>
                    <a:p>
                      <a:pPr algn="ctr" fontAlgn="ctr"/>
                      <a:r>
                        <a:rPr lang="pt-PT" sz="800" b="1" i="0" u="none" strike="noStrike" dirty="0">
                          <a:solidFill>
                            <a:srgbClr val="000000"/>
                          </a:solidFill>
                          <a:effectLst/>
                          <a:latin typeface="Calibri" panose="020F0502020204030204" pitchFamily="34" charset="0"/>
                        </a:rPr>
                        <a:t> Indicadores </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rowSpan="2">
                  <a:txBody>
                    <a:bodyPr/>
                    <a:lstStyle/>
                    <a:p>
                      <a:pPr algn="ctr" fontAlgn="ctr"/>
                      <a:r>
                        <a:rPr lang="pt-PT" sz="800" b="1" i="0" u="none" strike="noStrike">
                          <a:solidFill>
                            <a:srgbClr val="000000"/>
                          </a:solidFill>
                          <a:effectLst/>
                          <a:latin typeface="Calibri" panose="020F0502020204030204" pitchFamily="34" charset="0"/>
                        </a:rPr>
                        <a:t> Fórmula </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rowSpan="2">
                  <a:txBody>
                    <a:bodyPr/>
                    <a:lstStyle/>
                    <a:p>
                      <a:pPr algn="ctr" fontAlgn="ctr"/>
                      <a:r>
                        <a:rPr lang="pt-PT" sz="800" b="1" i="0" u="none" strike="noStrike">
                          <a:solidFill>
                            <a:srgbClr val="000000"/>
                          </a:solidFill>
                          <a:effectLst/>
                          <a:latin typeface="Calibri" panose="020F0502020204030204" pitchFamily="34" charset="0"/>
                        </a:rPr>
                        <a:t>2021</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gridSpan="6">
                  <a:txBody>
                    <a:bodyPr/>
                    <a:lstStyle/>
                    <a:p>
                      <a:pPr algn="ctr" fontAlgn="ctr"/>
                      <a:r>
                        <a:rPr lang="pt-PT" sz="800" b="1" i="0" u="none" strike="noStrike">
                          <a:solidFill>
                            <a:srgbClr val="000000"/>
                          </a:solidFill>
                          <a:effectLst/>
                          <a:latin typeface="Calibri" panose="020F0502020204030204" pitchFamily="34" charset="0"/>
                        </a:rPr>
                        <a:t>2022</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extLst>
                  <a:ext uri="{0D108BD9-81ED-4DB2-BD59-A6C34878D82A}">
                    <a16:rowId xmlns:a16="http://schemas.microsoft.com/office/drawing/2014/main" val="1965749012"/>
                  </a:ext>
                </a:extLst>
              </a:tr>
              <a:tr h="235665">
                <a:tc vMerge="1">
                  <a:txBody>
                    <a:bodyPr/>
                    <a:lstStyle/>
                    <a:p>
                      <a:endParaRPr lang="pt-PT"/>
                    </a:p>
                  </a:txBody>
                  <a:tcPr/>
                </a:tc>
                <a:tc vMerge="1">
                  <a:txBody>
                    <a:bodyPr/>
                    <a:lstStyle/>
                    <a:p>
                      <a:endParaRPr lang="pt-PT"/>
                    </a:p>
                  </a:txBody>
                  <a:tcPr/>
                </a:tc>
                <a:tc vMerge="1">
                  <a:txBody>
                    <a:bodyPr/>
                    <a:lstStyle/>
                    <a:p>
                      <a:endParaRPr lang="pt-PT"/>
                    </a:p>
                  </a:txBody>
                  <a:tcPr/>
                </a:tc>
                <a:tc>
                  <a:txBody>
                    <a:bodyPr/>
                    <a:lstStyle/>
                    <a:p>
                      <a:pPr algn="ctr" fontAlgn="ctr"/>
                      <a:r>
                        <a:rPr lang="pt-PT" sz="800" b="1" i="0" u="none" strike="noStrike">
                          <a:solidFill>
                            <a:srgbClr val="000000"/>
                          </a:solidFill>
                          <a:effectLst/>
                          <a:latin typeface="Calibri" panose="020F0502020204030204" pitchFamily="34" charset="0"/>
                        </a:rPr>
                        <a:t>Meta</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pt-PT" sz="800" b="1" i="0" u="none" strike="noStrike">
                          <a:solidFill>
                            <a:srgbClr val="000000"/>
                          </a:solidFill>
                          <a:effectLst/>
                          <a:latin typeface="Calibri" panose="020F0502020204030204" pitchFamily="34" charset="0"/>
                        </a:rPr>
                        <a:t>Superação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pt-PT" sz="800" b="1" i="0" u="none" strike="noStrike">
                          <a:solidFill>
                            <a:srgbClr val="000000"/>
                          </a:solidFill>
                          <a:effectLst/>
                          <a:latin typeface="Calibri" panose="020F0502020204030204" pitchFamily="34" charset="0"/>
                        </a:rPr>
                        <a:t>Peso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pt-PT" sz="800" b="1" i="0" u="none" strike="noStrike">
                          <a:solidFill>
                            <a:srgbClr val="000000"/>
                          </a:solidFill>
                          <a:effectLst/>
                          <a:latin typeface="Calibri" panose="020F0502020204030204" pitchFamily="34" charset="0"/>
                        </a:rPr>
                        <a:t>Realizado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pt-PT" sz="800" b="1" i="0" u="none" strike="noStrike">
                          <a:solidFill>
                            <a:srgbClr val="000000"/>
                          </a:solidFill>
                          <a:effectLst/>
                          <a:latin typeface="Calibri" panose="020F0502020204030204" pitchFamily="34" charset="0"/>
                        </a:rPr>
                        <a:t>Classificação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pt-PT" sz="800" b="1" i="0" u="none" strike="noStrike">
                          <a:solidFill>
                            <a:srgbClr val="000000"/>
                          </a:solidFill>
                          <a:effectLst/>
                          <a:latin typeface="Calibri" panose="020F0502020204030204" pitchFamily="34" charset="0"/>
                        </a:rPr>
                        <a:t>Desvio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extLst>
                  <a:ext uri="{0D108BD9-81ED-4DB2-BD59-A6C34878D82A}">
                    <a16:rowId xmlns:a16="http://schemas.microsoft.com/office/drawing/2014/main" val="3705856869"/>
                  </a:ext>
                </a:extLst>
              </a:tr>
              <a:tr h="770442">
                <a:tc>
                  <a:txBody>
                    <a:bodyPr/>
                    <a:lstStyle/>
                    <a:p>
                      <a:pPr marL="0" marR="0" lvl="0" indent="0" algn="l" defTabSz="457200" rtl="0" eaLnBrk="1" fontAlgn="ctr" latinLnBrk="0" hangingPunct="1">
                        <a:lnSpc>
                          <a:spcPct val="100000"/>
                        </a:lnSpc>
                        <a:spcBef>
                          <a:spcPts val="0"/>
                        </a:spcBef>
                        <a:spcAft>
                          <a:spcPts val="0"/>
                        </a:spcAft>
                        <a:buClrTx/>
                        <a:buSzTx/>
                        <a:buFontTx/>
                        <a:buNone/>
                        <a:tabLst/>
                        <a:defRPr/>
                      </a:pPr>
                      <a:r>
                        <a:rPr lang="pt-PT" sz="800" b="1" i="0" u="none" strike="noStrike" dirty="0" err="1">
                          <a:solidFill>
                            <a:srgbClr val="000000"/>
                          </a:solidFill>
                          <a:effectLst/>
                          <a:latin typeface="Calibri" panose="020F0502020204030204" pitchFamily="34" charset="0"/>
                        </a:rPr>
                        <a:t>Ind</a:t>
                      </a:r>
                      <a:r>
                        <a:rPr lang="pt-PT" sz="800" b="1" i="0" u="none" strike="noStrike" dirty="0">
                          <a:solidFill>
                            <a:srgbClr val="000000"/>
                          </a:solidFill>
                          <a:effectLst/>
                          <a:latin typeface="Calibri" panose="020F0502020204030204" pitchFamily="34" charset="0"/>
                        </a:rPr>
                        <a:t>. 1 </a:t>
                      </a:r>
                      <a:r>
                        <a:rPr lang="pt-PT" sz="800" b="1" i="0" u="none" strike="noStrike" dirty="0" err="1">
                          <a:solidFill>
                            <a:srgbClr val="000000"/>
                          </a:solidFill>
                          <a:effectLst/>
                          <a:latin typeface="Calibri" panose="020F0502020204030204" pitchFamily="34" charset="0"/>
                        </a:rPr>
                        <a:t>Nivel</a:t>
                      </a:r>
                      <a:r>
                        <a:rPr lang="pt-PT" sz="800" b="1" i="0" u="none" strike="noStrike" baseline="0" dirty="0">
                          <a:solidFill>
                            <a:srgbClr val="000000"/>
                          </a:solidFill>
                          <a:effectLst/>
                          <a:latin typeface="Calibri" panose="020F0502020204030204" pitchFamily="34" charset="0"/>
                        </a:rPr>
                        <a:t> de satisfação</a:t>
                      </a:r>
                      <a:endParaRPr lang="pt-PT" sz="800" b="1" i="0" u="none" strike="noStrike" dirty="0">
                        <a:solidFill>
                          <a:srgbClr val="000000"/>
                        </a:solidFill>
                        <a:effectLst/>
                        <a:latin typeface="Calibri" panose="020F0502020204030204" pitchFamily="34" charset="0"/>
                      </a:endParaRP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pt-PT" sz="800" b="1" i="0" u="none" strike="noStrike" dirty="0">
                          <a:solidFill>
                            <a:srgbClr val="000000"/>
                          </a:solidFill>
                          <a:effectLst/>
                          <a:latin typeface="Calibri" panose="020F0502020204030204" pitchFamily="34" charset="0"/>
                        </a:rPr>
                        <a:t>Não aplicável</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pt-PT" sz="800" b="0" i="0" u="none" strike="noStrike" dirty="0">
                          <a:solidFill>
                            <a:srgbClr val="000000"/>
                          </a:solidFill>
                          <a:effectLst/>
                          <a:latin typeface="Calibri" panose="020F0502020204030204" pitchFamily="34" charset="0"/>
                        </a:rPr>
                        <a:t>3</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pt-PT" sz="800" b="0" i="0" u="none" strike="noStrike" dirty="0">
                          <a:solidFill>
                            <a:srgbClr val="000000"/>
                          </a:solidFill>
                          <a:effectLst/>
                          <a:latin typeface="Calibri" panose="020F0502020204030204" pitchFamily="34" charset="0"/>
                        </a:rPr>
                        <a:t>4</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pt-PT" sz="800" b="0" i="0" u="none" strike="noStrike" dirty="0">
                          <a:solidFill>
                            <a:srgbClr val="000000"/>
                          </a:solidFill>
                          <a:effectLst/>
                          <a:latin typeface="Calibri" panose="020F0502020204030204" pitchFamily="34" charset="0"/>
                        </a:rPr>
                        <a:t>&gt; 4</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pt-PT" sz="800" b="0" i="0" u="none" strike="noStrike" dirty="0">
                          <a:solidFill>
                            <a:srgbClr val="000000"/>
                          </a:solidFill>
                          <a:effectLst/>
                          <a:latin typeface="Calibri" panose="020F0502020204030204" pitchFamily="34" charset="0"/>
                        </a:rPr>
                        <a:t>100%</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pt-PT" sz="800" b="0" i="0" u="none" strike="noStrike">
                          <a:solidFill>
                            <a:srgbClr val="000000"/>
                          </a:solidFill>
                          <a:effectLst/>
                          <a:latin typeface="Calibri" panose="020F0502020204030204" pitchFamily="34" charset="0"/>
                        </a:rPr>
                        <a:t> </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pt-PT" sz="800" b="1" i="0" u="none" strike="noStrike">
                          <a:solidFill>
                            <a:srgbClr val="000000"/>
                          </a:solidFill>
                          <a:effectLst/>
                          <a:latin typeface="Calibri" panose="020F0502020204030204" pitchFamily="34" charset="0"/>
                        </a:rPr>
                        <a:t> </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pt-PT" sz="800" b="0" i="0" u="none" strike="noStrike" dirty="0">
                          <a:solidFill>
                            <a:srgbClr val="000000"/>
                          </a:solidFill>
                          <a:effectLst/>
                          <a:latin typeface="Calibri" panose="020F0502020204030204" pitchFamily="34" charset="0"/>
                        </a:rPr>
                        <a:t> </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99206963"/>
                  </a:ext>
                </a:extLst>
              </a:tr>
              <a:tr h="229018">
                <a:tc gridSpan="9">
                  <a:txBody>
                    <a:bodyPr/>
                    <a:lstStyle/>
                    <a:p>
                      <a:pPr algn="l" fontAlgn="ctr"/>
                      <a:r>
                        <a:rPr lang="pt-PT" sz="800" b="1" i="0" u="none" strike="noStrike" dirty="0">
                          <a:solidFill>
                            <a:srgbClr val="000000"/>
                          </a:solidFill>
                          <a:effectLst/>
                          <a:latin typeface="Calibri" panose="020F0502020204030204" pitchFamily="34" charset="0"/>
                        </a:rPr>
                        <a:t>O. 3 Garantir</a:t>
                      </a:r>
                      <a:r>
                        <a:rPr lang="pt-PT" sz="800" b="1" i="0" u="none" strike="noStrike" baseline="0" dirty="0">
                          <a:solidFill>
                            <a:srgbClr val="000000"/>
                          </a:solidFill>
                          <a:effectLst/>
                          <a:latin typeface="Calibri" panose="020F0502020204030204" pitchFamily="34" charset="0"/>
                        </a:rPr>
                        <a:t> que os cidadãos inscritos no subsidio de desemprego</a:t>
                      </a:r>
                      <a:r>
                        <a:rPr lang="pt-PT" sz="800" b="1" i="0" u="none" strike="noStrike" dirty="0">
                          <a:solidFill>
                            <a:srgbClr val="000000"/>
                          </a:solidFill>
                          <a:effectLst/>
                          <a:latin typeface="Calibri" panose="020F0502020204030204" pitchFamily="34" charset="0"/>
                        </a:rPr>
                        <a:t> alvo</a:t>
                      </a:r>
                      <a:r>
                        <a:rPr lang="pt-PT" sz="800" b="1" i="0" u="none" strike="noStrike" baseline="0" dirty="0">
                          <a:solidFill>
                            <a:srgbClr val="000000"/>
                          </a:solidFill>
                          <a:effectLst/>
                          <a:latin typeface="Calibri" panose="020F0502020204030204" pitchFamily="34" charset="0"/>
                        </a:rPr>
                        <a:t> de</a:t>
                      </a:r>
                      <a:r>
                        <a:rPr lang="pt-PT" sz="800" b="1" i="0" u="none" strike="noStrike" dirty="0">
                          <a:solidFill>
                            <a:srgbClr val="000000"/>
                          </a:solidFill>
                          <a:effectLst/>
                          <a:latin typeface="Calibri" panose="020F0502020204030204" pitchFamily="34" charset="0"/>
                        </a:rPr>
                        <a:t> formação na área de</a:t>
                      </a:r>
                      <a:r>
                        <a:rPr lang="pt-PT" sz="800" b="1" i="0" u="none" strike="noStrike" baseline="0" dirty="0">
                          <a:solidFill>
                            <a:srgbClr val="000000"/>
                          </a:solidFill>
                          <a:effectLst/>
                          <a:latin typeface="Calibri" panose="020F0502020204030204" pitchFamily="34" charset="0"/>
                        </a:rPr>
                        <a:t> hotelaria e restauração inseridos no mercado de trabalho consigam contratos de longa duração</a:t>
                      </a:r>
                      <a:r>
                        <a:rPr lang="pt-PT" sz="800" b="1" i="0" u="none" strike="noStrike" dirty="0">
                          <a:solidFill>
                            <a:srgbClr val="000000"/>
                          </a:solidFill>
                          <a:effectLst/>
                          <a:latin typeface="Calibri" panose="020F0502020204030204" pitchFamily="34" charset="0"/>
                        </a:rPr>
                        <a:t>- </a:t>
                      </a:r>
                      <a:r>
                        <a:rPr lang="pt-PT" sz="800" b="1" i="0" u="sng" strike="noStrike" dirty="0">
                          <a:solidFill>
                            <a:srgbClr val="000000"/>
                          </a:solidFill>
                          <a:effectLst/>
                          <a:latin typeface="Calibri" panose="020F0502020204030204" pitchFamily="34" charset="0"/>
                        </a:rPr>
                        <a:t>Ponderação de 33,33%</a:t>
                      </a:r>
                      <a:endParaRPr lang="pt-PT" sz="800" b="1" i="0" u="none" strike="noStrike" dirty="0">
                        <a:solidFill>
                          <a:srgbClr val="000000"/>
                        </a:solidFill>
                        <a:effectLst/>
                        <a:latin typeface="Calibri" panose="020F0502020204030204" pitchFamily="34" charset="0"/>
                      </a:endParaRPr>
                    </a:p>
                  </a:txBody>
                  <a:tcPr marL="6278" marR="6278" marT="627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extLst>
                  <a:ext uri="{0D108BD9-81ED-4DB2-BD59-A6C34878D82A}">
                    <a16:rowId xmlns:a16="http://schemas.microsoft.com/office/drawing/2014/main" val="4124963896"/>
                  </a:ext>
                </a:extLst>
              </a:tr>
              <a:tr h="242915">
                <a:tc rowSpan="2">
                  <a:txBody>
                    <a:bodyPr/>
                    <a:lstStyle/>
                    <a:p>
                      <a:pPr algn="ctr" fontAlgn="ctr"/>
                      <a:r>
                        <a:rPr lang="pt-PT" sz="800" b="1" i="0" u="none" strike="noStrike" dirty="0">
                          <a:solidFill>
                            <a:srgbClr val="000000"/>
                          </a:solidFill>
                          <a:effectLst/>
                          <a:latin typeface="Calibri" panose="020F0502020204030204" pitchFamily="34" charset="0"/>
                        </a:rPr>
                        <a:t> Indicadores </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38DD5"/>
                    </a:solidFill>
                  </a:tcPr>
                </a:tc>
                <a:tc rowSpan="2">
                  <a:txBody>
                    <a:bodyPr/>
                    <a:lstStyle/>
                    <a:p>
                      <a:pPr algn="ctr" fontAlgn="ctr"/>
                      <a:r>
                        <a:rPr lang="pt-PT" sz="800" b="1" i="0" u="none" strike="noStrike" dirty="0">
                          <a:solidFill>
                            <a:srgbClr val="000000"/>
                          </a:solidFill>
                          <a:effectLst/>
                          <a:latin typeface="Calibri" panose="020F0502020204030204" pitchFamily="34" charset="0"/>
                        </a:rPr>
                        <a:t> Fórmula </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38DD5"/>
                    </a:solidFill>
                  </a:tcPr>
                </a:tc>
                <a:tc rowSpan="2">
                  <a:txBody>
                    <a:bodyPr/>
                    <a:lstStyle/>
                    <a:p>
                      <a:pPr algn="ctr" fontAlgn="ctr"/>
                      <a:r>
                        <a:rPr lang="pt-PT" sz="800" b="1" i="0" u="none" strike="noStrike">
                          <a:solidFill>
                            <a:srgbClr val="000000"/>
                          </a:solidFill>
                          <a:effectLst/>
                          <a:latin typeface="Calibri" panose="020F0502020204030204" pitchFamily="34" charset="0"/>
                        </a:rPr>
                        <a:t>2021</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38DD5"/>
                    </a:solidFill>
                  </a:tcPr>
                </a:tc>
                <a:tc gridSpan="6">
                  <a:txBody>
                    <a:bodyPr/>
                    <a:lstStyle/>
                    <a:p>
                      <a:pPr algn="ctr" fontAlgn="ctr"/>
                      <a:r>
                        <a:rPr lang="pt-PT" sz="800" b="1" i="0" u="none" strike="noStrike" dirty="0">
                          <a:solidFill>
                            <a:srgbClr val="000000"/>
                          </a:solidFill>
                          <a:effectLst/>
                          <a:latin typeface="Calibri" panose="020F0502020204030204" pitchFamily="34" charset="0"/>
                        </a:rPr>
                        <a:t>2022</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tc hMerge="1">
                  <a:txBody>
                    <a:bodyPr/>
                    <a:lstStyle/>
                    <a:p>
                      <a:endParaRPr lang="pt-PT"/>
                    </a:p>
                  </a:txBody>
                  <a:tcPr/>
                </a:tc>
                <a:extLst>
                  <a:ext uri="{0D108BD9-81ED-4DB2-BD59-A6C34878D82A}">
                    <a16:rowId xmlns:a16="http://schemas.microsoft.com/office/drawing/2014/main" val="4001496429"/>
                  </a:ext>
                </a:extLst>
              </a:tr>
              <a:tr h="242915">
                <a:tc vMerge="1">
                  <a:txBody>
                    <a:bodyPr/>
                    <a:lstStyle/>
                    <a:p>
                      <a:endParaRPr lang="pt-PT"/>
                    </a:p>
                  </a:txBody>
                  <a:tcPr/>
                </a:tc>
                <a:tc vMerge="1">
                  <a:txBody>
                    <a:bodyPr/>
                    <a:lstStyle/>
                    <a:p>
                      <a:endParaRPr lang="pt-PT"/>
                    </a:p>
                  </a:txBody>
                  <a:tcPr/>
                </a:tc>
                <a:tc vMerge="1">
                  <a:txBody>
                    <a:bodyPr/>
                    <a:lstStyle/>
                    <a:p>
                      <a:endParaRPr lang="pt-PT"/>
                    </a:p>
                  </a:txBody>
                  <a:tcPr/>
                </a:tc>
                <a:tc>
                  <a:txBody>
                    <a:bodyPr/>
                    <a:lstStyle/>
                    <a:p>
                      <a:pPr algn="ctr" fontAlgn="ctr"/>
                      <a:r>
                        <a:rPr lang="pt-PT" sz="800" b="1" i="0" u="none" strike="noStrike">
                          <a:solidFill>
                            <a:srgbClr val="000000"/>
                          </a:solidFill>
                          <a:effectLst/>
                          <a:latin typeface="Calibri" panose="020F0502020204030204" pitchFamily="34" charset="0"/>
                        </a:rPr>
                        <a:t>Meta</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DD5"/>
                    </a:solidFill>
                  </a:tcPr>
                </a:tc>
                <a:tc>
                  <a:txBody>
                    <a:bodyPr/>
                    <a:lstStyle/>
                    <a:p>
                      <a:pPr algn="ctr" fontAlgn="ctr"/>
                      <a:r>
                        <a:rPr lang="pt-PT" sz="800" b="1" i="0" u="none" strike="noStrike">
                          <a:solidFill>
                            <a:srgbClr val="000000"/>
                          </a:solidFill>
                          <a:effectLst/>
                          <a:latin typeface="Calibri" panose="020F0502020204030204" pitchFamily="34" charset="0"/>
                        </a:rPr>
                        <a:t>Superação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38DD5"/>
                    </a:solidFill>
                  </a:tcPr>
                </a:tc>
                <a:tc>
                  <a:txBody>
                    <a:bodyPr/>
                    <a:lstStyle/>
                    <a:p>
                      <a:pPr algn="ctr" fontAlgn="ctr"/>
                      <a:r>
                        <a:rPr lang="pt-PT" sz="800" b="1" i="0" u="none" strike="noStrike">
                          <a:solidFill>
                            <a:srgbClr val="000000"/>
                          </a:solidFill>
                          <a:effectLst/>
                          <a:latin typeface="Calibri" panose="020F0502020204030204" pitchFamily="34" charset="0"/>
                        </a:rPr>
                        <a:t>Peso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38DD5"/>
                    </a:solidFill>
                  </a:tcPr>
                </a:tc>
                <a:tc>
                  <a:txBody>
                    <a:bodyPr/>
                    <a:lstStyle/>
                    <a:p>
                      <a:pPr algn="ctr" fontAlgn="ctr"/>
                      <a:r>
                        <a:rPr lang="pt-PT" sz="800" b="1" i="0" u="none" strike="noStrike">
                          <a:solidFill>
                            <a:srgbClr val="000000"/>
                          </a:solidFill>
                          <a:effectLst/>
                          <a:latin typeface="Calibri" panose="020F0502020204030204" pitchFamily="34" charset="0"/>
                        </a:rPr>
                        <a:t>Realizado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38DD5"/>
                    </a:solidFill>
                  </a:tcPr>
                </a:tc>
                <a:tc>
                  <a:txBody>
                    <a:bodyPr/>
                    <a:lstStyle/>
                    <a:p>
                      <a:pPr algn="ctr" fontAlgn="ctr"/>
                      <a:r>
                        <a:rPr lang="pt-PT" sz="800" b="1" i="0" u="none" strike="noStrike">
                          <a:solidFill>
                            <a:srgbClr val="000000"/>
                          </a:solidFill>
                          <a:effectLst/>
                          <a:latin typeface="Calibri" panose="020F0502020204030204" pitchFamily="34" charset="0"/>
                        </a:rPr>
                        <a:t>Classificação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38DD5"/>
                    </a:solidFill>
                  </a:tcPr>
                </a:tc>
                <a:tc>
                  <a:txBody>
                    <a:bodyPr/>
                    <a:lstStyle/>
                    <a:p>
                      <a:pPr algn="ctr" fontAlgn="ctr"/>
                      <a:r>
                        <a:rPr lang="pt-PT" sz="800" b="1" i="0" u="none" strike="noStrike" dirty="0">
                          <a:solidFill>
                            <a:srgbClr val="000000"/>
                          </a:solidFill>
                          <a:effectLst/>
                          <a:latin typeface="Calibri" panose="020F0502020204030204" pitchFamily="34" charset="0"/>
                        </a:rPr>
                        <a:t>Desvio</a:t>
                      </a: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38DD5"/>
                    </a:solidFill>
                  </a:tcPr>
                </a:tc>
                <a:extLst>
                  <a:ext uri="{0D108BD9-81ED-4DB2-BD59-A6C34878D82A}">
                    <a16:rowId xmlns:a16="http://schemas.microsoft.com/office/drawing/2014/main" val="3668458232"/>
                  </a:ext>
                </a:extLst>
              </a:tr>
              <a:tr h="580098">
                <a:tc>
                  <a:txBody>
                    <a:bodyPr/>
                    <a:lstStyle/>
                    <a:p>
                      <a:pPr algn="l" fontAlgn="ctr"/>
                      <a:r>
                        <a:rPr lang="pt-PT" sz="800" b="1" i="0" u="none" strike="noStrike" dirty="0" err="1">
                          <a:solidFill>
                            <a:srgbClr val="000000"/>
                          </a:solidFill>
                          <a:effectLst/>
                          <a:latin typeface="Calibri" panose="020F0502020204030204" pitchFamily="34" charset="0"/>
                        </a:rPr>
                        <a:t>Ind</a:t>
                      </a:r>
                      <a:r>
                        <a:rPr lang="pt-PT" sz="800" b="1" i="0" u="none" strike="noStrike" dirty="0">
                          <a:solidFill>
                            <a:srgbClr val="000000"/>
                          </a:solidFill>
                          <a:effectLst/>
                          <a:latin typeface="Calibri" panose="020F0502020204030204" pitchFamily="34" charset="0"/>
                        </a:rPr>
                        <a:t>. 1 Taxa</a:t>
                      </a:r>
                      <a:r>
                        <a:rPr lang="pt-PT" sz="800" b="1" i="0" u="none" strike="noStrike" baseline="0" dirty="0">
                          <a:solidFill>
                            <a:srgbClr val="000000"/>
                          </a:solidFill>
                          <a:effectLst/>
                          <a:latin typeface="Calibri" panose="020F0502020204030204" pitchFamily="34" charset="0"/>
                        </a:rPr>
                        <a:t> de contratos de longa duração</a:t>
                      </a:r>
                      <a:endParaRPr lang="pt-PT" sz="800" b="1" i="0" u="none" strike="noStrike" dirty="0">
                        <a:solidFill>
                          <a:srgbClr val="000000"/>
                        </a:solidFill>
                        <a:effectLst/>
                        <a:latin typeface="Calibri" panose="020F0502020204030204" pitchFamily="34" charset="0"/>
                      </a:endParaRPr>
                    </a:p>
                  </a:txBody>
                  <a:tcPr marL="6278" marR="6278" marT="6278" marB="0" anchor="ctr">
                    <a:lnL w="6350" cap="flat" cmpd="sng" algn="ctr">
                      <a:solidFill>
                        <a:srgbClr val="000000"/>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pt-PT" sz="800" b="1" i="0" u="none" strike="noStrike" dirty="0">
                          <a:solidFill>
                            <a:srgbClr val="000000"/>
                          </a:solidFill>
                          <a:effectLst/>
                          <a:latin typeface="Calibri" panose="020F0502020204030204" pitchFamily="34" charset="0"/>
                        </a:rPr>
                        <a:t>(nº de formandos com</a:t>
                      </a:r>
                      <a:r>
                        <a:rPr lang="pt-PT" sz="800" b="1" i="0" u="none" strike="noStrike" baseline="0" dirty="0">
                          <a:solidFill>
                            <a:srgbClr val="000000"/>
                          </a:solidFill>
                          <a:effectLst/>
                          <a:latin typeface="Calibri" panose="020F0502020204030204" pitchFamily="34" charset="0"/>
                        </a:rPr>
                        <a:t> contrato de longa duração</a:t>
                      </a:r>
                      <a:r>
                        <a:rPr lang="pt-PT" sz="800" b="1" i="0" u="none" strike="noStrike" dirty="0">
                          <a:solidFill>
                            <a:srgbClr val="000000"/>
                          </a:solidFill>
                          <a:effectLst/>
                          <a:latin typeface="Calibri" panose="020F0502020204030204" pitchFamily="34" charset="0"/>
                        </a:rPr>
                        <a:t> / nº de formandos</a:t>
                      </a:r>
                      <a:r>
                        <a:rPr lang="pt-PT" sz="800" b="1" i="0" u="none" strike="noStrike" baseline="0" dirty="0">
                          <a:solidFill>
                            <a:srgbClr val="000000"/>
                          </a:solidFill>
                          <a:effectLst/>
                          <a:latin typeface="Calibri" panose="020F0502020204030204" pitchFamily="34" charset="0"/>
                        </a:rPr>
                        <a:t> que concluíram a formação)</a:t>
                      </a:r>
                      <a:r>
                        <a:rPr lang="pt-PT" sz="800" b="1" i="0" u="none" strike="noStrike" dirty="0">
                          <a:solidFill>
                            <a:srgbClr val="000000"/>
                          </a:solidFill>
                          <a:effectLst/>
                          <a:latin typeface="Calibri" panose="020F0502020204030204" pitchFamily="34" charset="0"/>
                        </a:rPr>
                        <a:t>*100</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pt-PT" sz="800" b="0" i="0" u="none" strike="noStrike" dirty="0">
                          <a:solidFill>
                            <a:srgbClr val="000000"/>
                          </a:solidFill>
                          <a:effectLst/>
                          <a:latin typeface="Calibri" panose="020F0502020204030204" pitchFamily="34" charset="0"/>
                        </a:rPr>
                        <a:t>805</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pt-PT" sz="800" b="0" i="0" u="none" strike="noStrike" dirty="0">
                          <a:solidFill>
                            <a:srgbClr val="000000"/>
                          </a:solidFill>
                          <a:effectLst/>
                          <a:latin typeface="Calibri" panose="020F0502020204030204" pitchFamily="34" charset="0"/>
                        </a:rPr>
                        <a:t>90%</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pt-PT" sz="800" b="0" i="0" u="none" strike="noStrike" dirty="0">
                          <a:solidFill>
                            <a:srgbClr val="000000"/>
                          </a:solidFill>
                          <a:effectLst/>
                          <a:latin typeface="Calibri" panose="020F0502020204030204" pitchFamily="34" charset="0"/>
                        </a:rPr>
                        <a:t>&gt;90%</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pt-PT" sz="800" b="0" i="0" u="none" strike="noStrike" dirty="0">
                          <a:solidFill>
                            <a:srgbClr val="000000"/>
                          </a:solidFill>
                          <a:effectLst/>
                          <a:latin typeface="Calibri" panose="020F0502020204030204" pitchFamily="34" charset="0"/>
                        </a:rPr>
                        <a:t>100%</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pt-PT" sz="800" b="0" i="0" u="none" strike="noStrike" dirty="0">
                          <a:solidFill>
                            <a:srgbClr val="000000"/>
                          </a:solidFill>
                          <a:effectLst/>
                          <a:latin typeface="Calibri" panose="020F0502020204030204" pitchFamily="34" charset="0"/>
                        </a:rPr>
                        <a:t> </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pt-PT" sz="800" b="1" i="0" u="none" strike="noStrike" dirty="0">
                          <a:solidFill>
                            <a:srgbClr val="000000"/>
                          </a:solidFill>
                          <a:effectLst/>
                          <a:latin typeface="Calibri" panose="020F0502020204030204" pitchFamily="34" charset="0"/>
                        </a:rPr>
                        <a:t> </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pt-PT" sz="800" b="0" i="0" u="none" strike="noStrike" dirty="0">
                          <a:solidFill>
                            <a:srgbClr val="000000"/>
                          </a:solidFill>
                          <a:effectLst/>
                          <a:latin typeface="Calibri" panose="020F0502020204030204" pitchFamily="34" charset="0"/>
                        </a:rPr>
                        <a:t> </a:t>
                      </a:r>
                    </a:p>
                  </a:txBody>
                  <a:tcPr marL="6278" marR="6278" marT="6278" marB="0" anchor="ctr">
                    <a:lnL w="6350" cap="flat" cmpd="sng" algn="ctr">
                      <a:solidFill>
                        <a:srgbClr val="BFBFBF"/>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743354414"/>
                  </a:ext>
                </a:extLst>
              </a:tr>
            </a:tbl>
          </a:graphicData>
        </a:graphic>
      </p:graphicFrame>
    </p:spTree>
    <p:extLst>
      <p:ext uri="{BB962C8B-B14F-4D97-AF65-F5344CB8AC3E}">
        <p14:creationId xmlns:p14="http://schemas.microsoft.com/office/powerpoint/2010/main" val="19394831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737361" y="304811"/>
            <a:ext cx="9767252" cy="482206"/>
          </a:xfrm>
        </p:spPr>
        <p:txBody>
          <a:bodyPr>
            <a:noAutofit/>
          </a:bodyPr>
          <a:lstStyle/>
          <a:p>
            <a:pPr algn="ct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r>
              <a:rPr lang="pt-PT" sz="2400" dirty="0">
                <a:latin typeface="Arial" panose="020B0604020202020204" pitchFamily="34" charset="0"/>
                <a:cs typeface="Arial" panose="020B0604020202020204" pitchFamily="34" charset="0"/>
              </a:rPr>
              <a:t>Ciclo de Avaliação SIADAPRA 1</a:t>
            </a:r>
          </a:p>
        </p:txBody>
      </p:sp>
      <p:cxnSp>
        <p:nvCxnSpPr>
          <p:cNvPr id="6" name="Conexão reta 5"/>
          <p:cNvCxnSpPr/>
          <p:nvPr/>
        </p:nvCxnSpPr>
        <p:spPr>
          <a:xfrm>
            <a:off x="1737361" y="1025243"/>
            <a:ext cx="9767252" cy="0"/>
          </a:xfrm>
          <a:prstGeom prst="line">
            <a:avLst/>
          </a:prstGeom>
          <a:ln w="73025">
            <a:solidFill>
              <a:srgbClr val="C00000"/>
            </a:solidFill>
          </a:ln>
        </p:spPr>
        <p:style>
          <a:lnRef idx="1">
            <a:schemeClr val="accent1"/>
          </a:lnRef>
          <a:fillRef idx="0">
            <a:schemeClr val="accent1"/>
          </a:fillRef>
          <a:effectRef idx="0">
            <a:schemeClr val="accent1"/>
          </a:effectRef>
          <a:fontRef idx="minor">
            <a:schemeClr val="tx1"/>
          </a:fontRef>
        </p:style>
      </p:cxnSp>
      <p:sp>
        <p:nvSpPr>
          <p:cNvPr id="5" name="Retângulo 4"/>
          <p:cNvSpPr/>
          <p:nvPr/>
        </p:nvSpPr>
        <p:spPr>
          <a:xfrm>
            <a:off x="1737361" y="1263470"/>
            <a:ext cx="9767252" cy="5262979"/>
          </a:xfrm>
          <a:prstGeom prst="rect">
            <a:avLst/>
          </a:prstGeom>
        </p:spPr>
        <p:txBody>
          <a:bodyPr wrap="square">
            <a:spAutoFit/>
          </a:bodyPr>
          <a:lstStyle/>
          <a:p>
            <a:pPr algn="ctr"/>
            <a:r>
              <a:rPr lang="pt-PT" sz="1400" b="1" u="sng" dirty="0">
                <a:solidFill>
                  <a:srgbClr val="00B050"/>
                </a:solidFill>
              </a:rPr>
              <a:t>Como é efetuada a avaliação dos resultados obtidos em cada Objetivo do QUAR?</a:t>
            </a:r>
            <a:endParaRPr lang="pt-PT" sz="1400" dirty="0"/>
          </a:p>
          <a:p>
            <a:pPr algn="just"/>
            <a:endParaRPr lang="pt-PT" sz="1400" dirty="0"/>
          </a:p>
          <a:p>
            <a:r>
              <a:rPr lang="pt-PT" sz="1400" dirty="0"/>
              <a:t>Para </a:t>
            </a:r>
            <a:r>
              <a:rPr lang="pt-PT" sz="1400" b="1" dirty="0">
                <a:solidFill>
                  <a:srgbClr val="00B050"/>
                </a:solidFill>
              </a:rPr>
              <a:t>avaliação dos resultados obtidos em cada objetivo </a:t>
            </a:r>
            <a:r>
              <a:rPr lang="pt-PT" sz="1400" dirty="0"/>
              <a:t>são estabelecidos os seguintes níveis de graduação:</a:t>
            </a:r>
          </a:p>
          <a:p>
            <a:endParaRPr lang="pt-PT" sz="1400" dirty="0"/>
          </a:p>
          <a:p>
            <a:r>
              <a:rPr lang="pt-PT" sz="1400" dirty="0"/>
              <a:t>Superou o objetivo;</a:t>
            </a:r>
            <a:r>
              <a:rPr lang="pt-PT" sz="1400" b="1" dirty="0">
                <a:solidFill>
                  <a:srgbClr val="0070C0"/>
                </a:solidFill>
              </a:rPr>
              <a:t> [(alínea a) do n.º 3 do artigo 12.º)]</a:t>
            </a:r>
            <a:endParaRPr lang="pt-PT" sz="1400" dirty="0"/>
          </a:p>
          <a:p>
            <a:pPr marL="342900" indent="-342900">
              <a:buAutoNum type="alphaLcParenR"/>
            </a:pPr>
            <a:endParaRPr lang="pt-PT" sz="1400" dirty="0"/>
          </a:p>
          <a:p>
            <a:r>
              <a:rPr lang="pt-PT" sz="1400" dirty="0"/>
              <a:t>Atingiu o objetivo;</a:t>
            </a:r>
            <a:r>
              <a:rPr lang="pt-PT" sz="1400" b="1" dirty="0">
                <a:solidFill>
                  <a:srgbClr val="0070C0"/>
                </a:solidFill>
              </a:rPr>
              <a:t> [(alínea b) do n.º 3 do artigo 12.º)]</a:t>
            </a:r>
            <a:endParaRPr lang="pt-PT" sz="1400" dirty="0"/>
          </a:p>
          <a:p>
            <a:endParaRPr lang="pt-PT" sz="1400" dirty="0"/>
          </a:p>
          <a:p>
            <a:r>
              <a:rPr lang="pt-PT" sz="1400" dirty="0"/>
              <a:t>Não atingiu o objetivo.</a:t>
            </a:r>
            <a:r>
              <a:rPr lang="pt-PT" sz="1400" b="1" dirty="0">
                <a:solidFill>
                  <a:srgbClr val="0070C0"/>
                </a:solidFill>
              </a:rPr>
              <a:t> [(alínea c) do n.º 3 do artigo 12.º)]</a:t>
            </a:r>
            <a:endParaRPr lang="pt-PT" sz="1400" dirty="0"/>
          </a:p>
          <a:p>
            <a:endParaRPr lang="pt-PT" sz="1400" dirty="0"/>
          </a:p>
          <a:p>
            <a:pPr algn="ctr"/>
            <a:r>
              <a:rPr lang="pt-PT" sz="1400" b="1" u="sng" dirty="0">
                <a:solidFill>
                  <a:srgbClr val="00B050"/>
                </a:solidFill>
              </a:rPr>
              <a:t>Como é expressa, qualitativamente, a avaliação global do QUAR?</a:t>
            </a:r>
            <a:endParaRPr lang="pt-PT" sz="1400" u="sng" dirty="0"/>
          </a:p>
          <a:p>
            <a:endParaRPr lang="pt-PT" sz="1400" dirty="0"/>
          </a:p>
          <a:p>
            <a:r>
              <a:rPr lang="pt-PT" sz="1400" dirty="0"/>
              <a:t>A avaliação final do desempenho dos serviços é expressa qualitativamente pelas seguintes menções:</a:t>
            </a:r>
          </a:p>
          <a:p>
            <a:endParaRPr lang="pt-PT" sz="1400" dirty="0"/>
          </a:p>
          <a:p>
            <a:r>
              <a:rPr lang="pt-PT" sz="1400" b="1" i="1" dirty="0">
                <a:solidFill>
                  <a:srgbClr val="00B050"/>
                </a:solidFill>
              </a:rPr>
              <a:t>Desempenho bom</a:t>
            </a:r>
            <a:r>
              <a:rPr lang="pt-PT" sz="1400" i="1" dirty="0"/>
              <a:t>, </a:t>
            </a:r>
            <a:r>
              <a:rPr lang="pt-PT" sz="1400" dirty="0"/>
              <a:t>atingiu todos os objetivos, superando alguns;</a:t>
            </a:r>
            <a:r>
              <a:rPr lang="pt-PT" sz="1400" b="1" dirty="0">
                <a:solidFill>
                  <a:srgbClr val="0070C0"/>
                </a:solidFill>
              </a:rPr>
              <a:t> [(alínea a) do n.º 1 do artigo 18.º)]</a:t>
            </a:r>
            <a:endParaRPr lang="pt-PT" sz="1400" dirty="0"/>
          </a:p>
          <a:p>
            <a:endParaRPr lang="pt-PT" sz="1400" dirty="0"/>
          </a:p>
          <a:p>
            <a:r>
              <a:rPr lang="pt-PT" sz="1400" b="1" i="1" dirty="0">
                <a:solidFill>
                  <a:srgbClr val="00B050"/>
                </a:solidFill>
              </a:rPr>
              <a:t>Desempenho satisfatório</a:t>
            </a:r>
            <a:r>
              <a:rPr lang="pt-PT" sz="1400" i="1" dirty="0"/>
              <a:t>, </a:t>
            </a:r>
            <a:r>
              <a:rPr lang="pt-PT" sz="1400" dirty="0"/>
              <a:t>atingiu todos os objetivos ou os mais relevantes;</a:t>
            </a:r>
            <a:r>
              <a:rPr lang="pt-PT" sz="1400" b="1" dirty="0">
                <a:solidFill>
                  <a:srgbClr val="0070C0"/>
                </a:solidFill>
              </a:rPr>
              <a:t> [(alínea b) do n.º 1 do artigo 18.º)]</a:t>
            </a:r>
            <a:endParaRPr lang="pt-PT" sz="1400" dirty="0"/>
          </a:p>
          <a:p>
            <a:endParaRPr lang="pt-PT" sz="1400" dirty="0"/>
          </a:p>
          <a:p>
            <a:r>
              <a:rPr lang="pt-PT" sz="1400" b="1" i="1" dirty="0">
                <a:solidFill>
                  <a:srgbClr val="00B050"/>
                </a:solidFill>
              </a:rPr>
              <a:t>Desempenho insuficiente</a:t>
            </a:r>
            <a:r>
              <a:rPr lang="pt-PT" sz="1400" i="1" dirty="0"/>
              <a:t>, </a:t>
            </a:r>
            <a:r>
              <a:rPr lang="pt-PT" sz="1400" dirty="0"/>
              <a:t>não atingiu os objetivos mais relevantes.</a:t>
            </a:r>
            <a:r>
              <a:rPr lang="pt-PT" sz="1400" b="1" dirty="0">
                <a:solidFill>
                  <a:srgbClr val="0070C0"/>
                </a:solidFill>
              </a:rPr>
              <a:t> [(alínea c) do n.º 1 do artigo 18.º)]</a:t>
            </a:r>
            <a:endParaRPr lang="pt-PT" sz="1400" dirty="0"/>
          </a:p>
          <a:p>
            <a:endParaRPr lang="pt-PT" sz="1400" dirty="0"/>
          </a:p>
          <a:p>
            <a:endParaRPr lang="pt-PT" sz="1400" dirty="0"/>
          </a:p>
          <a:p>
            <a:r>
              <a:rPr lang="pt-PT" sz="1400" b="1" dirty="0">
                <a:solidFill>
                  <a:srgbClr val="00B050"/>
                </a:solidFill>
              </a:rPr>
              <a:t>As menções são propostas pelo dirigente máximo do serviço como resultado da autoavaliação e, após o parecer do serviço com atribuições em matéria de planeamento, estratégia e avaliação</a:t>
            </a:r>
            <a:r>
              <a:rPr lang="pt-PT" sz="1400" dirty="0"/>
              <a:t> </a:t>
            </a:r>
            <a:r>
              <a:rPr lang="pt-PT" sz="1400" b="1" dirty="0">
                <a:solidFill>
                  <a:srgbClr val="00B050"/>
                </a:solidFill>
              </a:rPr>
              <a:t>, homologadas ou alteradas pelo respetivo membro do Governo Regional.</a:t>
            </a:r>
            <a:r>
              <a:rPr lang="pt-PT" sz="1400" b="1" dirty="0">
                <a:solidFill>
                  <a:srgbClr val="0070C0"/>
                </a:solidFill>
              </a:rPr>
              <a:t> (n.º 3 do artigo 18.º)</a:t>
            </a:r>
            <a:endParaRPr lang="pt-PT" sz="1400" dirty="0"/>
          </a:p>
        </p:txBody>
      </p:sp>
    </p:spTree>
    <p:extLst>
      <p:ext uri="{BB962C8B-B14F-4D97-AF65-F5344CB8AC3E}">
        <p14:creationId xmlns:p14="http://schemas.microsoft.com/office/powerpoint/2010/main" val="21169249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737361" y="304811"/>
            <a:ext cx="9767252" cy="482206"/>
          </a:xfrm>
        </p:spPr>
        <p:txBody>
          <a:bodyPr>
            <a:noAutofit/>
          </a:bodyPr>
          <a:lstStyle/>
          <a:p>
            <a:pPr algn="ct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r>
              <a:rPr lang="pt-PT" sz="2400" dirty="0">
                <a:latin typeface="Arial" panose="020B0604020202020204" pitchFamily="34" charset="0"/>
                <a:cs typeface="Arial" panose="020B0604020202020204" pitchFamily="34" charset="0"/>
              </a:rPr>
              <a:t>Ciclo de Avaliação SIADAPRA 1</a:t>
            </a:r>
          </a:p>
        </p:txBody>
      </p:sp>
      <p:cxnSp>
        <p:nvCxnSpPr>
          <p:cNvPr id="6" name="Conexão reta 5"/>
          <p:cNvCxnSpPr/>
          <p:nvPr/>
        </p:nvCxnSpPr>
        <p:spPr>
          <a:xfrm>
            <a:off x="1737361" y="1025243"/>
            <a:ext cx="9767252" cy="0"/>
          </a:xfrm>
          <a:prstGeom prst="line">
            <a:avLst/>
          </a:prstGeom>
          <a:ln w="73025">
            <a:solidFill>
              <a:srgbClr val="C00000"/>
            </a:solidFill>
          </a:ln>
        </p:spPr>
        <p:style>
          <a:lnRef idx="1">
            <a:schemeClr val="accent1"/>
          </a:lnRef>
          <a:fillRef idx="0">
            <a:schemeClr val="accent1"/>
          </a:fillRef>
          <a:effectRef idx="0">
            <a:schemeClr val="accent1"/>
          </a:effectRef>
          <a:fontRef idx="minor">
            <a:schemeClr val="tx1"/>
          </a:fontRef>
        </p:style>
      </p:cxnSp>
      <p:sp>
        <p:nvSpPr>
          <p:cNvPr id="7" name="Retângulo 6"/>
          <p:cNvSpPr/>
          <p:nvPr/>
        </p:nvSpPr>
        <p:spPr>
          <a:xfrm>
            <a:off x="1737361" y="1143930"/>
            <a:ext cx="9767251" cy="5478423"/>
          </a:xfrm>
          <a:prstGeom prst="rect">
            <a:avLst/>
          </a:prstGeom>
        </p:spPr>
        <p:txBody>
          <a:bodyPr wrap="square">
            <a:spAutoFit/>
          </a:bodyPr>
          <a:lstStyle/>
          <a:p>
            <a:pPr algn="ctr"/>
            <a:r>
              <a:rPr lang="pt-PT" sz="1400" b="1" u="sng" dirty="0">
                <a:solidFill>
                  <a:srgbClr val="00B050"/>
                </a:solidFill>
              </a:rPr>
              <a:t>Quais as unidades orgânicas com obrigação de elaborar QUAR?</a:t>
            </a:r>
          </a:p>
          <a:p>
            <a:pPr algn="just"/>
            <a:endParaRPr lang="pt-PT" sz="1400" dirty="0"/>
          </a:p>
          <a:p>
            <a:pPr algn="just"/>
            <a:r>
              <a:rPr lang="pt-PT" sz="1400" dirty="0"/>
              <a:t>A condição arquipelágica da Administração Pública da Região Autónoma dos Açores, a dimensão muito diferenciada dos seus organismos e serviços e as exigências na operacionalização do SIADAPRA, obrigou a acondicionar as diversas estruturas inscritas nas orgânicas departamentais, em novas entidades.</a:t>
            </a:r>
          </a:p>
          <a:p>
            <a:pPr algn="just"/>
            <a:endParaRPr lang="pt-PT" sz="1400" dirty="0"/>
          </a:p>
          <a:p>
            <a:pPr algn="just"/>
            <a:r>
              <a:rPr lang="pt-PT" sz="1400" dirty="0"/>
              <a:t>Em 2010, com a Resolução do Conselho do Governo n.º 2/2010 de 14 de Janeiro de 2010, entretanto, em grande parte revogada, foram determinadas, para efeitos do SIADAPRA, as Unidades de Medida a Contabilizar.</a:t>
            </a:r>
          </a:p>
          <a:p>
            <a:pPr algn="just"/>
            <a:endParaRPr lang="pt-PT" sz="1400" dirty="0"/>
          </a:p>
          <a:p>
            <a:pPr algn="just"/>
            <a:r>
              <a:rPr lang="pt-PT" sz="1400" dirty="0"/>
              <a:t>Foi neste contexto que ficou determinado quais os organismos/serviços obrigados à elaboração de QUAR,</a:t>
            </a:r>
          </a:p>
          <a:p>
            <a:pPr algn="just"/>
            <a:endParaRPr lang="pt-PT" sz="1400" dirty="0"/>
          </a:p>
          <a:p>
            <a:pPr algn="just"/>
            <a:r>
              <a:rPr lang="pt-PT" sz="1400" dirty="0"/>
              <a:t>Assim:</a:t>
            </a:r>
          </a:p>
          <a:p>
            <a:pPr algn="just"/>
            <a:r>
              <a:rPr lang="pt-PT" sz="1400" dirty="0"/>
              <a:t>Por </a:t>
            </a:r>
            <a:r>
              <a:rPr lang="pt-PT" sz="1400" b="1" dirty="0">
                <a:solidFill>
                  <a:srgbClr val="00B050"/>
                </a:solidFill>
              </a:rPr>
              <a:t>unidade de medida a contabi</a:t>
            </a:r>
            <a:r>
              <a:rPr lang="pt-PT" sz="1400" dirty="0"/>
              <a:t>l</a:t>
            </a:r>
            <a:r>
              <a:rPr lang="pt-PT" sz="1400" b="1" dirty="0">
                <a:solidFill>
                  <a:srgbClr val="00B050"/>
                </a:solidFill>
              </a:rPr>
              <a:t>izar</a:t>
            </a:r>
            <a:r>
              <a:rPr lang="pt-PT" sz="1400" dirty="0"/>
              <a:t> entende-se um conjunto de serviços (</a:t>
            </a:r>
            <a:r>
              <a:rPr lang="pt-PT" sz="1400" dirty="0" err="1"/>
              <a:t>ex</a:t>
            </a:r>
            <a:r>
              <a:rPr lang="pt-PT" sz="1400" dirty="0"/>
              <a:t>: serviços dependentes do gabinete), um organismo (ex. direção regional) ou um serviço (ex. centro de saúde) que formando um corpo, contabilizam, cada um, para os efeitos da presente resolução, uma unidade. As unidades de medida a contabilizar dividem-se em unidades de medida de 1.º nível e unidades de medida de 2.º nível.</a:t>
            </a:r>
            <a:r>
              <a:rPr lang="pt-PT" sz="1400" b="1" dirty="0"/>
              <a:t> </a:t>
            </a:r>
            <a:r>
              <a:rPr lang="pt-PT" sz="1400" b="1" dirty="0">
                <a:solidFill>
                  <a:srgbClr val="0070C0"/>
                </a:solidFill>
              </a:rPr>
              <a:t>[(alínea a) do n.º 2 )] da Resolução do Conselho do Governo n.º 2/2010 de 14 de Janeiro de 2010</a:t>
            </a:r>
          </a:p>
          <a:p>
            <a:pPr algn="just"/>
            <a:endParaRPr lang="pt-PT" sz="1400" dirty="0"/>
          </a:p>
          <a:p>
            <a:pPr algn="just"/>
            <a:r>
              <a:rPr lang="pt-PT" sz="1400" dirty="0"/>
              <a:t>Por </a:t>
            </a:r>
            <a:r>
              <a:rPr lang="pt-PT" sz="1400" b="1" dirty="0">
                <a:solidFill>
                  <a:srgbClr val="00B050"/>
                </a:solidFill>
              </a:rPr>
              <a:t>unidades de medida de 1.º nível</a:t>
            </a:r>
            <a:r>
              <a:rPr lang="pt-PT" sz="1400" dirty="0"/>
              <a:t>, consideram-se aquelas que são titulares de Quadro de Avaliação e Responsabilização (QUAR) (Gabinetes dos Membros do Governo com competências delegadas em matéria de pessoal, Direções Regionais, Inspeções Regionais, Institutos Públicos, Fundos Regionais constituídos como unidades orgânicas aos quais estão afetos recursos humanos). Consideram-se ainda os serviços que, não titulares de QUAR, estão dotados, cumulativamente, com autonomia administrativa e financeira.</a:t>
            </a:r>
            <a:r>
              <a:rPr lang="pt-PT" sz="1400" b="1" dirty="0">
                <a:solidFill>
                  <a:srgbClr val="0070C0"/>
                </a:solidFill>
              </a:rPr>
              <a:t> [(alínea b) do n.º 2 )] da Resolução do Conselho do Governo n.º 2/2010 de 14 de Janeiro de 2010</a:t>
            </a:r>
          </a:p>
        </p:txBody>
      </p:sp>
    </p:spTree>
    <p:extLst>
      <p:ext uri="{BB962C8B-B14F-4D97-AF65-F5344CB8AC3E}">
        <p14:creationId xmlns:p14="http://schemas.microsoft.com/office/powerpoint/2010/main" val="28740730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737361" y="304811"/>
            <a:ext cx="9767252" cy="482206"/>
          </a:xfrm>
        </p:spPr>
        <p:txBody>
          <a:bodyPr>
            <a:noAutofit/>
          </a:bodyPr>
          <a:lstStyle/>
          <a:p>
            <a:pPr algn="ct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r>
              <a:rPr lang="pt-PT" sz="2400" dirty="0">
                <a:latin typeface="Arial" panose="020B0604020202020204" pitchFamily="34" charset="0"/>
                <a:cs typeface="Arial" panose="020B0604020202020204" pitchFamily="34" charset="0"/>
              </a:rPr>
              <a:t>Ciclo de Avaliação SIADAPRA 1</a:t>
            </a:r>
          </a:p>
        </p:txBody>
      </p:sp>
      <p:cxnSp>
        <p:nvCxnSpPr>
          <p:cNvPr id="6" name="Conexão reta 5"/>
          <p:cNvCxnSpPr/>
          <p:nvPr/>
        </p:nvCxnSpPr>
        <p:spPr>
          <a:xfrm>
            <a:off x="1737361" y="1025243"/>
            <a:ext cx="9767252" cy="0"/>
          </a:xfrm>
          <a:prstGeom prst="line">
            <a:avLst/>
          </a:prstGeom>
          <a:ln w="73025">
            <a:solidFill>
              <a:srgbClr val="C00000"/>
            </a:solidFill>
          </a:ln>
        </p:spPr>
        <p:style>
          <a:lnRef idx="1">
            <a:schemeClr val="accent1"/>
          </a:lnRef>
          <a:fillRef idx="0">
            <a:schemeClr val="accent1"/>
          </a:fillRef>
          <a:effectRef idx="0">
            <a:schemeClr val="accent1"/>
          </a:effectRef>
          <a:fontRef idx="minor">
            <a:schemeClr val="tx1"/>
          </a:fontRef>
        </p:style>
      </p:cxnSp>
      <p:sp>
        <p:nvSpPr>
          <p:cNvPr id="5" name="Retângulo 4"/>
          <p:cNvSpPr/>
          <p:nvPr/>
        </p:nvSpPr>
        <p:spPr>
          <a:xfrm>
            <a:off x="1737361" y="1163262"/>
            <a:ext cx="9767252" cy="5293757"/>
          </a:xfrm>
          <a:prstGeom prst="rect">
            <a:avLst/>
          </a:prstGeom>
        </p:spPr>
        <p:txBody>
          <a:bodyPr wrap="square">
            <a:spAutoFit/>
          </a:bodyPr>
          <a:lstStyle/>
          <a:p>
            <a:pPr algn="ctr"/>
            <a:r>
              <a:rPr lang="pt-PT" sz="1300" b="1" u="sng" dirty="0">
                <a:solidFill>
                  <a:srgbClr val="00B050"/>
                </a:solidFill>
              </a:rPr>
              <a:t>No final do ciclo avaliativo quem faz a avaliação dos resultados alcançados resultantes da prossecução dos objetivos constantes no QUAR?</a:t>
            </a:r>
          </a:p>
          <a:p>
            <a:pPr algn="just"/>
            <a:endParaRPr lang="pt-PT" sz="1300" dirty="0"/>
          </a:p>
          <a:p>
            <a:pPr algn="just"/>
            <a:r>
              <a:rPr lang="pt-PT" sz="1300" dirty="0"/>
              <a:t>A </a:t>
            </a:r>
            <a:r>
              <a:rPr lang="pt-PT" sz="1300" b="1" dirty="0">
                <a:solidFill>
                  <a:srgbClr val="FF6600"/>
                </a:solidFill>
              </a:rPr>
              <a:t>autoavaliação tem carácter obrigatório </a:t>
            </a:r>
            <a:r>
              <a:rPr lang="pt-PT" sz="1300" dirty="0"/>
              <a:t>e deve evidenciar os resultados alcançados e os desvios verificados de acordo com o QUAR do serviço, em particular face aos objetivos anualmente fixados.</a:t>
            </a:r>
            <a:r>
              <a:rPr lang="pt-PT" sz="1300" b="1" dirty="0">
                <a:solidFill>
                  <a:srgbClr val="0070C0"/>
                </a:solidFill>
              </a:rPr>
              <a:t> (n.º 1 do artigo 15.º)</a:t>
            </a:r>
            <a:endParaRPr lang="pt-PT" sz="1300" dirty="0"/>
          </a:p>
          <a:p>
            <a:pPr algn="just"/>
            <a:endParaRPr lang="pt-PT" sz="1300" dirty="0"/>
          </a:p>
          <a:p>
            <a:pPr algn="just"/>
            <a:r>
              <a:rPr lang="pt-PT" sz="1300" dirty="0"/>
              <a:t>A autoavaliação é parte integrante do relatório de atividades anual e deve ser acompanhada de informação relativa:</a:t>
            </a:r>
          </a:p>
          <a:p>
            <a:pPr algn="just"/>
            <a:endParaRPr lang="pt-PT" sz="1300" dirty="0"/>
          </a:p>
          <a:p>
            <a:r>
              <a:rPr lang="pt-PT" sz="1300" dirty="0"/>
              <a:t>À apreciação, por parte dos utilizadores, da quantidade e qualidade dos serviços prestados, com especial relevo quando se trate de unidades prestadoras de serviços e utilizadores externos;</a:t>
            </a:r>
            <a:r>
              <a:rPr lang="pt-PT" sz="1300" b="1" dirty="0">
                <a:solidFill>
                  <a:srgbClr val="0070C0"/>
                </a:solidFill>
              </a:rPr>
              <a:t> [(alínea a) do n.º 2 do artigo 15.º)]</a:t>
            </a:r>
            <a:endParaRPr lang="pt-PT" sz="1300" dirty="0"/>
          </a:p>
          <a:p>
            <a:pPr algn="just"/>
            <a:endParaRPr lang="pt-PT" sz="1300" dirty="0"/>
          </a:p>
          <a:p>
            <a:pPr algn="just"/>
            <a:r>
              <a:rPr lang="pt-PT" sz="1300" dirty="0"/>
              <a:t>Às causas de incumprimento de ações ou projetos não executados ou com resultados insuficientes;</a:t>
            </a:r>
            <a:r>
              <a:rPr lang="pt-PT" sz="1300" b="1" dirty="0">
                <a:solidFill>
                  <a:srgbClr val="0070C0"/>
                </a:solidFill>
              </a:rPr>
              <a:t> [(alínea b) do n.º 2 do artigo 15.º)]</a:t>
            </a:r>
            <a:endParaRPr lang="pt-PT" sz="1300" dirty="0"/>
          </a:p>
          <a:p>
            <a:pPr algn="just"/>
            <a:endParaRPr lang="pt-PT" sz="1300" dirty="0"/>
          </a:p>
          <a:p>
            <a:pPr algn="just"/>
            <a:r>
              <a:rPr lang="pt-PT" sz="1300" dirty="0"/>
              <a:t>Às medidas que devem ser tomadas para um reforço positivo do seu desempenho, evidenciando as condicionantes que afetem os resultados a atingir;</a:t>
            </a:r>
            <a:r>
              <a:rPr lang="pt-PT" sz="1300" b="1" dirty="0">
                <a:solidFill>
                  <a:srgbClr val="0070C0"/>
                </a:solidFill>
              </a:rPr>
              <a:t> [(alínea c) do n.º 2 do artigo 15.º)]</a:t>
            </a:r>
            <a:endParaRPr lang="pt-PT" sz="1300" dirty="0"/>
          </a:p>
          <a:p>
            <a:pPr algn="just"/>
            <a:endParaRPr lang="pt-PT" sz="1300" dirty="0"/>
          </a:p>
          <a:p>
            <a:pPr algn="just"/>
            <a:r>
              <a:rPr lang="pt-PT" sz="1300" dirty="0"/>
              <a:t>À comparação com o desempenho dos serviços idênticos, no plano nacional e internacional, que possam constituir padrão de comparação;</a:t>
            </a:r>
            <a:r>
              <a:rPr lang="pt-PT" sz="1300" b="1" dirty="0">
                <a:solidFill>
                  <a:srgbClr val="0070C0"/>
                </a:solidFill>
              </a:rPr>
              <a:t> [(alínea d) do n.º 2 do artigo 15.º)]</a:t>
            </a:r>
            <a:endParaRPr lang="pt-PT" sz="1300" dirty="0"/>
          </a:p>
          <a:p>
            <a:pPr algn="just"/>
            <a:endParaRPr lang="pt-PT" sz="1300" dirty="0"/>
          </a:p>
          <a:p>
            <a:pPr algn="just"/>
            <a:r>
              <a:rPr lang="pt-PT" sz="1300" dirty="0"/>
              <a:t>À audição de dirigentes intermédios e dos demais trabalhadores na autoavaliação do serviço.</a:t>
            </a:r>
            <a:r>
              <a:rPr lang="pt-PT" sz="1300" b="1" dirty="0">
                <a:solidFill>
                  <a:srgbClr val="0070C0"/>
                </a:solidFill>
              </a:rPr>
              <a:t> [(alínea e) do n.º 2 do artigo 15.º)]</a:t>
            </a:r>
          </a:p>
          <a:p>
            <a:pPr algn="just"/>
            <a:endParaRPr lang="pt-PT" sz="1300" b="1" dirty="0">
              <a:solidFill>
                <a:srgbClr val="0070C0"/>
              </a:solidFill>
            </a:endParaRPr>
          </a:p>
          <a:p>
            <a:pPr algn="just"/>
            <a:r>
              <a:rPr lang="pt-PT" sz="1300" b="1" dirty="0">
                <a:solidFill>
                  <a:srgbClr val="00B050"/>
                </a:solidFill>
              </a:rPr>
              <a:t>Cada serviço procede à divulgação da autoavaliação com indicação dos respetivos parâmetros , no portal do Governo Regional</a:t>
            </a:r>
            <a:r>
              <a:rPr lang="pt-PT" sz="1300" dirty="0"/>
              <a:t>. </a:t>
            </a:r>
            <a:r>
              <a:rPr lang="pt-PT" sz="1300" b="1" dirty="0">
                <a:solidFill>
                  <a:srgbClr val="0070C0"/>
                </a:solidFill>
              </a:rPr>
              <a:t>(n.º 1 do artigo 24.º)</a:t>
            </a:r>
          </a:p>
        </p:txBody>
      </p:sp>
    </p:spTree>
    <p:extLst>
      <p:ext uri="{BB962C8B-B14F-4D97-AF65-F5344CB8AC3E}">
        <p14:creationId xmlns:p14="http://schemas.microsoft.com/office/powerpoint/2010/main" val="33803140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395AD9-BB63-9863-AC2D-B39C140852C6}"/>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FAA55B4E-645E-1B17-89BA-BE7452993EF0}"/>
              </a:ext>
            </a:extLst>
          </p:cNvPr>
          <p:cNvSpPr>
            <a:spLocks noGrp="1"/>
          </p:cNvSpPr>
          <p:nvPr>
            <p:ph type="ctrTitle"/>
          </p:nvPr>
        </p:nvSpPr>
        <p:spPr>
          <a:xfrm>
            <a:off x="1737361" y="304811"/>
            <a:ext cx="9767252" cy="482206"/>
          </a:xfrm>
        </p:spPr>
        <p:txBody>
          <a:bodyPr>
            <a:noAutofit/>
          </a:bodyPr>
          <a:lstStyle/>
          <a:p>
            <a:pPr algn="ct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r>
              <a:rPr lang="pt-PT" sz="2400" dirty="0">
                <a:latin typeface="Arial" panose="020B0604020202020204" pitchFamily="34" charset="0"/>
                <a:cs typeface="Arial" panose="020B0604020202020204" pitchFamily="34" charset="0"/>
              </a:rPr>
              <a:t>Ciclo de Avaliação SIADAPRA 1</a:t>
            </a:r>
          </a:p>
        </p:txBody>
      </p:sp>
      <p:cxnSp>
        <p:nvCxnSpPr>
          <p:cNvPr id="6" name="Conexão reta 5">
            <a:extLst>
              <a:ext uri="{FF2B5EF4-FFF2-40B4-BE49-F238E27FC236}">
                <a16:creationId xmlns:a16="http://schemas.microsoft.com/office/drawing/2014/main" id="{6C89778A-264B-1099-6FCE-DFB90C3E1F26}"/>
              </a:ext>
            </a:extLst>
          </p:cNvPr>
          <p:cNvCxnSpPr/>
          <p:nvPr/>
        </p:nvCxnSpPr>
        <p:spPr>
          <a:xfrm>
            <a:off x="1737361" y="1025243"/>
            <a:ext cx="9767252" cy="0"/>
          </a:xfrm>
          <a:prstGeom prst="line">
            <a:avLst/>
          </a:prstGeom>
          <a:ln w="73025">
            <a:solidFill>
              <a:srgbClr val="C00000"/>
            </a:solidFill>
          </a:ln>
        </p:spPr>
        <p:style>
          <a:lnRef idx="1">
            <a:schemeClr val="accent1"/>
          </a:lnRef>
          <a:fillRef idx="0">
            <a:schemeClr val="accent1"/>
          </a:fillRef>
          <a:effectRef idx="0">
            <a:schemeClr val="accent1"/>
          </a:effectRef>
          <a:fontRef idx="minor">
            <a:schemeClr val="tx1"/>
          </a:fontRef>
        </p:style>
      </p:cxnSp>
      <p:sp>
        <p:nvSpPr>
          <p:cNvPr id="5" name="Retângulo 4">
            <a:extLst>
              <a:ext uri="{FF2B5EF4-FFF2-40B4-BE49-F238E27FC236}">
                <a16:creationId xmlns:a16="http://schemas.microsoft.com/office/drawing/2014/main" id="{7DE25712-F634-9B5D-BF63-99A3A02DA1B5}"/>
              </a:ext>
            </a:extLst>
          </p:cNvPr>
          <p:cNvSpPr/>
          <p:nvPr/>
        </p:nvSpPr>
        <p:spPr>
          <a:xfrm>
            <a:off x="1737361" y="1263470"/>
            <a:ext cx="9767252" cy="5262979"/>
          </a:xfrm>
          <a:prstGeom prst="rect">
            <a:avLst/>
          </a:prstGeom>
        </p:spPr>
        <p:txBody>
          <a:bodyPr wrap="square">
            <a:spAutoFit/>
          </a:bodyPr>
          <a:lstStyle/>
          <a:p>
            <a:pPr algn="ctr"/>
            <a:r>
              <a:rPr lang="pt-PT" sz="1400" b="1" u="sng" dirty="0">
                <a:solidFill>
                  <a:srgbClr val="00B050"/>
                </a:solidFill>
              </a:rPr>
              <a:t>No final do ciclo avaliativo quem faz a avaliação dos resultados alcançados resultantes da prossecução dos objetivos constantes no QUAR?</a:t>
            </a:r>
          </a:p>
          <a:p>
            <a:pPr algn="just"/>
            <a:endParaRPr lang="pt-PT" sz="1400" b="1" u="sng" dirty="0">
              <a:solidFill>
                <a:srgbClr val="00B050"/>
              </a:solidFill>
            </a:endParaRPr>
          </a:p>
          <a:p>
            <a:pPr algn="just"/>
            <a:r>
              <a:rPr lang="pt-PT" sz="1400" b="1" dirty="0">
                <a:solidFill>
                  <a:srgbClr val="00B050"/>
                </a:solidFill>
              </a:rPr>
              <a:t>Em cada departamento governamental </a:t>
            </a:r>
            <a:r>
              <a:rPr lang="pt-PT" sz="1400" dirty="0"/>
              <a:t>compete ao </a:t>
            </a:r>
            <a:r>
              <a:rPr lang="pt-PT" sz="1400" b="1" dirty="0">
                <a:solidFill>
                  <a:srgbClr val="00B050"/>
                </a:solidFill>
              </a:rPr>
              <a:t>serviço com atribuições em matéria de planeamento, estratégia e avaliação</a:t>
            </a:r>
            <a:r>
              <a:rPr lang="pt-PT" sz="1400" dirty="0"/>
              <a:t> emitir parecer com </a:t>
            </a:r>
            <a:r>
              <a:rPr lang="pt-PT" sz="1400" b="1" dirty="0">
                <a:solidFill>
                  <a:srgbClr val="FF6600"/>
                </a:solidFill>
              </a:rPr>
              <a:t>análise crítica das autoavaliações </a:t>
            </a:r>
            <a:r>
              <a:rPr lang="pt-PT" sz="1400" dirty="0"/>
              <a:t>constantes dos relatórios de atividades elaborados pelos demais serviços.</a:t>
            </a:r>
            <a:r>
              <a:rPr lang="pt-PT" sz="1400" b="1" dirty="0">
                <a:solidFill>
                  <a:srgbClr val="0070C0"/>
                </a:solidFill>
              </a:rPr>
              <a:t> (n.º 1 do artigo 15.º)</a:t>
            </a:r>
            <a:endParaRPr lang="pt-PT" sz="1400" dirty="0"/>
          </a:p>
          <a:p>
            <a:pPr algn="just"/>
            <a:endParaRPr lang="pt-PT" sz="1400" dirty="0"/>
          </a:p>
          <a:p>
            <a:pPr algn="just"/>
            <a:r>
              <a:rPr lang="pt-PT" sz="1400" dirty="0"/>
              <a:t>O resultado desta análise é comunicado a cada um dos serviços e ao respetivo membro do Governo Regional.</a:t>
            </a:r>
            <a:r>
              <a:rPr lang="pt-PT" sz="1400" b="1" dirty="0">
                <a:solidFill>
                  <a:srgbClr val="0070C0"/>
                </a:solidFill>
              </a:rPr>
              <a:t> (n.º 2 do artigo 15.º)</a:t>
            </a:r>
            <a:endParaRPr lang="pt-PT" sz="1400" dirty="0"/>
          </a:p>
          <a:p>
            <a:pPr algn="just"/>
            <a:endParaRPr lang="pt-PT" sz="1400" dirty="0"/>
          </a:p>
          <a:p>
            <a:pPr algn="just"/>
            <a:r>
              <a:rPr lang="pt-PT" sz="1400" dirty="0"/>
              <a:t>Os </a:t>
            </a:r>
            <a:r>
              <a:rPr lang="pt-PT" sz="1400" b="1" dirty="0">
                <a:solidFill>
                  <a:srgbClr val="00B050"/>
                </a:solidFill>
              </a:rPr>
              <a:t>serviços com atribuições em matéria de planeamento, estratégia e avaliação</a:t>
            </a:r>
            <a:r>
              <a:rPr lang="pt-PT" sz="1400" dirty="0"/>
              <a:t> devem ainda efetuar uma análise comparada de todos os serviços do departamento governamental com vista a:</a:t>
            </a:r>
          </a:p>
          <a:p>
            <a:pPr algn="just"/>
            <a:endParaRPr lang="pt-PT" sz="1400" dirty="0"/>
          </a:p>
          <a:p>
            <a:pPr algn="just"/>
            <a:r>
              <a:rPr lang="pt-PT" sz="1400" dirty="0"/>
              <a:t>Identificar, anualmente, os serviços que se distinguiram positivamente ao nível do seu desempenho;</a:t>
            </a:r>
            <a:r>
              <a:rPr lang="pt-PT" sz="1400" b="1" dirty="0">
                <a:solidFill>
                  <a:srgbClr val="0070C0"/>
                </a:solidFill>
              </a:rPr>
              <a:t> [(alínea a) do n.º 3 do artigo 17.º)]</a:t>
            </a:r>
            <a:endParaRPr lang="pt-PT" sz="1400" dirty="0"/>
          </a:p>
          <a:p>
            <a:pPr algn="just"/>
            <a:endParaRPr lang="pt-PT" sz="1400" dirty="0"/>
          </a:p>
          <a:p>
            <a:pPr algn="just"/>
            <a:r>
              <a:rPr lang="pt-PT" sz="1400" dirty="0"/>
              <a:t>Identificar, anualmente, os serviços com maiores desvios, não justificados, entre objetivos e resultados ou que, por outras razões consideradas pertinentes, devam ser objeto de heteroavaliação e disso dar conhecimento aos membros do Governo Regional com competência nas áreas das finanças e da Administração Pública Regional.</a:t>
            </a:r>
            <a:r>
              <a:rPr lang="pt-PT" sz="1400" b="1" dirty="0">
                <a:solidFill>
                  <a:srgbClr val="0070C0"/>
                </a:solidFill>
              </a:rPr>
              <a:t> [(alínea b) do n.º 3 do artigo 17.º)]</a:t>
            </a:r>
          </a:p>
          <a:p>
            <a:pPr algn="just"/>
            <a:endParaRPr lang="pt-PT" sz="1400" b="1" dirty="0">
              <a:solidFill>
                <a:srgbClr val="0070C0"/>
              </a:solidFill>
            </a:endParaRPr>
          </a:p>
          <a:p>
            <a:pPr algn="just"/>
            <a:r>
              <a:rPr lang="pt-PT" sz="1400" b="1" dirty="0">
                <a:solidFill>
                  <a:srgbClr val="FF6600"/>
                </a:solidFill>
              </a:rPr>
              <a:t>A análise comparada do desempenho dos organismos/serviços</a:t>
            </a:r>
            <a:r>
              <a:rPr lang="pt-PT" sz="1400" b="1" dirty="0">
                <a:solidFill>
                  <a:srgbClr val="0070C0"/>
                </a:solidFill>
              </a:rPr>
              <a:t> por parte dos </a:t>
            </a:r>
            <a:r>
              <a:rPr lang="pt-PT" sz="1400" b="1" dirty="0">
                <a:solidFill>
                  <a:srgbClr val="00B050"/>
                </a:solidFill>
              </a:rPr>
              <a:t>serviços com atribuições em matéria de planeamento, estratégia e avaliação</a:t>
            </a:r>
            <a:r>
              <a:rPr lang="pt-PT" sz="1400" dirty="0"/>
              <a:t> deve ser efetuada com base nos critérios constantes da matriz de excelência que consta do anexo ao </a:t>
            </a:r>
            <a:r>
              <a:rPr lang="pt-PT" sz="1400" b="1" dirty="0">
                <a:solidFill>
                  <a:srgbClr val="0070C0"/>
                </a:solidFill>
              </a:rPr>
              <a:t>Despacho n.º 1325/2009 de 23 de dezembro de 2009.</a:t>
            </a:r>
          </a:p>
        </p:txBody>
      </p:sp>
    </p:spTree>
    <p:extLst>
      <p:ext uri="{BB962C8B-B14F-4D97-AF65-F5344CB8AC3E}">
        <p14:creationId xmlns:p14="http://schemas.microsoft.com/office/powerpoint/2010/main" val="22036513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DC30DA-0558-F6A5-45A1-86DAB3EB3338}"/>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3AAB3EA0-4BB6-A55E-6254-DA11CDCF3C09}"/>
              </a:ext>
            </a:extLst>
          </p:cNvPr>
          <p:cNvSpPr>
            <a:spLocks noGrp="1"/>
          </p:cNvSpPr>
          <p:nvPr>
            <p:ph type="ctrTitle"/>
          </p:nvPr>
        </p:nvSpPr>
        <p:spPr>
          <a:xfrm>
            <a:off x="1737361" y="304811"/>
            <a:ext cx="9767252" cy="482206"/>
          </a:xfrm>
        </p:spPr>
        <p:txBody>
          <a:bodyPr>
            <a:noAutofit/>
          </a:bodyPr>
          <a:lstStyle/>
          <a:p>
            <a:pPr algn="ct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r>
              <a:rPr lang="pt-PT" sz="2400" dirty="0">
                <a:latin typeface="Arial" panose="020B0604020202020204" pitchFamily="34" charset="0"/>
                <a:cs typeface="Arial" panose="020B0604020202020204" pitchFamily="34" charset="0"/>
              </a:rPr>
              <a:t>Ciclo de Avaliação SIADAPRA 1</a:t>
            </a:r>
          </a:p>
        </p:txBody>
      </p:sp>
      <p:cxnSp>
        <p:nvCxnSpPr>
          <p:cNvPr id="6" name="Conexão reta 5">
            <a:extLst>
              <a:ext uri="{FF2B5EF4-FFF2-40B4-BE49-F238E27FC236}">
                <a16:creationId xmlns:a16="http://schemas.microsoft.com/office/drawing/2014/main" id="{C388B555-F082-1D76-6A9A-F2177D1C6A4B}"/>
              </a:ext>
            </a:extLst>
          </p:cNvPr>
          <p:cNvCxnSpPr/>
          <p:nvPr/>
        </p:nvCxnSpPr>
        <p:spPr>
          <a:xfrm>
            <a:off x="1737361" y="1025243"/>
            <a:ext cx="9767252" cy="0"/>
          </a:xfrm>
          <a:prstGeom prst="line">
            <a:avLst/>
          </a:prstGeom>
          <a:ln w="73025">
            <a:solidFill>
              <a:srgbClr val="C00000"/>
            </a:solidFill>
          </a:ln>
        </p:spPr>
        <p:style>
          <a:lnRef idx="1">
            <a:schemeClr val="accent1"/>
          </a:lnRef>
          <a:fillRef idx="0">
            <a:schemeClr val="accent1"/>
          </a:fillRef>
          <a:effectRef idx="0">
            <a:schemeClr val="accent1"/>
          </a:effectRef>
          <a:fontRef idx="minor">
            <a:schemeClr val="tx1"/>
          </a:fontRef>
        </p:style>
      </p:cxnSp>
      <p:sp>
        <p:nvSpPr>
          <p:cNvPr id="5" name="Retângulo 4">
            <a:extLst>
              <a:ext uri="{FF2B5EF4-FFF2-40B4-BE49-F238E27FC236}">
                <a16:creationId xmlns:a16="http://schemas.microsoft.com/office/drawing/2014/main" id="{B6847B9A-1499-F9C7-C0D4-AA89814C105A}"/>
              </a:ext>
            </a:extLst>
          </p:cNvPr>
          <p:cNvSpPr/>
          <p:nvPr/>
        </p:nvSpPr>
        <p:spPr>
          <a:xfrm>
            <a:off x="1737361" y="1263470"/>
            <a:ext cx="9767252" cy="5262979"/>
          </a:xfrm>
          <a:prstGeom prst="rect">
            <a:avLst/>
          </a:prstGeom>
        </p:spPr>
        <p:txBody>
          <a:bodyPr wrap="square">
            <a:spAutoFit/>
          </a:bodyPr>
          <a:lstStyle/>
          <a:p>
            <a:pPr algn="ctr"/>
            <a:r>
              <a:rPr lang="pt-PT" sz="1400" b="1" u="sng" dirty="0">
                <a:solidFill>
                  <a:srgbClr val="00B050"/>
                </a:solidFill>
              </a:rPr>
              <a:t>Para além da autoavaliação, da análise critica por parte dos </a:t>
            </a:r>
            <a:r>
              <a:rPr lang="pt-PT" sz="1400" b="1" dirty="0">
                <a:solidFill>
                  <a:srgbClr val="00B050"/>
                </a:solidFill>
              </a:rPr>
              <a:t>serviço com atribuições em matéria de planeamento, estratégia e avaliação, os serviços podem ser alvo de outras avaliações</a:t>
            </a:r>
            <a:r>
              <a:rPr lang="pt-PT" sz="1400" b="1" u="sng" dirty="0">
                <a:solidFill>
                  <a:srgbClr val="00B050"/>
                </a:solidFill>
              </a:rPr>
              <a:t>?</a:t>
            </a:r>
          </a:p>
          <a:p>
            <a:pPr algn="ctr"/>
            <a:endParaRPr lang="pt-PT" sz="1400" b="1" u="sng" dirty="0">
              <a:solidFill>
                <a:srgbClr val="00B050"/>
              </a:solidFill>
            </a:endParaRPr>
          </a:p>
          <a:p>
            <a:pPr algn="ctr"/>
            <a:r>
              <a:rPr lang="pt-PT" sz="1400" b="1" u="sng" dirty="0">
                <a:solidFill>
                  <a:srgbClr val="00B050"/>
                </a:solidFill>
              </a:rPr>
              <a:t>Resposta: Sim</a:t>
            </a:r>
          </a:p>
          <a:p>
            <a:pPr algn="just"/>
            <a:endParaRPr lang="pt-PT" sz="1400" dirty="0"/>
          </a:p>
          <a:p>
            <a:pPr algn="just"/>
            <a:r>
              <a:rPr lang="pt-PT" sz="1400" dirty="0"/>
              <a:t>Os artigos 20.º a 25.º do SIADAPRA, determinam, consecutivamente, que </a:t>
            </a:r>
            <a:r>
              <a:rPr lang="pt-PT" sz="1400" b="1" dirty="0">
                <a:solidFill>
                  <a:srgbClr val="FF6600"/>
                </a:solidFill>
              </a:rPr>
              <a:t>os organismos/serviços podem ser alvo de heteroavaliação</a:t>
            </a:r>
            <a:r>
              <a:rPr lang="pt-PT" sz="1400" dirty="0"/>
              <a:t>, qua a heteroavaliação pode ser realizada por operadores internos ou externos à Administração Pública Regional, que os processos de </a:t>
            </a:r>
            <a:r>
              <a:rPr lang="pt-PT" sz="1400" dirty="0" err="1"/>
              <a:t>heteroavlaiação</a:t>
            </a:r>
            <a:r>
              <a:rPr lang="pt-PT" sz="1400" dirty="0"/>
              <a:t> devem produzir-se relatórios, que os resultados das heteroavaliações devem ser dados a conhecer aos organismos/serviços alvo das mesmas e que os resultados destes processos de heteroavaliação podem produzir um conjunto de efeitos, entre os quais:</a:t>
            </a:r>
          </a:p>
          <a:p>
            <a:pPr algn="just"/>
            <a:endParaRPr lang="pt-PT" sz="1400" dirty="0"/>
          </a:p>
          <a:p>
            <a:pPr algn="just"/>
            <a:r>
              <a:rPr lang="pt-PT" sz="1400" dirty="0"/>
              <a:t>As opções de natureza orçamental com impacte no serviço; </a:t>
            </a:r>
            <a:r>
              <a:rPr lang="pt-PT" sz="1400" b="1" dirty="0">
                <a:solidFill>
                  <a:srgbClr val="0070C0"/>
                </a:solidFill>
              </a:rPr>
              <a:t>[(alínea a) do n.º 1 do artigo 25.º)]</a:t>
            </a:r>
            <a:endParaRPr lang="pt-PT" sz="1400" dirty="0"/>
          </a:p>
          <a:p>
            <a:pPr algn="just"/>
            <a:endParaRPr lang="pt-PT" sz="1400" dirty="0"/>
          </a:p>
          <a:p>
            <a:pPr algn="just"/>
            <a:r>
              <a:rPr lang="pt-PT" sz="1400" dirty="0"/>
              <a:t>As opções e prioridades do ciclo de gestão seguinte; </a:t>
            </a:r>
            <a:r>
              <a:rPr lang="pt-PT" sz="1400" b="1" dirty="0">
                <a:solidFill>
                  <a:srgbClr val="0070C0"/>
                </a:solidFill>
              </a:rPr>
              <a:t>[(alínea b) do n.º 1 do artigo 25.º)]</a:t>
            </a:r>
            <a:endParaRPr lang="pt-PT" sz="1400" dirty="0"/>
          </a:p>
          <a:p>
            <a:pPr algn="just"/>
            <a:endParaRPr lang="pt-PT" sz="1400" dirty="0"/>
          </a:p>
          <a:p>
            <a:pPr algn="just"/>
            <a:r>
              <a:rPr lang="pt-PT" sz="1400" dirty="0"/>
              <a:t>A atribuição de desempenho insuficiente deverá ser considerada para efeitos da aplicação de um conjunto de medidas que podem incluir a celebração de nova carta de missão, na qual seja expressamente consagrado o plano de recuperação ou correção dos desvios detetados.</a:t>
            </a:r>
            <a:r>
              <a:rPr lang="pt-PT" sz="1400" b="1" dirty="0">
                <a:solidFill>
                  <a:srgbClr val="0070C0"/>
                </a:solidFill>
              </a:rPr>
              <a:t> (n.º 2 do artigo 25.º)</a:t>
            </a:r>
            <a:endParaRPr lang="pt-PT" sz="1400" dirty="0"/>
          </a:p>
          <a:p>
            <a:pPr algn="just"/>
            <a:endParaRPr lang="pt-PT" sz="1400" dirty="0"/>
          </a:p>
          <a:p>
            <a:pPr algn="just"/>
            <a:r>
              <a:rPr lang="pt-PT" sz="1400" dirty="0"/>
              <a:t>A atribuição consecutiva de menções de desempenho insuficiente ou a não superação de desvios evidenciados e analisados em sede de heteroavaliação podem fundamentar as decisões relativas à pertinência da existência do serviço, da sua missão, atribuições, organização e atividades, sem prejuízo do apuramento de eventuais responsabilidades. </a:t>
            </a:r>
            <a:r>
              <a:rPr lang="pt-PT" sz="1400" b="1" dirty="0">
                <a:solidFill>
                  <a:srgbClr val="0070C0"/>
                </a:solidFill>
              </a:rPr>
              <a:t>(n.º 4 do artigo 25.º)</a:t>
            </a:r>
            <a:endParaRPr lang="pt-PT" sz="1400" dirty="0"/>
          </a:p>
        </p:txBody>
      </p:sp>
    </p:spTree>
    <p:extLst>
      <p:ext uri="{BB962C8B-B14F-4D97-AF65-F5344CB8AC3E}">
        <p14:creationId xmlns:p14="http://schemas.microsoft.com/office/powerpoint/2010/main" val="21612972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737361" y="304811"/>
            <a:ext cx="9767252" cy="482206"/>
          </a:xfrm>
        </p:spPr>
        <p:txBody>
          <a:bodyPr>
            <a:noAutofit/>
          </a:bodyPr>
          <a:lstStyle/>
          <a:p>
            <a:pPr algn="ct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r>
              <a:rPr lang="pt-PT" sz="2400" dirty="0">
                <a:latin typeface="Arial" panose="020B0604020202020204" pitchFamily="34" charset="0"/>
                <a:cs typeface="Arial" panose="020B0604020202020204" pitchFamily="34" charset="0"/>
              </a:rPr>
              <a:t>Ciclo de Avaliação SIADAPRA 1</a:t>
            </a:r>
          </a:p>
        </p:txBody>
      </p:sp>
      <p:cxnSp>
        <p:nvCxnSpPr>
          <p:cNvPr id="6" name="Conexão reta 5"/>
          <p:cNvCxnSpPr/>
          <p:nvPr/>
        </p:nvCxnSpPr>
        <p:spPr>
          <a:xfrm>
            <a:off x="1737361" y="1025243"/>
            <a:ext cx="9767252" cy="0"/>
          </a:xfrm>
          <a:prstGeom prst="line">
            <a:avLst/>
          </a:prstGeom>
          <a:ln w="73025">
            <a:solidFill>
              <a:srgbClr val="C00000"/>
            </a:solidFill>
          </a:ln>
        </p:spPr>
        <p:style>
          <a:lnRef idx="1">
            <a:schemeClr val="accent1"/>
          </a:lnRef>
          <a:fillRef idx="0">
            <a:schemeClr val="accent1"/>
          </a:fillRef>
          <a:effectRef idx="0">
            <a:schemeClr val="accent1"/>
          </a:effectRef>
          <a:fontRef idx="minor">
            <a:schemeClr val="tx1"/>
          </a:fontRef>
        </p:style>
      </p:cxnSp>
      <p:sp>
        <p:nvSpPr>
          <p:cNvPr id="5" name="Retângulo 4"/>
          <p:cNvSpPr/>
          <p:nvPr/>
        </p:nvSpPr>
        <p:spPr>
          <a:xfrm>
            <a:off x="1737361" y="1785265"/>
            <a:ext cx="9767252" cy="2677656"/>
          </a:xfrm>
          <a:prstGeom prst="rect">
            <a:avLst/>
          </a:prstGeom>
        </p:spPr>
        <p:txBody>
          <a:bodyPr wrap="square">
            <a:spAutoFit/>
          </a:bodyPr>
          <a:lstStyle/>
          <a:p>
            <a:pPr algn="ctr"/>
            <a:r>
              <a:rPr lang="pt-PT" sz="1400" b="1" u="sng" dirty="0">
                <a:solidFill>
                  <a:srgbClr val="00B050"/>
                </a:solidFill>
              </a:rPr>
              <a:t>Qual o significado de Objetivo?</a:t>
            </a:r>
          </a:p>
          <a:p>
            <a:pPr algn="ctr"/>
            <a:endParaRPr lang="pt-PT" sz="1400" b="1" dirty="0"/>
          </a:p>
          <a:p>
            <a:pPr algn="just"/>
            <a:r>
              <a:rPr lang="pt-PT" sz="1400" dirty="0"/>
              <a:t>O termo </a:t>
            </a:r>
            <a:r>
              <a:rPr lang="pt-PT" sz="1400" b="1" dirty="0">
                <a:solidFill>
                  <a:srgbClr val="00B050"/>
                </a:solidFill>
              </a:rPr>
              <a:t>objetivo</a:t>
            </a:r>
            <a:r>
              <a:rPr lang="pt-PT" sz="1400" dirty="0"/>
              <a:t> diz respeito a um fim que se quer atingir.</a:t>
            </a:r>
          </a:p>
          <a:p>
            <a:pPr algn="just"/>
            <a:endParaRPr lang="pt-PT" sz="1400" dirty="0"/>
          </a:p>
          <a:p>
            <a:pPr algn="just"/>
            <a:r>
              <a:rPr lang="pt-PT" sz="1400" dirty="0"/>
              <a:t>Um </a:t>
            </a:r>
            <a:r>
              <a:rPr lang="pt-PT" sz="1400" b="1" dirty="0">
                <a:solidFill>
                  <a:srgbClr val="00B050"/>
                </a:solidFill>
              </a:rPr>
              <a:t>objetivo</a:t>
            </a:r>
            <a:r>
              <a:rPr lang="pt-PT" sz="1400" dirty="0"/>
              <a:t> é o que move o indivíduo, a organização, a comunidade ou a sociedade para tomar  decisões ou correr atrás de suas aspirações.</a:t>
            </a:r>
          </a:p>
          <a:p>
            <a:endParaRPr lang="pt-PT" sz="1400" dirty="0"/>
          </a:p>
          <a:p>
            <a:r>
              <a:rPr lang="pt-PT" sz="1400" b="1" dirty="0">
                <a:solidFill>
                  <a:srgbClr val="FF6600"/>
                </a:solidFill>
              </a:rPr>
              <a:t>No diploma que estabelece o SIADAPRA</a:t>
            </a:r>
            <a:r>
              <a:rPr lang="pt-PT" sz="1400" dirty="0"/>
              <a:t>, o conceito de </a:t>
            </a:r>
            <a:r>
              <a:rPr lang="pt-PT" sz="1400" b="1" dirty="0">
                <a:solidFill>
                  <a:srgbClr val="00B050"/>
                </a:solidFill>
              </a:rPr>
              <a:t>objetivo(s)</a:t>
            </a:r>
            <a:r>
              <a:rPr lang="pt-PT" sz="1400" dirty="0"/>
              <a:t> está determinado como o parâmetro de avaliação que traduz a previsão dos resultados que se pretendem alcançar no tempo, em regra quantificáveis. [</a:t>
            </a:r>
            <a:r>
              <a:rPr lang="pt-PT" sz="1400" b="1" dirty="0">
                <a:solidFill>
                  <a:srgbClr val="0070C0"/>
                </a:solidFill>
              </a:rPr>
              <a:t>(alínea g) do artigo 4.º)]</a:t>
            </a:r>
          </a:p>
          <a:p>
            <a:pPr algn="just"/>
            <a:endParaRPr lang="pt-PT" sz="1400" dirty="0"/>
          </a:p>
          <a:p>
            <a:pPr algn="ctr"/>
            <a:endParaRPr lang="pt-PT" sz="1400" b="1" dirty="0"/>
          </a:p>
        </p:txBody>
      </p:sp>
    </p:spTree>
    <p:extLst>
      <p:ext uri="{BB962C8B-B14F-4D97-AF65-F5344CB8AC3E}">
        <p14:creationId xmlns:p14="http://schemas.microsoft.com/office/powerpoint/2010/main" val="13536300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0D439C-33E2-A9AA-099A-30C1125C8F89}"/>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5FF5F7C4-27C0-CB4B-E749-97E326DF71EB}"/>
              </a:ext>
            </a:extLst>
          </p:cNvPr>
          <p:cNvSpPr>
            <a:spLocks noGrp="1"/>
          </p:cNvSpPr>
          <p:nvPr>
            <p:ph type="ctrTitle"/>
          </p:nvPr>
        </p:nvSpPr>
        <p:spPr>
          <a:xfrm>
            <a:off x="1737361" y="304811"/>
            <a:ext cx="9767252" cy="482206"/>
          </a:xfrm>
        </p:spPr>
        <p:txBody>
          <a:bodyPr>
            <a:noAutofit/>
          </a:bodyPr>
          <a:lstStyle/>
          <a:p>
            <a:pPr algn="ct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r>
              <a:rPr lang="pt-PT" sz="2400" dirty="0">
                <a:latin typeface="Arial" panose="020B0604020202020204" pitchFamily="34" charset="0"/>
                <a:cs typeface="Arial" panose="020B0604020202020204" pitchFamily="34" charset="0"/>
              </a:rPr>
              <a:t>Ciclo de Avaliação SIADAPRA 1</a:t>
            </a:r>
          </a:p>
        </p:txBody>
      </p:sp>
      <p:cxnSp>
        <p:nvCxnSpPr>
          <p:cNvPr id="6" name="Conexão reta 5">
            <a:extLst>
              <a:ext uri="{FF2B5EF4-FFF2-40B4-BE49-F238E27FC236}">
                <a16:creationId xmlns:a16="http://schemas.microsoft.com/office/drawing/2014/main" id="{45173A3B-63E0-F9EB-9688-E78EE0603026}"/>
              </a:ext>
            </a:extLst>
          </p:cNvPr>
          <p:cNvCxnSpPr/>
          <p:nvPr/>
        </p:nvCxnSpPr>
        <p:spPr>
          <a:xfrm>
            <a:off x="1737361" y="1025243"/>
            <a:ext cx="9767252" cy="0"/>
          </a:xfrm>
          <a:prstGeom prst="line">
            <a:avLst/>
          </a:prstGeom>
          <a:ln w="73025">
            <a:solidFill>
              <a:srgbClr val="C00000"/>
            </a:solidFill>
          </a:ln>
        </p:spPr>
        <p:style>
          <a:lnRef idx="1">
            <a:schemeClr val="accent1"/>
          </a:lnRef>
          <a:fillRef idx="0">
            <a:schemeClr val="accent1"/>
          </a:fillRef>
          <a:effectRef idx="0">
            <a:schemeClr val="accent1"/>
          </a:effectRef>
          <a:fontRef idx="minor">
            <a:schemeClr val="tx1"/>
          </a:fontRef>
        </p:style>
      </p:cxnSp>
      <p:sp>
        <p:nvSpPr>
          <p:cNvPr id="5" name="Retângulo 4">
            <a:extLst>
              <a:ext uri="{FF2B5EF4-FFF2-40B4-BE49-F238E27FC236}">
                <a16:creationId xmlns:a16="http://schemas.microsoft.com/office/drawing/2014/main" id="{89DA8E6D-AC98-9C9B-F1A4-7B9699CAAF09}"/>
              </a:ext>
            </a:extLst>
          </p:cNvPr>
          <p:cNvSpPr/>
          <p:nvPr/>
        </p:nvSpPr>
        <p:spPr>
          <a:xfrm>
            <a:off x="1737361" y="1263470"/>
            <a:ext cx="9767252" cy="4832092"/>
          </a:xfrm>
          <a:prstGeom prst="rect">
            <a:avLst/>
          </a:prstGeom>
        </p:spPr>
        <p:txBody>
          <a:bodyPr wrap="square">
            <a:spAutoFit/>
          </a:bodyPr>
          <a:lstStyle/>
          <a:p>
            <a:pPr algn="ctr"/>
            <a:r>
              <a:rPr lang="pt-PT" sz="1400" b="1" u="sng" dirty="0">
                <a:solidFill>
                  <a:srgbClr val="00B050"/>
                </a:solidFill>
              </a:rPr>
              <a:t>A quem cabe operacionalizar os processos de heteroavaliação?</a:t>
            </a:r>
          </a:p>
          <a:p>
            <a:pPr algn="just"/>
            <a:endParaRPr lang="pt-PT" sz="1400" dirty="0"/>
          </a:p>
          <a:p>
            <a:pPr algn="just"/>
            <a:r>
              <a:rPr lang="pt-PT" sz="1400" dirty="0"/>
              <a:t>A heteroavaliação é da responsabilidade dos membros do Governo Regional com competências nas áreas das finanças e da Administração Pública, podendo ser realizada por operadores internos, designadamente inspeções regionais, ou externos, nomeadamente associações de consumidores, ou outros utilizadores externos, desde que garantida a independência funcional face às entidades a avaliar.</a:t>
            </a:r>
            <a:r>
              <a:rPr lang="pt-PT" sz="1400" b="1" dirty="0">
                <a:solidFill>
                  <a:srgbClr val="0070C0"/>
                </a:solidFill>
              </a:rPr>
              <a:t> (n.º 2 do artigo 20.º)</a:t>
            </a:r>
            <a:endParaRPr lang="pt-PT" sz="1400" dirty="0"/>
          </a:p>
          <a:p>
            <a:pPr algn="just"/>
            <a:endParaRPr lang="pt-PT" sz="1400" dirty="0"/>
          </a:p>
          <a:p>
            <a:pPr algn="just"/>
            <a:r>
              <a:rPr lang="pt-PT" sz="1400" dirty="0"/>
              <a:t>O processo de seleção e contratação de operadores externos para a avaliação de serviços é desenvolvido pelos serviços com competências nas áreas administrativas e financeiras dos departamentos governamentais cujos serviços são objeto de heteroavaliação.</a:t>
            </a:r>
            <a:r>
              <a:rPr lang="pt-PT" sz="1400" b="1" dirty="0">
                <a:solidFill>
                  <a:srgbClr val="0070C0"/>
                </a:solidFill>
              </a:rPr>
              <a:t> (n.º 1 do artigo 22.º)</a:t>
            </a:r>
            <a:endParaRPr lang="pt-PT" sz="1400" dirty="0"/>
          </a:p>
          <a:p>
            <a:pPr algn="just"/>
            <a:endParaRPr lang="pt-PT" sz="1400" dirty="0"/>
          </a:p>
          <a:p>
            <a:pPr algn="just"/>
            <a:r>
              <a:rPr lang="pt-PT" sz="1400" dirty="0"/>
              <a:t>Os encargos administrativos e financeiros inerentes à heteroavaliação são suportados pelo departamento cujos serviços são objeto de heteroavaliação.</a:t>
            </a:r>
            <a:r>
              <a:rPr lang="pt-PT" sz="1400" b="1" dirty="0">
                <a:solidFill>
                  <a:srgbClr val="0070C0"/>
                </a:solidFill>
              </a:rPr>
              <a:t> (n.º 2 do artigo 22.º)</a:t>
            </a:r>
            <a:endParaRPr lang="pt-PT" sz="1400" dirty="0"/>
          </a:p>
          <a:p>
            <a:pPr algn="just"/>
            <a:endParaRPr lang="pt-PT" sz="1400" dirty="0"/>
          </a:p>
          <a:p>
            <a:pPr algn="just"/>
            <a:endParaRPr lang="pt-PT" sz="1400" dirty="0"/>
          </a:p>
          <a:p>
            <a:pPr algn="ctr"/>
            <a:r>
              <a:rPr lang="pt-PT" sz="1400" b="1" u="sng" dirty="0">
                <a:solidFill>
                  <a:srgbClr val="00B050"/>
                </a:solidFill>
              </a:rPr>
              <a:t>E os próprios organismos/serviços podem solicitar heteroavaliação?</a:t>
            </a:r>
          </a:p>
          <a:p>
            <a:pPr algn="just"/>
            <a:endParaRPr lang="pt-PT" sz="1400" dirty="0"/>
          </a:p>
          <a:p>
            <a:pPr algn="just"/>
            <a:r>
              <a:rPr lang="pt-PT" sz="1400" dirty="0"/>
              <a:t>A heteroavaliação pode ser igualmente solicitada pelo próprio organismo/serviço, em alternativa à autoavaliação, mediante proposta apresentada aos membros do Governo Regional com competências nas áreas das finanças e da Administração Pública, no inicio do ano a que diz respeito o desempenho a avaliar.</a:t>
            </a:r>
            <a:r>
              <a:rPr lang="pt-PT" sz="1400" b="1" dirty="0">
                <a:solidFill>
                  <a:srgbClr val="0070C0"/>
                </a:solidFill>
              </a:rPr>
              <a:t> (n.º 1 do artigo 20.º)]</a:t>
            </a:r>
            <a:endParaRPr lang="pt-PT" sz="1400" dirty="0"/>
          </a:p>
          <a:p>
            <a:pPr algn="just"/>
            <a:endParaRPr lang="pt-PT" sz="1400" dirty="0"/>
          </a:p>
        </p:txBody>
      </p:sp>
    </p:spTree>
    <p:extLst>
      <p:ext uri="{BB962C8B-B14F-4D97-AF65-F5344CB8AC3E}">
        <p14:creationId xmlns:p14="http://schemas.microsoft.com/office/powerpoint/2010/main" val="2153584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737361" y="304811"/>
            <a:ext cx="9767252" cy="482206"/>
          </a:xfrm>
        </p:spPr>
        <p:txBody>
          <a:bodyPr>
            <a:noAutofit/>
          </a:bodyPr>
          <a:lstStyle/>
          <a:p>
            <a:pPr algn="ct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r>
              <a:rPr lang="pt-PT" sz="2400" dirty="0">
                <a:latin typeface="Arial" panose="020B0604020202020204" pitchFamily="34" charset="0"/>
                <a:cs typeface="Arial" panose="020B0604020202020204" pitchFamily="34" charset="0"/>
              </a:rPr>
              <a:t>Ciclo de Avaliação SIADAPRA 1</a:t>
            </a:r>
          </a:p>
        </p:txBody>
      </p:sp>
      <p:cxnSp>
        <p:nvCxnSpPr>
          <p:cNvPr id="6" name="Conexão reta 5"/>
          <p:cNvCxnSpPr/>
          <p:nvPr/>
        </p:nvCxnSpPr>
        <p:spPr>
          <a:xfrm>
            <a:off x="1737361" y="1025243"/>
            <a:ext cx="9767252" cy="0"/>
          </a:xfrm>
          <a:prstGeom prst="line">
            <a:avLst/>
          </a:prstGeom>
          <a:ln w="73025">
            <a:solidFill>
              <a:srgbClr val="C00000"/>
            </a:solidFill>
          </a:ln>
        </p:spPr>
        <p:style>
          <a:lnRef idx="1">
            <a:schemeClr val="accent1"/>
          </a:lnRef>
          <a:fillRef idx="0">
            <a:schemeClr val="accent1"/>
          </a:fillRef>
          <a:effectRef idx="0">
            <a:schemeClr val="accent1"/>
          </a:effectRef>
          <a:fontRef idx="minor">
            <a:schemeClr val="tx1"/>
          </a:fontRef>
        </p:style>
      </p:cxnSp>
      <p:sp>
        <p:nvSpPr>
          <p:cNvPr id="5" name="Retângulo 4"/>
          <p:cNvSpPr/>
          <p:nvPr/>
        </p:nvSpPr>
        <p:spPr>
          <a:xfrm>
            <a:off x="1737361" y="1263470"/>
            <a:ext cx="9767252" cy="5509200"/>
          </a:xfrm>
          <a:prstGeom prst="rect">
            <a:avLst/>
          </a:prstGeom>
        </p:spPr>
        <p:txBody>
          <a:bodyPr wrap="square">
            <a:spAutoFit/>
          </a:bodyPr>
          <a:lstStyle/>
          <a:p>
            <a:pPr algn="ctr"/>
            <a:r>
              <a:rPr lang="pt-PT" sz="1400" b="1" u="sng" dirty="0">
                <a:solidFill>
                  <a:srgbClr val="00B050"/>
                </a:solidFill>
              </a:rPr>
              <a:t>Quais as características que os objetivos devem apresentar?</a:t>
            </a:r>
          </a:p>
          <a:p>
            <a:pPr algn="just"/>
            <a:endParaRPr lang="pt-PT" sz="1300" b="1" dirty="0"/>
          </a:p>
          <a:p>
            <a:pPr algn="just"/>
            <a:r>
              <a:rPr lang="pt-PT" sz="1300" b="1" dirty="0">
                <a:solidFill>
                  <a:srgbClr val="00B050"/>
                </a:solidFill>
              </a:rPr>
              <a:t>Clareza</a:t>
            </a:r>
            <a:r>
              <a:rPr lang="pt-PT" sz="1300" dirty="0"/>
              <a:t> - Formulados mediante a utilização de uma linguagem clara e simples, para facilitar a sua leitura e compreensão por trabalhadores, utentes, contribuintes e outras partes interessadas.</a:t>
            </a:r>
          </a:p>
          <a:p>
            <a:pPr algn="just"/>
            <a:endParaRPr lang="pt-PT" sz="1300" dirty="0"/>
          </a:p>
          <a:p>
            <a:pPr algn="just"/>
            <a:r>
              <a:rPr lang="pt-PT" sz="1300" b="1" dirty="0">
                <a:solidFill>
                  <a:srgbClr val="00B050"/>
                </a:solidFill>
              </a:rPr>
              <a:t>Precisão</a:t>
            </a:r>
            <a:r>
              <a:rPr lang="pt-PT" sz="1300" dirty="0"/>
              <a:t> - Conter um verbo de ação, de modo a especificar a situação que pretende atingir ou modificar. Evitar que se confunda com a missão e/ou com a enunciação de uma grande opção do plano ou política pública.</a:t>
            </a:r>
          </a:p>
          <a:p>
            <a:pPr algn="just"/>
            <a:endParaRPr lang="pt-PT" sz="1300" dirty="0"/>
          </a:p>
          <a:p>
            <a:pPr algn="just"/>
            <a:r>
              <a:rPr lang="pt-PT" sz="1300" b="1" dirty="0">
                <a:solidFill>
                  <a:srgbClr val="00B050"/>
                </a:solidFill>
              </a:rPr>
              <a:t>Pertinência/Alinhamento </a:t>
            </a:r>
            <a:r>
              <a:rPr lang="pt-PT" sz="1300" dirty="0"/>
              <a:t>- Estarem alinhados com as políticas públicas, a missão e a estratégia da gestão. Os objetivos devem ser construídos em cascata de forma a conseguir-se alinhamento  entre níveis macro e níveis micro de decisão.</a:t>
            </a:r>
          </a:p>
          <a:p>
            <a:pPr algn="just"/>
            <a:endParaRPr lang="pt-PT" sz="1300" dirty="0"/>
          </a:p>
          <a:p>
            <a:pPr algn="just"/>
            <a:r>
              <a:rPr lang="pt-PT" sz="1300" b="1" dirty="0">
                <a:solidFill>
                  <a:srgbClr val="FF6600"/>
                </a:solidFill>
              </a:rPr>
              <a:t>Mensurabilidade</a:t>
            </a:r>
            <a:r>
              <a:rPr lang="pt-PT" sz="1300" dirty="0">
                <a:solidFill>
                  <a:srgbClr val="FF6600"/>
                </a:solidFill>
              </a:rPr>
              <a:t> </a:t>
            </a:r>
            <a:r>
              <a:rPr lang="pt-PT" sz="1300" dirty="0"/>
              <a:t>- Definidos de tal forma que a sua realização possa ser medida através de mecanismos de monitorização e permita uma apreciação objetiva da sua realização.</a:t>
            </a:r>
          </a:p>
          <a:p>
            <a:pPr algn="just"/>
            <a:endParaRPr lang="pt-PT" sz="1300" dirty="0"/>
          </a:p>
          <a:p>
            <a:pPr algn="just"/>
            <a:r>
              <a:rPr lang="pt-PT" sz="1300" b="1" dirty="0">
                <a:solidFill>
                  <a:srgbClr val="FF6600"/>
                </a:solidFill>
              </a:rPr>
              <a:t>Viabilidade</a:t>
            </a:r>
            <a:r>
              <a:rPr lang="pt-PT" sz="1300" dirty="0"/>
              <a:t> - Os objetivos devem ser realizáveis, caso contrário não constituem um elemento de referência para a gestão. No entanto, devem ser ambiciosos de forma a não ficarem aquém da capacidade disponível do serviço o que conduziria à ineficiência dos seus recursos.</a:t>
            </a:r>
          </a:p>
          <a:p>
            <a:pPr algn="just"/>
            <a:endParaRPr lang="pt-PT" sz="1300" dirty="0"/>
          </a:p>
          <a:p>
            <a:pPr algn="just"/>
            <a:r>
              <a:rPr lang="pt-PT" sz="1300" b="1" dirty="0">
                <a:solidFill>
                  <a:srgbClr val="00B050"/>
                </a:solidFill>
              </a:rPr>
              <a:t>Comparabilidade</a:t>
            </a:r>
            <a:r>
              <a:rPr lang="pt-PT" sz="1300" dirty="0"/>
              <a:t> - Sempre que diversos serviços concorram para um determinado objetivo de política/programa/projeto, os indicadores de resultado e de impacto devem viabilizar comparações regionais, nacionais e internacionais. Dada a importância estratégica e a transversalidade que estes indicadores geralmente exigem, a criação é da responsabilidade dos serviços de planeamento, estratégia e avaliação.</a:t>
            </a:r>
          </a:p>
          <a:p>
            <a:pPr algn="just"/>
            <a:r>
              <a:rPr lang="pt-PT" sz="1300" dirty="0"/>
              <a:t>É desejável que a comparabilidade, regional, nacional ou internacional, seja suportada por custos-padrão e referenciais internacionais.</a:t>
            </a:r>
          </a:p>
          <a:p>
            <a:pPr algn="just"/>
            <a:endParaRPr lang="pt-PT" sz="1300" dirty="0"/>
          </a:p>
          <a:p>
            <a:pPr algn="just"/>
            <a:r>
              <a:rPr lang="pt-PT" sz="1300" b="1" dirty="0">
                <a:solidFill>
                  <a:srgbClr val="00B050"/>
                </a:solidFill>
              </a:rPr>
              <a:t>Referenciais</a:t>
            </a:r>
            <a:r>
              <a:rPr lang="pt-PT" sz="1300" dirty="0"/>
              <a:t> - Os objetivos anuais devem sustentar-se sempre que possível em referenciais, comummente, aceites. Na maioria das situações sabemos que tal não será ainda viável, pelo que se sugere a utilização do histórico de serviço.</a:t>
            </a:r>
          </a:p>
        </p:txBody>
      </p:sp>
    </p:spTree>
    <p:extLst>
      <p:ext uri="{BB962C8B-B14F-4D97-AF65-F5344CB8AC3E}">
        <p14:creationId xmlns:p14="http://schemas.microsoft.com/office/powerpoint/2010/main" val="8338546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737361" y="304811"/>
            <a:ext cx="9767252" cy="482206"/>
          </a:xfrm>
        </p:spPr>
        <p:txBody>
          <a:bodyPr>
            <a:noAutofit/>
          </a:bodyPr>
          <a:lstStyle/>
          <a:p>
            <a:pPr algn="ct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r>
              <a:rPr lang="pt-PT" sz="2400" dirty="0">
                <a:latin typeface="Arial" panose="020B0604020202020204" pitchFamily="34" charset="0"/>
                <a:cs typeface="Arial" panose="020B0604020202020204" pitchFamily="34" charset="0"/>
              </a:rPr>
              <a:t>Ciclo de Avaliação SIADAPRA 1</a:t>
            </a:r>
          </a:p>
        </p:txBody>
      </p:sp>
      <p:cxnSp>
        <p:nvCxnSpPr>
          <p:cNvPr id="6" name="Conexão reta 5"/>
          <p:cNvCxnSpPr/>
          <p:nvPr/>
        </p:nvCxnSpPr>
        <p:spPr>
          <a:xfrm>
            <a:off x="1737361" y="1025243"/>
            <a:ext cx="9767252" cy="0"/>
          </a:xfrm>
          <a:prstGeom prst="line">
            <a:avLst/>
          </a:prstGeom>
          <a:ln w="73025">
            <a:solidFill>
              <a:srgbClr val="C00000"/>
            </a:solidFill>
          </a:ln>
        </p:spPr>
        <p:style>
          <a:lnRef idx="1">
            <a:schemeClr val="accent1"/>
          </a:lnRef>
          <a:fillRef idx="0">
            <a:schemeClr val="accent1"/>
          </a:fillRef>
          <a:effectRef idx="0">
            <a:schemeClr val="accent1"/>
          </a:effectRef>
          <a:fontRef idx="minor">
            <a:schemeClr val="tx1"/>
          </a:fontRef>
        </p:style>
      </p:cxnSp>
      <p:sp>
        <p:nvSpPr>
          <p:cNvPr id="5" name="Retângulo 4"/>
          <p:cNvSpPr/>
          <p:nvPr/>
        </p:nvSpPr>
        <p:spPr>
          <a:xfrm>
            <a:off x="1737361" y="1604919"/>
            <a:ext cx="9767252" cy="2893100"/>
          </a:xfrm>
          <a:prstGeom prst="rect">
            <a:avLst/>
          </a:prstGeom>
        </p:spPr>
        <p:txBody>
          <a:bodyPr wrap="square">
            <a:spAutoFit/>
          </a:bodyPr>
          <a:lstStyle/>
          <a:p>
            <a:pPr algn="ctr"/>
            <a:r>
              <a:rPr lang="pt-PT" sz="1400" b="1" u="sng" dirty="0">
                <a:solidFill>
                  <a:srgbClr val="00B050"/>
                </a:solidFill>
              </a:rPr>
              <a:t>Como podemos tipificar os Objetivos?</a:t>
            </a:r>
          </a:p>
          <a:p>
            <a:endParaRPr lang="pt-PT" sz="1400" b="1" dirty="0"/>
          </a:p>
          <a:p>
            <a:endParaRPr lang="pt-PT" sz="1400" b="1" dirty="0"/>
          </a:p>
          <a:p>
            <a:r>
              <a:rPr lang="pt-PT" sz="1400" b="1" dirty="0"/>
              <a:t>Objetivo Estratégico </a:t>
            </a:r>
            <a:r>
              <a:rPr lang="pt-PT" sz="1400" dirty="0"/>
              <a:t>- Os objetivos estratégicos devem traduzir as grandes linhas da ação, em particular, as prioridades genéricas e mais ou menos abstratas da ação individual e/ou coletiva, normalmente alcançáveis a médio/longo prazo.</a:t>
            </a:r>
          </a:p>
          <a:p>
            <a:endParaRPr lang="pt-PT" sz="1400" dirty="0"/>
          </a:p>
          <a:p>
            <a:r>
              <a:rPr lang="pt-PT" sz="1400" b="1" dirty="0">
                <a:solidFill>
                  <a:srgbClr val="00B050"/>
                </a:solidFill>
              </a:rPr>
              <a:t>Objetivo Estratégico-Operacional </a:t>
            </a:r>
            <a:r>
              <a:rPr lang="pt-PT" sz="1400" dirty="0"/>
              <a:t>- Os objetivos estratégicos- operacionais devem alinhar-se com os objetivos estratégicos e transformar as grandes linhas da ação em capacidades de atuação, mensuráveis a curto/médio prazo.</a:t>
            </a:r>
          </a:p>
          <a:p>
            <a:endParaRPr lang="pt-PT" sz="1400" dirty="0"/>
          </a:p>
          <a:p>
            <a:r>
              <a:rPr lang="pt-PT" sz="1400" b="1" dirty="0"/>
              <a:t>Objetivo Operacional </a:t>
            </a:r>
            <a:r>
              <a:rPr lang="pt-PT" sz="1400" dirty="0"/>
              <a:t>- Os objetivos operacionais devem alinhar-se com os objetivos estratégicos-operacionais e transformar as capacidades de atuação em projetos, ações e tarefas de curto/médio prazo.</a:t>
            </a:r>
          </a:p>
        </p:txBody>
      </p:sp>
    </p:spTree>
    <p:extLst>
      <p:ext uri="{BB962C8B-B14F-4D97-AF65-F5344CB8AC3E}">
        <p14:creationId xmlns:p14="http://schemas.microsoft.com/office/powerpoint/2010/main" val="15407815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737361" y="304811"/>
            <a:ext cx="9767252" cy="482206"/>
          </a:xfrm>
        </p:spPr>
        <p:txBody>
          <a:bodyPr>
            <a:noAutofit/>
          </a:bodyPr>
          <a:lstStyle/>
          <a:p>
            <a:pPr algn="ct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r>
              <a:rPr lang="pt-PT" sz="2400" dirty="0">
                <a:latin typeface="Arial" panose="020B0604020202020204" pitchFamily="34" charset="0"/>
                <a:cs typeface="Arial" panose="020B0604020202020204" pitchFamily="34" charset="0"/>
              </a:rPr>
              <a:t>Ciclo de Avaliação SIADAPRA 1</a:t>
            </a:r>
          </a:p>
        </p:txBody>
      </p:sp>
      <p:cxnSp>
        <p:nvCxnSpPr>
          <p:cNvPr id="6" name="Conexão reta 5"/>
          <p:cNvCxnSpPr/>
          <p:nvPr/>
        </p:nvCxnSpPr>
        <p:spPr>
          <a:xfrm>
            <a:off x="1737361" y="1025243"/>
            <a:ext cx="9767252" cy="0"/>
          </a:xfrm>
          <a:prstGeom prst="line">
            <a:avLst/>
          </a:prstGeom>
          <a:ln w="73025">
            <a:solidFill>
              <a:srgbClr val="C00000"/>
            </a:solidFill>
          </a:ln>
        </p:spPr>
        <p:style>
          <a:lnRef idx="1">
            <a:schemeClr val="accent1"/>
          </a:lnRef>
          <a:fillRef idx="0">
            <a:schemeClr val="accent1"/>
          </a:fillRef>
          <a:effectRef idx="0">
            <a:schemeClr val="accent1"/>
          </a:effectRef>
          <a:fontRef idx="minor">
            <a:schemeClr val="tx1"/>
          </a:fontRef>
        </p:style>
      </p:cxnSp>
      <p:sp>
        <p:nvSpPr>
          <p:cNvPr id="5" name="Retângulo 4"/>
          <p:cNvSpPr/>
          <p:nvPr/>
        </p:nvSpPr>
        <p:spPr>
          <a:xfrm>
            <a:off x="1737361" y="1446367"/>
            <a:ext cx="9767252" cy="954107"/>
          </a:xfrm>
          <a:prstGeom prst="rect">
            <a:avLst/>
          </a:prstGeom>
        </p:spPr>
        <p:txBody>
          <a:bodyPr wrap="square">
            <a:spAutoFit/>
          </a:bodyPr>
          <a:lstStyle/>
          <a:p>
            <a:pPr algn="ctr"/>
            <a:r>
              <a:rPr lang="pt-PT" sz="1400" b="1" u="sng" dirty="0">
                <a:solidFill>
                  <a:srgbClr val="00B050"/>
                </a:solidFill>
              </a:rPr>
              <a:t>Como devem discorrer os Objetivos?</a:t>
            </a:r>
          </a:p>
          <a:p>
            <a:endParaRPr lang="pt-PT" sz="1400" dirty="0"/>
          </a:p>
          <a:p>
            <a:r>
              <a:rPr lang="pt-PT" sz="1400" dirty="0"/>
              <a:t>Um dos </a:t>
            </a:r>
            <a:r>
              <a:rPr lang="pt-PT" sz="1400" b="1" dirty="0"/>
              <a:t>momentos chave da gestão por </a:t>
            </a:r>
            <a:r>
              <a:rPr lang="pt-PT" sz="1400" b="1" dirty="0">
                <a:solidFill>
                  <a:srgbClr val="00B050"/>
                </a:solidFill>
              </a:rPr>
              <a:t>objetivos</a:t>
            </a:r>
            <a:r>
              <a:rPr lang="pt-PT" sz="1400" b="1" dirty="0"/>
              <a:t> </a:t>
            </a:r>
            <a:r>
              <a:rPr lang="pt-PT" sz="1400" dirty="0"/>
              <a:t>é o de </a:t>
            </a:r>
            <a:r>
              <a:rPr lang="pt-PT" sz="1400" b="1" dirty="0">
                <a:solidFill>
                  <a:srgbClr val="00B050"/>
                </a:solidFill>
              </a:rPr>
              <a:t>desdobramento em cascata</a:t>
            </a:r>
            <a:r>
              <a:rPr lang="pt-PT" sz="1400" dirty="0"/>
              <a:t>, desde os objetivos estratégicos até aos objetivos operacionais.</a:t>
            </a:r>
          </a:p>
        </p:txBody>
      </p:sp>
      <p:pic>
        <p:nvPicPr>
          <p:cNvPr id="4" name="Imagem 3"/>
          <p:cNvPicPr>
            <a:picLocks noChangeAspect="1"/>
          </p:cNvPicPr>
          <p:nvPr/>
        </p:nvPicPr>
        <p:blipFill>
          <a:blip r:embed="rId2"/>
          <a:stretch>
            <a:fillRect/>
          </a:stretch>
        </p:blipFill>
        <p:spPr>
          <a:xfrm>
            <a:off x="2511182" y="2513821"/>
            <a:ext cx="7242418" cy="3858351"/>
          </a:xfrm>
          <a:prstGeom prst="rect">
            <a:avLst/>
          </a:prstGeom>
        </p:spPr>
      </p:pic>
    </p:spTree>
    <p:extLst>
      <p:ext uri="{BB962C8B-B14F-4D97-AF65-F5344CB8AC3E}">
        <p14:creationId xmlns:p14="http://schemas.microsoft.com/office/powerpoint/2010/main" val="14964510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737361" y="304811"/>
            <a:ext cx="9767252" cy="482206"/>
          </a:xfrm>
        </p:spPr>
        <p:txBody>
          <a:bodyPr>
            <a:noAutofit/>
          </a:bodyPr>
          <a:lstStyle/>
          <a:p>
            <a:pPr algn="ct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r>
              <a:rPr lang="pt-PT" sz="2400" dirty="0">
                <a:latin typeface="Arial" panose="020B0604020202020204" pitchFamily="34" charset="0"/>
                <a:cs typeface="Arial" panose="020B0604020202020204" pitchFamily="34" charset="0"/>
              </a:rPr>
              <a:t>Ciclo de Avaliação SIADAPRA 1</a:t>
            </a:r>
          </a:p>
        </p:txBody>
      </p:sp>
      <p:cxnSp>
        <p:nvCxnSpPr>
          <p:cNvPr id="6" name="Conexão reta 5"/>
          <p:cNvCxnSpPr/>
          <p:nvPr/>
        </p:nvCxnSpPr>
        <p:spPr>
          <a:xfrm>
            <a:off x="1737361" y="1025243"/>
            <a:ext cx="9767252" cy="0"/>
          </a:xfrm>
          <a:prstGeom prst="line">
            <a:avLst/>
          </a:prstGeom>
          <a:ln w="73025">
            <a:solidFill>
              <a:srgbClr val="C00000"/>
            </a:solidFill>
          </a:ln>
        </p:spPr>
        <p:style>
          <a:lnRef idx="1">
            <a:schemeClr val="accent1"/>
          </a:lnRef>
          <a:fillRef idx="0">
            <a:schemeClr val="accent1"/>
          </a:fillRef>
          <a:effectRef idx="0">
            <a:schemeClr val="accent1"/>
          </a:effectRef>
          <a:fontRef idx="minor">
            <a:schemeClr val="tx1"/>
          </a:fontRef>
        </p:style>
      </p:cxnSp>
      <p:pic>
        <p:nvPicPr>
          <p:cNvPr id="7" name="Imagem 6"/>
          <p:cNvPicPr>
            <a:picLocks noChangeAspect="1"/>
          </p:cNvPicPr>
          <p:nvPr/>
        </p:nvPicPr>
        <p:blipFill>
          <a:blip r:embed="rId2"/>
          <a:stretch>
            <a:fillRect/>
          </a:stretch>
        </p:blipFill>
        <p:spPr>
          <a:xfrm>
            <a:off x="2791327" y="3294795"/>
            <a:ext cx="8213558" cy="3343572"/>
          </a:xfrm>
          <a:prstGeom prst="rect">
            <a:avLst/>
          </a:prstGeom>
        </p:spPr>
      </p:pic>
      <p:sp>
        <p:nvSpPr>
          <p:cNvPr id="9" name="Retângulo 8"/>
          <p:cNvSpPr/>
          <p:nvPr/>
        </p:nvSpPr>
        <p:spPr>
          <a:xfrm>
            <a:off x="1737361" y="1263470"/>
            <a:ext cx="9767251" cy="1815882"/>
          </a:xfrm>
          <a:prstGeom prst="rect">
            <a:avLst/>
          </a:prstGeom>
        </p:spPr>
        <p:txBody>
          <a:bodyPr wrap="square">
            <a:spAutoFit/>
          </a:bodyPr>
          <a:lstStyle/>
          <a:p>
            <a:pPr algn="ctr"/>
            <a:r>
              <a:rPr lang="pt-PT" sz="1400" b="1" u="sng" dirty="0">
                <a:solidFill>
                  <a:srgbClr val="00B050"/>
                </a:solidFill>
              </a:rPr>
              <a:t> Que amplitude devem ter os Objetivos?</a:t>
            </a:r>
          </a:p>
          <a:p>
            <a:pPr algn="just"/>
            <a:endParaRPr lang="pt-PT" sz="1400" dirty="0"/>
          </a:p>
          <a:p>
            <a:pPr algn="just"/>
            <a:r>
              <a:rPr lang="pt-PT" sz="1400" dirty="0"/>
              <a:t>Quanto à sua </a:t>
            </a:r>
            <a:r>
              <a:rPr lang="pt-PT" sz="1400" b="1" dirty="0">
                <a:solidFill>
                  <a:srgbClr val="00B050"/>
                </a:solidFill>
              </a:rPr>
              <a:t>amplitude</a:t>
            </a:r>
            <a:r>
              <a:rPr lang="pt-PT" sz="1400" dirty="0"/>
              <a:t>, os objetivos não têm de abranger a totalidade das atribuições e atividades das organizações.</a:t>
            </a:r>
          </a:p>
          <a:p>
            <a:pPr algn="just"/>
            <a:r>
              <a:rPr lang="pt-PT" sz="1400" dirty="0"/>
              <a:t>Os objetivos selecionados devem corresponder às ações com maior expressão financeira e/ou às que apresentem os desafios das opções de políticas públicas consideradas mais importantes.</a:t>
            </a:r>
          </a:p>
          <a:p>
            <a:pPr algn="just"/>
            <a:r>
              <a:rPr lang="pt-PT" sz="1400" dirty="0"/>
              <a:t>Os objetivos situam-se numa cadeia lógica: do mais geral – o das políticas – para o operacional – da responsabilidade dos serviços. </a:t>
            </a:r>
          </a:p>
        </p:txBody>
      </p:sp>
    </p:spTree>
    <p:extLst>
      <p:ext uri="{BB962C8B-B14F-4D97-AF65-F5344CB8AC3E}">
        <p14:creationId xmlns:p14="http://schemas.microsoft.com/office/powerpoint/2010/main" val="12024004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737361" y="304811"/>
            <a:ext cx="9767252" cy="482206"/>
          </a:xfrm>
        </p:spPr>
        <p:txBody>
          <a:bodyPr>
            <a:noAutofit/>
          </a:bodyPr>
          <a:lstStyle/>
          <a:p>
            <a:pPr algn="ct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r>
              <a:rPr lang="pt-PT" sz="2400" dirty="0">
                <a:latin typeface="Arial" panose="020B0604020202020204" pitchFamily="34" charset="0"/>
                <a:cs typeface="Arial" panose="020B0604020202020204" pitchFamily="34" charset="0"/>
              </a:rPr>
              <a:t>Ciclo de Avaliação SIADAPRA 1</a:t>
            </a:r>
          </a:p>
        </p:txBody>
      </p:sp>
      <p:cxnSp>
        <p:nvCxnSpPr>
          <p:cNvPr id="6" name="Conexão reta 5"/>
          <p:cNvCxnSpPr/>
          <p:nvPr/>
        </p:nvCxnSpPr>
        <p:spPr>
          <a:xfrm>
            <a:off x="1737361" y="1025243"/>
            <a:ext cx="9767252" cy="0"/>
          </a:xfrm>
          <a:prstGeom prst="line">
            <a:avLst/>
          </a:prstGeom>
          <a:ln w="73025">
            <a:solidFill>
              <a:srgbClr val="C00000"/>
            </a:solidFill>
          </a:ln>
        </p:spPr>
        <p:style>
          <a:lnRef idx="1">
            <a:schemeClr val="accent1"/>
          </a:lnRef>
          <a:fillRef idx="0">
            <a:schemeClr val="accent1"/>
          </a:fillRef>
          <a:effectRef idx="0">
            <a:schemeClr val="accent1"/>
          </a:effectRef>
          <a:fontRef idx="minor">
            <a:schemeClr val="tx1"/>
          </a:fontRef>
        </p:style>
      </p:cxnSp>
      <p:sp>
        <p:nvSpPr>
          <p:cNvPr id="5" name="Retângulo 4"/>
          <p:cNvSpPr/>
          <p:nvPr/>
        </p:nvSpPr>
        <p:spPr>
          <a:xfrm>
            <a:off x="1737361" y="1263470"/>
            <a:ext cx="9767252" cy="4462760"/>
          </a:xfrm>
          <a:prstGeom prst="rect">
            <a:avLst/>
          </a:prstGeom>
        </p:spPr>
        <p:txBody>
          <a:bodyPr wrap="square">
            <a:spAutoFit/>
          </a:bodyPr>
          <a:lstStyle/>
          <a:p>
            <a:endParaRPr lang="pt-PT" sz="1400" b="1" u="sng" dirty="0"/>
          </a:p>
          <a:p>
            <a:pPr algn="ctr"/>
            <a:r>
              <a:rPr lang="pt-PT" sz="1400" b="1" u="sng" dirty="0">
                <a:solidFill>
                  <a:srgbClr val="00B050"/>
                </a:solidFill>
              </a:rPr>
              <a:t>Como mensurar (medir) os objetivos?</a:t>
            </a:r>
          </a:p>
          <a:p>
            <a:endParaRPr lang="pt-PT" sz="1400" b="1" u="sng" dirty="0"/>
          </a:p>
          <a:p>
            <a:r>
              <a:rPr lang="pt-PT" sz="1400" b="1" u="sng" dirty="0"/>
              <a:t>Não podemos medir objetivos sem definir indicadores.</a:t>
            </a:r>
          </a:p>
          <a:p>
            <a:endParaRPr lang="pt-PT" sz="1400" b="1" dirty="0">
              <a:solidFill>
                <a:srgbClr val="00B050"/>
              </a:solidFill>
            </a:endParaRPr>
          </a:p>
          <a:p>
            <a:r>
              <a:rPr lang="pt-PT" sz="1400" b="1" dirty="0">
                <a:solidFill>
                  <a:srgbClr val="00B050"/>
                </a:solidFill>
              </a:rPr>
              <a:t>Indicador </a:t>
            </a:r>
            <a:r>
              <a:rPr lang="pt-PT" sz="1400" dirty="0"/>
              <a:t>- é algo que indica ou que serve para indicar. Este verbo, por sua vez, significa mostrar algo através de sinais ou de indícios. Os indicadores são usados para medir os recursos que usamos (contribuições), como os utilizamos (atividades), o que fizemos (produtos finais / outputs) e quais mudanças ocorreram (resultados) como resultado de nossa intervenção (impacto)</a:t>
            </a:r>
          </a:p>
          <a:p>
            <a:endParaRPr lang="pt-PT" sz="1400" dirty="0"/>
          </a:p>
          <a:p>
            <a:pPr marL="742950" lvl="1" indent="-285750">
              <a:buFont typeface="Wingdings" panose="05000000000000000000" pitchFamily="2" charset="2"/>
              <a:buChar char="q"/>
            </a:pPr>
            <a:r>
              <a:rPr lang="pt-PT" sz="1400" b="1" dirty="0"/>
              <a:t>Formula</a:t>
            </a:r>
            <a:r>
              <a:rPr lang="pt-PT" sz="1400" dirty="0"/>
              <a:t> - Preceito ou modelo estabelecido para regular ou validar qualquer ato. Em gestão a formula está associada à matemática e esta define formula como a modalidade sintática formal que expressa uma proposição ou um método prático de resolver um assunto, dar instruções ou expressar uma operação na área científica.</a:t>
            </a:r>
          </a:p>
          <a:p>
            <a:pPr marL="742950" lvl="1" indent="-285750">
              <a:buFont typeface="Wingdings" panose="05000000000000000000" pitchFamily="2" charset="2"/>
              <a:buChar char="q"/>
            </a:pPr>
            <a:endParaRPr lang="pt-PT" sz="1400" dirty="0"/>
          </a:p>
          <a:p>
            <a:pPr marL="742950" lvl="1" indent="-285750">
              <a:buFont typeface="Wingdings" panose="05000000000000000000" pitchFamily="2" charset="2"/>
              <a:buChar char="q"/>
            </a:pPr>
            <a:r>
              <a:rPr lang="pt-PT" sz="1400" b="1" dirty="0"/>
              <a:t>Meta</a:t>
            </a:r>
            <a:r>
              <a:rPr lang="pt-PT" sz="1400" dirty="0"/>
              <a:t> – é um ponto de chegada visível e relativamente próximo, fácil ou dificilmente  alcançável consoante as capacidades.</a:t>
            </a:r>
          </a:p>
          <a:p>
            <a:pPr marL="742950" lvl="1" indent="-285750">
              <a:buFont typeface="Wingdings" panose="05000000000000000000" pitchFamily="2" charset="2"/>
              <a:buChar char="q"/>
            </a:pPr>
            <a:endParaRPr lang="pt-PT" sz="1400" dirty="0"/>
          </a:p>
          <a:p>
            <a:pPr marL="742950" lvl="1" indent="-285750">
              <a:buFont typeface="Wingdings" panose="05000000000000000000" pitchFamily="2" charset="2"/>
              <a:buChar char="q"/>
            </a:pPr>
            <a:r>
              <a:rPr lang="pt-PT" sz="1400" b="1" dirty="0"/>
              <a:t>Métrica</a:t>
            </a:r>
            <a:r>
              <a:rPr lang="pt-PT" sz="1400" dirty="0"/>
              <a:t> - são medidas quantificáveis usadas para analisar o resultado de um processo, ação ou estratégia específica. De maneira geral, são medidas de desempenho.</a:t>
            </a:r>
          </a:p>
        </p:txBody>
      </p:sp>
    </p:spTree>
    <p:extLst>
      <p:ext uri="{BB962C8B-B14F-4D97-AF65-F5344CB8AC3E}">
        <p14:creationId xmlns:p14="http://schemas.microsoft.com/office/powerpoint/2010/main" val="10054836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737361" y="304811"/>
            <a:ext cx="9767252" cy="482206"/>
          </a:xfrm>
        </p:spPr>
        <p:txBody>
          <a:bodyPr>
            <a:noAutofit/>
          </a:bodyPr>
          <a:lstStyle/>
          <a:p>
            <a:pPr algn="ct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br>
              <a:rPr lang="pt-PT" sz="2400" dirty="0">
                <a:latin typeface="Arial" panose="020B0604020202020204" pitchFamily="34" charset="0"/>
                <a:cs typeface="Arial" panose="020B0604020202020204" pitchFamily="34" charset="0"/>
              </a:rPr>
            </a:br>
            <a:r>
              <a:rPr lang="pt-PT" sz="2400" dirty="0">
                <a:latin typeface="Arial" panose="020B0604020202020204" pitchFamily="34" charset="0"/>
                <a:cs typeface="Arial" panose="020B0604020202020204" pitchFamily="34" charset="0"/>
              </a:rPr>
              <a:t>Ciclo de Avaliação SIADAPRA 1</a:t>
            </a:r>
          </a:p>
        </p:txBody>
      </p:sp>
      <p:cxnSp>
        <p:nvCxnSpPr>
          <p:cNvPr id="6" name="Conexão reta 5"/>
          <p:cNvCxnSpPr/>
          <p:nvPr/>
        </p:nvCxnSpPr>
        <p:spPr>
          <a:xfrm>
            <a:off x="1737361" y="1025243"/>
            <a:ext cx="9767252" cy="0"/>
          </a:xfrm>
          <a:prstGeom prst="line">
            <a:avLst/>
          </a:prstGeom>
          <a:ln w="73025">
            <a:solidFill>
              <a:srgbClr val="C00000"/>
            </a:solidFill>
          </a:ln>
        </p:spPr>
        <p:style>
          <a:lnRef idx="1">
            <a:schemeClr val="accent1"/>
          </a:lnRef>
          <a:fillRef idx="0">
            <a:schemeClr val="accent1"/>
          </a:fillRef>
          <a:effectRef idx="0">
            <a:schemeClr val="accent1"/>
          </a:effectRef>
          <a:fontRef idx="minor">
            <a:schemeClr val="tx1"/>
          </a:fontRef>
        </p:style>
      </p:cxnSp>
      <p:sp>
        <p:nvSpPr>
          <p:cNvPr id="5" name="Retângulo 4"/>
          <p:cNvSpPr/>
          <p:nvPr/>
        </p:nvSpPr>
        <p:spPr>
          <a:xfrm>
            <a:off x="1737361" y="1946367"/>
            <a:ext cx="9767252" cy="2462213"/>
          </a:xfrm>
          <a:prstGeom prst="rect">
            <a:avLst/>
          </a:prstGeom>
        </p:spPr>
        <p:txBody>
          <a:bodyPr wrap="square">
            <a:spAutoFit/>
          </a:bodyPr>
          <a:lstStyle/>
          <a:p>
            <a:pPr algn="ctr"/>
            <a:r>
              <a:rPr lang="pt-PT" sz="1400" b="1" u="sng" dirty="0">
                <a:solidFill>
                  <a:srgbClr val="00B050"/>
                </a:solidFill>
              </a:rPr>
              <a:t>Como se tipificam os indicadores quanto ao tratamento da informação?</a:t>
            </a:r>
          </a:p>
          <a:p>
            <a:endParaRPr lang="pt-PT" sz="1400" dirty="0"/>
          </a:p>
          <a:p>
            <a:r>
              <a:rPr lang="pt-PT" sz="1400" dirty="0"/>
              <a:t>Em função do tratamento da informação, </a:t>
            </a:r>
            <a:r>
              <a:rPr lang="pt-PT" sz="1400" b="1" dirty="0">
                <a:solidFill>
                  <a:srgbClr val="00B050"/>
                </a:solidFill>
              </a:rPr>
              <a:t>os indicadores </a:t>
            </a:r>
            <a:r>
              <a:rPr lang="pt-PT" sz="1400" dirty="0"/>
              <a:t>podem ser:</a:t>
            </a:r>
          </a:p>
          <a:p>
            <a:endParaRPr lang="pt-PT" sz="1400" dirty="0"/>
          </a:p>
          <a:p>
            <a:r>
              <a:rPr lang="pt-PT" sz="1400" dirty="0"/>
              <a:t>•	</a:t>
            </a:r>
            <a:r>
              <a:rPr lang="pt-PT" sz="1400" b="1" dirty="0">
                <a:solidFill>
                  <a:srgbClr val="00B050"/>
                </a:solidFill>
              </a:rPr>
              <a:t>Elementares/Simples</a:t>
            </a:r>
            <a:r>
              <a:rPr lang="pt-PT" sz="1400" dirty="0"/>
              <a:t> (nº de prazos cumpridos; n.º de erros; taxa de prazos cumpridos; taxa de erro; nº de etapas cumpridas do projeto x; taxa de execução do projeto x);</a:t>
            </a:r>
          </a:p>
          <a:p>
            <a:endParaRPr lang="pt-PT" sz="1400" dirty="0"/>
          </a:p>
          <a:p>
            <a:r>
              <a:rPr lang="pt-PT" sz="1400" dirty="0"/>
              <a:t>•	</a:t>
            </a:r>
            <a:r>
              <a:rPr lang="pt-PT" sz="1400" b="1" dirty="0"/>
              <a:t>Derivados</a:t>
            </a:r>
            <a:r>
              <a:rPr lang="pt-PT" sz="1400" dirty="0"/>
              <a:t> (aumento da taxa de execução, por comparação entre dois períodos; aumento do n.º dos prazos cumpridos);</a:t>
            </a:r>
          </a:p>
          <a:p>
            <a:endParaRPr lang="pt-PT" sz="1400" dirty="0"/>
          </a:p>
          <a:p>
            <a:r>
              <a:rPr lang="pt-PT" sz="1400" dirty="0"/>
              <a:t>•	</a:t>
            </a:r>
            <a:r>
              <a:rPr lang="pt-PT" sz="1400" b="1" dirty="0"/>
              <a:t>Compostos/Compósitos/conjugados</a:t>
            </a:r>
            <a:r>
              <a:rPr lang="pt-PT" sz="1400" dirty="0"/>
              <a:t> (impacte da diminuição da taxa de erro na satisfação dos utentes).</a:t>
            </a:r>
          </a:p>
        </p:txBody>
      </p:sp>
    </p:spTree>
    <p:extLst>
      <p:ext uri="{BB962C8B-B14F-4D97-AF65-F5344CB8AC3E}">
        <p14:creationId xmlns:p14="http://schemas.microsoft.com/office/powerpoint/2010/main" val="1872554609"/>
      </p:ext>
    </p:extLst>
  </p:cSld>
  <p:clrMapOvr>
    <a:masterClrMapping/>
  </p:clrMapOvr>
</p:sld>
</file>

<file path=ppt/theme/theme1.xml><?xml version="1.0" encoding="utf-8"?>
<a:theme xmlns:a="http://schemas.openxmlformats.org/drawingml/2006/main" name="Haste">
  <a:themeElements>
    <a:clrScheme name="Haste">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Hast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aste">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Wisp</Template>
  <TotalTime>0</TotalTime>
  <Words>5330</Words>
  <Application>Microsoft Office PowerPoint</Application>
  <PresentationFormat>Ecrã Panorâmico</PresentationFormat>
  <Paragraphs>510</Paragraphs>
  <Slides>30</Slides>
  <Notes>0</Notes>
  <HiddenSlides>0</HiddenSlides>
  <MMClips>0</MMClips>
  <ScaleCrop>false</ScaleCrop>
  <HeadingPairs>
    <vt:vector size="6" baseType="variant">
      <vt:variant>
        <vt:lpstr>Tipos de letra usados</vt:lpstr>
      </vt:variant>
      <vt:variant>
        <vt:i4>6</vt:i4>
      </vt:variant>
      <vt:variant>
        <vt:lpstr>Tema</vt:lpstr>
      </vt:variant>
      <vt:variant>
        <vt:i4>1</vt:i4>
      </vt:variant>
      <vt:variant>
        <vt:lpstr>Títulos dos diapositivos</vt:lpstr>
      </vt:variant>
      <vt:variant>
        <vt:i4>30</vt:i4>
      </vt:variant>
    </vt:vector>
  </HeadingPairs>
  <TitlesOfParts>
    <vt:vector size="37" baseType="lpstr">
      <vt:lpstr>Aptos</vt:lpstr>
      <vt:lpstr>Arial</vt:lpstr>
      <vt:lpstr>Calibri</vt:lpstr>
      <vt:lpstr>Century Gothic</vt:lpstr>
      <vt:lpstr>Wingdings</vt:lpstr>
      <vt:lpstr>Wingdings 3</vt:lpstr>
      <vt:lpstr>Haste</vt:lpstr>
      <vt:lpstr>   Ciclo de Avaliação SIADAPRA 1</vt:lpstr>
      <vt:lpstr>   Ciclo de Avaliação SIADAPRA 1</vt:lpstr>
      <vt:lpstr>   Ciclo de Avaliação SIADAPRA 1</vt:lpstr>
      <vt:lpstr>   Ciclo de Avaliação SIADAPRA 1</vt:lpstr>
      <vt:lpstr>   Ciclo de Avaliação SIADAPRA 1</vt:lpstr>
      <vt:lpstr>   Ciclo de Avaliação SIADAPRA 1</vt:lpstr>
      <vt:lpstr>   Ciclo de Avaliação SIADAPRA 1</vt:lpstr>
      <vt:lpstr>   Ciclo de Avaliação SIADAPRA 1</vt:lpstr>
      <vt:lpstr>   Ciclo de Avaliação SIADAPRA 1</vt:lpstr>
      <vt:lpstr>   Ciclo de Avaliação SIADAPRA 1</vt:lpstr>
      <vt:lpstr>   Ciclo de Avaliação SIADAPRA 1</vt:lpstr>
      <vt:lpstr>   Ciclo de Avaliação SIADAPRA 1</vt:lpstr>
      <vt:lpstr>   Ciclo de Avaliação SIADAPRA 1</vt:lpstr>
      <vt:lpstr>   Ciclo de Avaliação SIADAPRA 1</vt:lpstr>
      <vt:lpstr>   Ciclo de Avaliação SIADAPRA 1</vt:lpstr>
      <vt:lpstr>   Ciclo de Avaliação SIADAPRA 1</vt:lpstr>
      <vt:lpstr>   Ciclo de Avaliação SIADAPRA 1</vt:lpstr>
      <vt:lpstr>   Ciclo de Avaliação SIADAPRA 1</vt:lpstr>
      <vt:lpstr>   Ciclo de Avaliação SIADAPRA 1</vt:lpstr>
      <vt:lpstr>   Ciclo de Avaliação SIADAPRA 1</vt:lpstr>
      <vt:lpstr>   Ciclo de Avaliação SIADAPRA 1</vt:lpstr>
      <vt:lpstr>   Ciclo de Avaliação SIADAPRA 1</vt:lpstr>
      <vt:lpstr>   Ciclo de Avaliação SIADAPRA 1</vt:lpstr>
      <vt:lpstr>   Ciclo de Avaliação SIADAPRA 1</vt:lpstr>
      <vt:lpstr>   Ciclo de Avaliação SIADAPRA 1</vt:lpstr>
      <vt:lpstr>   Ciclo de Avaliação SIADAPRA 1</vt:lpstr>
      <vt:lpstr>   Ciclo de Avaliação SIADAPRA 1</vt:lpstr>
      <vt:lpstr>   Ciclo de Avaliação SIADAPRA 1</vt:lpstr>
      <vt:lpstr>   Ciclo de Avaliação SIADAPRA 1</vt:lpstr>
      <vt:lpstr>   Ciclo de Avaliação SIADAPRA 1</vt:lpstr>
    </vt:vector>
  </TitlesOfParts>
  <Company>Governo Regional dos Acores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Hélio JT. Dias</dc:creator>
  <cp:lastModifiedBy>Hélio JT. Dias</cp:lastModifiedBy>
  <cp:revision>113</cp:revision>
  <dcterms:created xsi:type="dcterms:W3CDTF">2022-06-02T12:34:17Z</dcterms:created>
  <dcterms:modified xsi:type="dcterms:W3CDTF">2026-02-03T10:20:53Z</dcterms:modified>
</cp:coreProperties>
</file>