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15"/>
  </p:notesMasterIdLst>
  <p:sldIdLst>
    <p:sldId id="691" r:id="rId2"/>
    <p:sldId id="637" r:id="rId3"/>
    <p:sldId id="638" r:id="rId4"/>
    <p:sldId id="639" r:id="rId5"/>
    <p:sldId id="640" r:id="rId6"/>
    <p:sldId id="635" r:id="rId7"/>
    <p:sldId id="334" r:id="rId8"/>
    <p:sldId id="329" r:id="rId9"/>
    <p:sldId id="626" r:id="rId10"/>
    <p:sldId id="618" r:id="rId11"/>
    <p:sldId id="392" r:id="rId12"/>
    <p:sldId id="617" r:id="rId13"/>
    <p:sldId id="343" r:id="rId14"/>
    <p:sldId id="586" r:id="rId15"/>
    <p:sldId id="365" r:id="rId16"/>
    <p:sldId id="587" r:id="rId17"/>
    <p:sldId id="602" r:id="rId18"/>
    <p:sldId id="567" r:id="rId19"/>
    <p:sldId id="594" r:id="rId20"/>
    <p:sldId id="603" r:id="rId21"/>
    <p:sldId id="600" r:id="rId22"/>
    <p:sldId id="591" r:id="rId23"/>
    <p:sldId id="634" r:id="rId24"/>
    <p:sldId id="645" r:id="rId25"/>
    <p:sldId id="646" r:id="rId26"/>
    <p:sldId id="647" r:id="rId27"/>
    <p:sldId id="649" r:id="rId28"/>
    <p:sldId id="648" r:id="rId29"/>
    <p:sldId id="650" r:id="rId30"/>
    <p:sldId id="643" r:id="rId31"/>
    <p:sldId id="644" r:id="rId32"/>
    <p:sldId id="651" r:id="rId33"/>
    <p:sldId id="652" r:id="rId34"/>
    <p:sldId id="653" r:id="rId35"/>
    <p:sldId id="655" r:id="rId36"/>
    <p:sldId id="703" r:id="rId37"/>
    <p:sldId id="656" r:id="rId38"/>
    <p:sldId id="657" r:id="rId39"/>
    <p:sldId id="658" r:id="rId40"/>
    <p:sldId id="659" r:id="rId41"/>
    <p:sldId id="660" r:id="rId42"/>
    <p:sldId id="661" r:id="rId43"/>
    <p:sldId id="662" r:id="rId44"/>
    <p:sldId id="412" r:id="rId45"/>
    <p:sldId id="513" r:id="rId46"/>
    <p:sldId id="664" r:id="rId47"/>
    <p:sldId id="701" r:id="rId48"/>
    <p:sldId id="529" r:id="rId49"/>
    <p:sldId id="702" r:id="rId50"/>
    <p:sldId id="665" r:id="rId51"/>
    <p:sldId id="666" r:id="rId52"/>
    <p:sldId id="536" r:id="rId53"/>
    <p:sldId id="667" r:id="rId54"/>
    <p:sldId id="668" r:id="rId55"/>
    <p:sldId id="541" r:id="rId56"/>
    <p:sldId id="542" r:id="rId57"/>
    <p:sldId id="630" r:id="rId58"/>
    <p:sldId id="631" r:id="rId59"/>
    <p:sldId id="436" r:id="rId60"/>
    <p:sldId id="421" r:id="rId61"/>
    <p:sldId id="545" r:id="rId62"/>
    <p:sldId id="547" r:id="rId63"/>
    <p:sldId id="670" r:id="rId64"/>
    <p:sldId id="671" r:id="rId65"/>
    <p:sldId id="672" r:id="rId66"/>
    <p:sldId id="553" r:id="rId67"/>
    <p:sldId id="555" r:id="rId68"/>
    <p:sldId id="673" r:id="rId69"/>
    <p:sldId id="675" r:id="rId70"/>
    <p:sldId id="674" r:id="rId71"/>
    <p:sldId id="676" r:id="rId72"/>
    <p:sldId id="677" r:id="rId73"/>
    <p:sldId id="684" r:id="rId74"/>
    <p:sldId id="679" r:id="rId75"/>
    <p:sldId id="678" r:id="rId76"/>
    <p:sldId id="683" r:id="rId77"/>
    <p:sldId id="704" r:id="rId78"/>
    <p:sldId id="685" r:id="rId79"/>
    <p:sldId id="680" r:id="rId80"/>
    <p:sldId id="681" r:id="rId81"/>
    <p:sldId id="682" r:id="rId82"/>
    <p:sldId id="442" r:id="rId83"/>
    <p:sldId id="642" r:id="rId84"/>
    <p:sldId id="320" r:id="rId85"/>
    <p:sldId id="574" r:id="rId86"/>
    <p:sldId id="321" r:id="rId87"/>
    <p:sldId id="263" r:id="rId88"/>
    <p:sldId id="581" r:id="rId89"/>
    <p:sldId id="584" r:id="rId90"/>
    <p:sldId id="573" r:id="rId91"/>
    <p:sldId id="258" r:id="rId92"/>
    <p:sldId id="257" r:id="rId93"/>
    <p:sldId id="576" r:id="rId94"/>
    <p:sldId id="437" r:id="rId95"/>
    <p:sldId id="563" r:id="rId96"/>
    <p:sldId id="686" r:id="rId97"/>
    <p:sldId id="687" r:id="rId98"/>
    <p:sldId id="461" r:id="rId99"/>
    <p:sldId id="688" r:id="rId100"/>
    <p:sldId id="699" r:id="rId101"/>
    <p:sldId id="689" r:id="rId102"/>
    <p:sldId id="694" r:id="rId103"/>
    <p:sldId id="692" r:id="rId104"/>
    <p:sldId id="693" r:id="rId105"/>
    <p:sldId id="469" r:id="rId106"/>
    <p:sldId id="695" r:id="rId107"/>
    <p:sldId id="489" r:id="rId108"/>
    <p:sldId id="696" r:id="rId109"/>
    <p:sldId id="467" r:id="rId110"/>
    <p:sldId id="697" r:id="rId111"/>
    <p:sldId id="488" r:id="rId112"/>
    <p:sldId id="629" r:id="rId113"/>
    <p:sldId id="700" r:id="rId1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19BB0-897A-4A34-B449-2B5871F94904}" v="10" dt="2026-01-26T22:15:05.585"/>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io JT. Dias" userId="aaa1fffb-58e7-401b-8324-03aa69cdb360" providerId="ADAL" clId="{9EAFCAC0-81EF-4506-A4FD-6E53F3A4278C}"/>
    <pc:docChg chg="custSel delSld modSld sldOrd">
      <pc:chgData name="Hélio JT. Dias" userId="aaa1fffb-58e7-401b-8324-03aa69cdb360" providerId="ADAL" clId="{9EAFCAC0-81EF-4506-A4FD-6E53F3A4278C}" dt="2026-01-27T17:38:49.058" v="1640" actId="20577"/>
      <pc:docMkLst>
        <pc:docMk/>
      </pc:docMkLst>
      <pc:sldChg chg="modSp mod">
        <pc:chgData name="Hélio JT. Dias" userId="aaa1fffb-58e7-401b-8324-03aa69cdb360" providerId="ADAL" clId="{9EAFCAC0-81EF-4506-A4FD-6E53F3A4278C}" dt="2026-01-26T22:12:19.065" v="877" actId="20577"/>
        <pc:sldMkLst>
          <pc:docMk/>
          <pc:sldMk cId="4162543887" sldId="258"/>
        </pc:sldMkLst>
        <pc:spChg chg="mod">
          <ac:chgData name="Hélio JT. Dias" userId="aaa1fffb-58e7-401b-8324-03aa69cdb360" providerId="ADAL" clId="{9EAFCAC0-81EF-4506-A4FD-6E53F3A4278C}" dt="2026-01-26T22:12:19.065" v="877" actId="20577"/>
          <ac:spMkLst>
            <pc:docMk/>
            <pc:sldMk cId="4162543887" sldId="258"/>
            <ac:spMk id="4" creationId="{00000000-0000-0000-0000-000000000000}"/>
          </ac:spMkLst>
        </pc:spChg>
      </pc:sldChg>
      <pc:sldChg chg="modSp mod">
        <pc:chgData name="Hélio JT. Dias" userId="aaa1fffb-58e7-401b-8324-03aa69cdb360" providerId="ADAL" clId="{9EAFCAC0-81EF-4506-A4FD-6E53F3A4278C}" dt="2026-01-27T17:38:49.058" v="1640" actId="20577"/>
        <pc:sldMkLst>
          <pc:docMk/>
          <pc:sldMk cId="1017467076" sldId="263"/>
        </pc:sldMkLst>
        <pc:spChg chg="mod">
          <ac:chgData name="Hélio JT. Dias" userId="aaa1fffb-58e7-401b-8324-03aa69cdb360" providerId="ADAL" clId="{9EAFCAC0-81EF-4506-A4FD-6E53F3A4278C}" dt="2026-01-27T17:38:49.058" v="1640" actId="20577"/>
          <ac:spMkLst>
            <pc:docMk/>
            <pc:sldMk cId="1017467076" sldId="263"/>
            <ac:spMk id="4" creationId="{00000000-0000-0000-0000-000000000000}"/>
          </ac:spMkLst>
        </pc:spChg>
      </pc:sldChg>
      <pc:sldChg chg="modSp mod">
        <pc:chgData name="Hélio JT. Dias" userId="aaa1fffb-58e7-401b-8324-03aa69cdb360" providerId="ADAL" clId="{9EAFCAC0-81EF-4506-A4FD-6E53F3A4278C}" dt="2026-01-26T23:26:26.331" v="1527" actId="207"/>
        <pc:sldMkLst>
          <pc:docMk/>
          <pc:sldMk cId="2232021846" sldId="545"/>
        </pc:sldMkLst>
        <pc:spChg chg="mod">
          <ac:chgData name="Hélio JT. Dias" userId="aaa1fffb-58e7-401b-8324-03aa69cdb360" providerId="ADAL" clId="{9EAFCAC0-81EF-4506-A4FD-6E53F3A4278C}" dt="2026-01-26T23:26:26.331" v="1527" actId="207"/>
          <ac:spMkLst>
            <pc:docMk/>
            <pc:sldMk cId="2232021846" sldId="545"/>
            <ac:spMk id="5" creationId="{00000000-0000-0000-0000-000000000000}"/>
          </ac:spMkLst>
        </pc:spChg>
      </pc:sldChg>
      <pc:sldChg chg="modSp mod">
        <pc:chgData name="Hélio JT. Dias" userId="aaa1fffb-58e7-401b-8324-03aa69cdb360" providerId="ADAL" clId="{9EAFCAC0-81EF-4506-A4FD-6E53F3A4278C}" dt="2026-01-26T23:37:08.439" v="1528" actId="255"/>
        <pc:sldMkLst>
          <pc:docMk/>
          <pc:sldMk cId="1421989647" sldId="576"/>
        </pc:sldMkLst>
        <pc:spChg chg="mod">
          <ac:chgData name="Hélio JT. Dias" userId="aaa1fffb-58e7-401b-8324-03aa69cdb360" providerId="ADAL" clId="{9EAFCAC0-81EF-4506-A4FD-6E53F3A4278C}" dt="2026-01-26T23:37:08.439" v="1528" actId="255"/>
          <ac:spMkLst>
            <pc:docMk/>
            <pc:sldMk cId="1421989647" sldId="576"/>
            <ac:spMk id="4" creationId="{908253E1-6758-2638-599A-AC0EEFDB07D0}"/>
          </ac:spMkLst>
        </pc:spChg>
      </pc:sldChg>
      <pc:sldChg chg="modSp mod">
        <pc:chgData name="Hélio JT. Dias" userId="aaa1fffb-58e7-401b-8324-03aa69cdb360" providerId="ADAL" clId="{9EAFCAC0-81EF-4506-A4FD-6E53F3A4278C}" dt="2026-01-27T09:56:18.384" v="1584" actId="20577"/>
        <pc:sldMkLst>
          <pc:docMk/>
          <pc:sldMk cId="3468985656" sldId="581"/>
        </pc:sldMkLst>
        <pc:spChg chg="mod">
          <ac:chgData name="Hélio JT. Dias" userId="aaa1fffb-58e7-401b-8324-03aa69cdb360" providerId="ADAL" clId="{9EAFCAC0-81EF-4506-A4FD-6E53F3A4278C}" dt="2026-01-27T09:56:18.384" v="1584" actId="20577"/>
          <ac:spMkLst>
            <pc:docMk/>
            <pc:sldMk cId="3468985656" sldId="581"/>
            <ac:spMk id="4" creationId="{7FEE1417-F8B5-9CE3-6418-72E97BA3F448}"/>
          </ac:spMkLst>
        </pc:spChg>
      </pc:sldChg>
      <pc:sldChg chg="modSp mod">
        <pc:chgData name="Hélio JT. Dias" userId="aaa1fffb-58e7-401b-8324-03aa69cdb360" providerId="ADAL" clId="{9EAFCAC0-81EF-4506-A4FD-6E53F3A4278C}" dt="2026-01-27T09:26:38.416" v="1537" actId="20577"/>
        <pc:sldMkLst>
          <pc:docMk/>
          <pc:sldMk cId="1209564441" sldId="618"/>
        </pc:sldMkLst>
        <pc:spChg chg="mod">
          <ac:chgData name="Hélio JT. Dias" userId="aaa1fffb-58e7-401b-8324-03aa69cdb360" providerId="ADAL" clId="{9EAFCAC0-81EF-4506-A4FD-6E53F3A4278C}" dt="2026-01-27T09:26:38.416" v="1537" actId="20577"/>
          <ac:spMkLst>
            <pc:docMk/>
            <pc:sldMk cId="1209564441" sldId="618"/>
            <ac:spMk id="4" creationId="{5D1E30C1-4E92-4FC8-11C3-DB5003288582}"/>
          </ac:spMkLst>
        </pc:spChg>
      </pc:sldChg>
      <pc:sldChg chg="modSp mod">
        <pc:chgData name="Hélio JT. Dias" userId="aaa1fffb-58e7-401b-8324-03aa69cdb360" providerId="ADAL" clId="{9EAFCAC0-81EF-4506-A4FD-6E53F3A4278C}" dt="2026-01-27T09:49:37.183" v="1547" actId="20577"/>
        <pc:sldMkLst>
          <pc:docMk/>
          <pc:sldMk cId="329484746" sldId="630"/>
        </pc:sldMkLst>
        <pc:spChg chg="mod">
          <ac:chgData name="Hélio JT. Dias" userId="aaa1fffb-58e7-401b-8324-03aa69cdb360" providerId="ADAL" clId="{9EAFCAC0-81EF-4506-A4FD-6E53F3A4278C}" dt="2026-01-27T09:49:37.183" v="1547" actId="20577"/>
          <ac:spMkLst>
            <pc:docMk/>
            <pc:sldMk cId="329484746" sldId="630"/>
            <ac:spMk id="5" creationId="{3C0BCD19-844D-C8C4-CF6C-54FADCFE01F1}"/>
          </ac:spMkLst>
        </pc:spChg>
      </pc:sldChg>
      <pc:sldChg chg="modSp mod">
        <pc:chgData name="Hélio JT. Dias" userId="aaa1fffb-58e7-401b-8324-03aa69cdb360" providerId="ADAL" clId="{9EAFCAC0-81EF-4506-A4FD-6E53F3A4278C}" dt="2026-01-27T09:50:16.151" v="1557" actId="20577"/>
        <pc:sldMkLst>
          <pc:docMk/>
          <pc:sldMk cId="1770632197" sldId="631"/>
        </pc:sldMkLst>
        <pc:spChg chg="mod">
          <ac:chgData name="Hélio JT. Dias" userId="aaa1fffb-58e7-401b-8324-03aa69cdb360" providerId="ADAL" clId="{9EAFCAC0-81EF-4506-A4FD-6E53F3A4278C}" dt="2026-01-27T09:50:16.151" v="1557" actId="20577"/>
          <ac:spMkLst>
            <pc:docMk/>
            <pc:sldMk cId="1770632197" sldId="631"/>
            <ac:spMk id="5" creationId="{6AC09731-9203-4A28-E410-6D3C2A57835C}"/>
          </ac:spMkLst>
        </pc:spChg>
      </pc:sldChg>
      <pc:sldChg chg="modSp mod">
        <pc:chgData name="Hélio JT. Dias" userId="aaa1fffb-58e7-401b-8324-03aa69cdb360" providerId="ADAL" clId="{9EAFCAC0-81EF-4506-A4FD-6E53F3A4278C}" dt="2026-01-26T21:44:28.298" v="410" actId="207"/>
        <pc:sldMkLst>
          <pc:docMk/>
          <pc:sldMk cId="4178598986" sldId="642"/>
        </pc:sldMkLst>
        <pc:spChg chg="mod">
          <ac:chgData name="Hélio JT. Dias" userId="aaa1fffb-58e7-401b-8324-03aa69cdb360" providerId="ADAL" clId="{9EAFCAC0-81EF-4506-A4FD-6E53F3A4278C}" dt="2026-01-26T21:44:28.298" v="410" actId="207"/>
          <ac:spMkLst>
            <pc:docMk/>
            <pc:sldMk cId="4178598986" sldId="642"/>
            <ac:spMk id="4" creationId="{083249F3-42FA-A164-BE5D-6345D3D7B970}"/>
          </ac:spMkLst>
        </pc:spChg>
      </pc:sldChg>
      <pc:sldChg chg="modSp mod">
        <pc:chgData name="Hélio JT. Dias" userId="aaa1fffb-58e7-401b-8324-03aa69cdb360" providerId="ADAL" clId="{9EAFCAC0-81EF-4506-A4FD-6E53F3A4278C}" dt="2026-01-26T21:39:06.280" v="347" actId="20577"/>
        <pc:sldMkLst>
          <pc:docMk/>
          <pc:sldMk cId="2964654979" sldId="648"/>
        </pc:sldMkLst>
        <pc:spChg chg="mod">
          <ac:chgData name="Hélio JT. Dias" userId="aaa1fffb-58e7-401b-8324-03aa69cdb360" providerId="ADAL" clId="{9EAFCAC0-81EF-4506-A4FD-6E53F3A4278C}" dt="2026-01-26T21:39:06.280" v="347" actId="20577"/>
          <ac:spMkLst>
            <pc:docMk/>
            <pc:sldMk cId="2964654979" sldId="648"/>
            <ac:spMk id="4" creationId="{B6106861-FF0E-38F7-F72D-4E1F0F60E2CF}"/>
          </ac:spMkLst>
        </pc:spChg>
      </pc:sldChg>
      <pc:sldChg chg="del">
        <pc:chgData name="Hélio JT. Dias" userId="aaa1fffb-58e7-401b-8324-03aa69cdb360" providerId="ADAL" clId="{9EAFCAC0-81EF-4506-A4FD-6E53F3A4278C}" dt="2026-01-26T21:06:39.692" v="0" actId="2696"/>
        <pc:sldMkLst>
          <pc:docMk/>
          <pc:sldMk cId="1164581748" sldId="698"/>
        </pc:sldMkLst>
      </pc:sldChg>
      <pc:sldChg chg="ord">
        <pc:chgData name="Hélio JT. Dias" userId="aaa1fffb-58e7-401b-8324-03aa69cdb360" providerId="ADAL" clId="{9EAFCAC0-81EF-4506-A4FD-6E53F3A4278C}" dt="2026-01-27T10:24:53.116" v="1590"/>
        <pc:sldMkLst>
          <pc:docMk/>
          <pc:sldMk cId="1774410270" sldId="699"/>
        </pc:sldMkLst>
      </pc:sldChg>
      <pc:sldChg chg="ord">
        <pc:chgData name="Hélio JT. Dias" userId="aaa1fffb-58e7-401b-8324-03aa69cdb360" providerId="ADAL" clId="{9EAFCAC0-81EF-4506-A4FD-6E53F3A4278C}" dt="2026-01-27T10:15:52.105" v="1586"/>
        <pc:sldMkLst>
          <pc:docMk/>
          <pc:sldMk cId="852837814" sldId="7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7C42D-01FC-4F39-90CF-04F2604C8138}" type="datetimeFigureOut">
              <a:rPr lang="pt-PT" smtClean="0"/>
              <a:t>27/01/2026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49DCF-FF7A-465A-BA9E-2D1F96389B74}" type="slidenum">
              <a:rPr lang="pt-PT" smtClean="0"/>
              <a:t>‹nº›</a:t>
            </a:fld>
            <a:endParaRPr lang="pt-PT"/>
          </a:p>
        </p:txBody>
      </p:sp>
    </p:spTree>
    <p:extLst>
      <p:ext uri="{BB962C8B-B14F-4D97-AF65-F5344CB8AC3E}">
        <p14:creationId xmlns:p14="http://schemas.microsoft.com/office/powerpoint/2010/main" val="344194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a:t>Clique para editar o estilo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27/01/2026</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pt-PT"/>
          </a:p>
        </p:txBody>
      </p:sp>
      <p:sp>
        <p:nvSpPr>
          <p:cNvPr id="6" name="Slide Number Placeholder 5"/>
          <p:cNvSpPr>
            <a:spLocks noGrp="1"/>
          </p:cNvSpPr>
          <p:nvPr>
            <p:ph type="sldNum" sz="quarter" idx="12"/>
          </p:nvPr>
        </p:nvSpPr>
        <p:spPr>
          <a:xfrm>
            <a:off x="531812" y="4529540"/>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00142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27/01/2026</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90230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27/01/2026</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137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27/01/2026</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9014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27/01/2026</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40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27/01/2026</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88622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27/01/2026</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73080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27/01/2026</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83402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PT"/>
              <a:t>Clique para editar o estilo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27/01/2026</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19537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27/01/2026</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07448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6A4C051-2E82-4F00-8CEE-FAB294960EE4}" type="datetimeFigureOut">
              <a:rPr lang="pt-PT" smtClean="0"/>
              <a:t>27/01/2026</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175938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E6A4C051-2E82-4F00-8CEE-FAB294960EE4}" type="datetimeFigureOut">
              <a:rPr lang="pt-PT" smtClean="0"/>
              <a:t>27/01/2026</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55905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E6A4C051-2E82-4F00-8CEE-FAB294960EE4}" type="datetimeFigureOut">
              <a:rPr lang="pt-PT" smtClean="0"/>
              <a:t>27/01/2026</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421400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4C051-2E82-4F00-8CEE-FAB294960EE4}" type="datetimeFigureOut">
              <a:rPr lang="pt-PT" smtClean="0"/>
              <a:t>27/01/2026</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13518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27/01/2026</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78105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27/01/2026</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69972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pt-PT"/>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pt-PT"/>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pt-PT"/>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pt-PT"/>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pt-PT"/>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pt-PT"/>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pt-PT"/>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pt-PT"/>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pt-PT"/>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pt-PT"/>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pt-PT"/>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pt-PT"/>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pt-PT"/>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pt-PT"/>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pt-PT"/>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pt-PT"/>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pt-PT"/>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pt-PT"/>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pt-PT"/>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pt-PT"/>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pt-PT"/>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pt-PT"/>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pt-PT"/>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pt-PT"/>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PT"/>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PT"/>
              <a:t>Clique para editar o estilo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A4C051-2E82-4F00-8CEE-FAB294960EE4}" type="datetimeFigureOut">
              <a:rPr lang="pt-PT" smtClean="0"/>
              <a:t>27/01/2026</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6AC10EB-EAF6-4984-A27B-17A6A7EB5A9B}" type="slidenum">
              <a:rPr lang="pt-PT" smtClean="0"/>
              <a:t>‹nº›</a:t>
            </a:fld>
            <a:endParaRPr lang="pt-PT"/>
          </a:p>
        </p:txBody>
      </p:sp>
    </p:spTree>
    <p:extLst>
      <p:ext uri="{BB962C8B-B14F-4D97-AF65-F5344CB8AC3E}">
        <p14:creationId xmlns:p14="http://schemas.microsoft.com/office/powerpoint/2010/main" val="35846401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23AF7-CA1F-6C0B-512D-64477E59D9C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679D148-3949-0CE6-D530-E82152557B9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E4ABE00C-5AE3-0DF7-C4B9-813DC0364C56}"/>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00B050"/>
                </a:solidFill>
              </a:rPr>
              <a:t>Avaliador</a:t>
            </a:r>
          </a:p>
          <a:p>
            <a:endParaRPr lang="pt-PT" sz="2800" b="1" dirty="0">
              <a:solidFill>
                <a:srgbClr val="00B050"/>
              </a:solidFill>
            </a:endParaRPr>
          </a:p>
        </p:txBody>
      </p:sp>
      <p:cxnSp>
        <p:nvCxnSpPr>
          <p:cNvPr id="6" name="Conexão reta 5">
            <a:extLst>
              <a:ext uri="{FF2B5EF4-FFF2-40B4-BE49-F238E27FC236}">
                <a16:creationId xmlns:a16="http://schemas.microsoft.com/office/drawing/2014/main" id="{C38D50AB-8C78-3B4B-932B-3605CB3AD9E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4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46CB1-B6DA-FAF2-B62D-B127F6E8349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D5FD6F3-94AF-CC37-E77C-8DDE1F2433A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5D1E30C1-4E92-4FC8-11C3-DB5003288582}"/>
              </a:ext>
            </a:extLst>
          </p:cNvPr>
          <p:cNvSpPr/>
          <p:nvPr/>
        </p:nvSpPr>
        <p:spPr>
          <a:xfrm>
            <a:off x="1737361" y="1138989"/>
            <a:ext cx="9767252" cy="533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em condições de serem avaliados em sede do Subsistema SIADAPRA 3?</a:t>
            </a:r>
          </a:p>
          <a:p>
            <a:pPr algn="ctr"/>
            <a:r>
              <a:rPr lang="pt-PT" sz="1600" b="1" u="sng" dirty="0">
                <a:solidFill>
                  <a:srgbClr val="FF6600"/>
                </a:solidFill>
              </a:rPr>
              <a:t>“Avaliação Normal – Objetivos e Competências ou só Competências” </a:t>
            </a:r>
          </a:p>
          <a:p>
            <a:pPr algn="ctr"/>
            <a:endParaRPr lang="pt-PT" sz="1600" b="1" dirty="0">
              <a:solidFill>
                <a:srgbClr val="00B050"/>
              </a:solidFill>
            </a:endParaRPr>
          </a:p>
          <a:p>
            <a:pPr algn="ctr"/>
            <a:r>
              <a:rPr lang="pt-PT" sz="1600" b="1" u="sng" dirty="0">
                <a:solidFill>
                  <a:schemeClr val="tx1"/>
                </a:solidFill>
              </a:rPr>
              <a:t>Resposta:</a:t>
            </a:r>
          </a:p>
          <a:p>
            <a:pPr algn="just"/>
            <a:endParaRPr lang="pt-PT" sz="1400" b="1" dirty="0">
              <a:solidFill>
                <a:srgbClr val="00B050"/>
              </a:solidFill>
            </a:endParaRPr>
          </a:p>
          <a:p>
            <a:pPr algn="just"/>
            <a:r>
              <a:rPr lang="pt-PT" sz="1400" b="1" dirty="0">
                <a:solidFill>
                  <a:srgbClr val="00B050"/>
                </a:solidFill>
              </a:rPr>
              <a:t>No caso de trabalhador que, no ano civil anterior ao da realização do ciclo avaliativo, tenha constituído vínculo de emprego público há menos de seis meses, o desempenho relativo a este período é objeto de </a:t>
            </a:r>
            <a:r>
              <a:rPr lang="pt-PT" sz="1400" b="1" dirty="0">
                <a:solidFill>
                  <a:srgbClr val="FF9900"/>
                </a:solidFill>
              </a:rPr>
              <a:t>avaliação conjunta com o do ciclo seguinte</a:t>
            </a:r>
            <a:r>
              <a:rPr lang="pt-PT" sz="1400" b="1" dirty="0">
                <a:solidFill>
                  <a:srgbClr val="00B050"/>
                </a:solidFill>
              </a:rPr>
              <a:t>. </a:t>
            </a:r>
            <a:r>
              <a:rPr lang="pt-PT" sz="1400" b="1" dirty="0">
                <a:solidFill>
                  <a:srgbClr val="0070C0"/>
                </a:solidFill>
              </a:rPr>
              <a:t>(n.º 1 do artigo 42.º)</a:t>
            </a:r>
            <a:endParaRPr lang="pt-PT" sz="1400" dirty="0">
              <a:solidFill>
                <a:srgbClr val="00B050"/>
              </a:solidFill>
            </a:endParaRPr>
          </a:p>
          <a:p>
            <a:pPr algn="just"/>
            <a:endParaRPr lang="pt-PT" sz="1400" dirty="0">
              <a:solidFill>
                <a:schemeClr val="tx1"/>
              </a:solidFill>
            </a:endParaRPr>
          </a:p>
          <a:p>
            <a:pPr algn="just"/>
            <a:r>
              <a:rPr lang="pt-PT" sz="1400" b="1" dirty="0">
                <a:solidFill>
                  <a:srgbClr val="00B050"/>
                </a:solidFill>
              </a:rPr>
              <a:t>É objeto de </a:t>
            </a:r>
            <a:r>
              <a:rPr lang="pt-PT" sz="1400" b="1" dirty="0">
                <a:solidFill>
                  <a:srgbClr val="FF6600"/>
                </a:solidFill>
              </a:rPr>
              <a:t>“avaliação normal”</a:t>
            </a:r>
            <a:r>
              <a:rPr lang="pt-PT" sz="1400" dirty="0">
                <a:solidFill>
                  <a:srgbClr val="FF6600"/>
                </a:solidFill>
              </a:rPr>
              <a:t>, </a:t>
            </a:r>
            <a:r>
              <a:rPr lang="pt-PT" sz="1400" b="1" dirty="0">
                <a:solidFill>
                  <a:srgbClr val="00B050"/>
                </a:solidFill>
              </a:rPr>
              <a:t>o desempenho do trabalhador que, no ano civil</a:t>
            </a:r>
            <a:r>
              <a:rPr lang="pt-PT" sz="1400" dirty="0">
                <a:solidFill>
                  <a:srgbClr val="00B050"/>
                </a:solidFill>
              </a:rPr>
              <a:t>, </a:t>
            </a:r>
            <a:r>
              <a:rPr lang="pt-PT" sz="1400" b="1" dirty="0">
                <a:solidFill>
                  <a:srgbClr val="00B050"/>
                </a:solidFill>
              </a:rPr>
              <a:t>tenha vínculo de emprego público com, pelo menos, seis meses e o correspondente serviço efetivo</a:t>
            </a:r>
            <a:r>
              <a:rPr lang="pt-PT" sz="1400" dirty="0">
                <a:solidFill>
                  <a:schemeClr val="tx1"/>
                </a:solidFill>
              </a:rPr>
              <a:t>, independentemente do serviço ou unidade orgânica onde este tenha sido prestado.</a:t>
            </a:r>
            <a:r>
              <a:rPr lang="pt-PT" sz="1400" b="1" dirty="0">
                <a:solidFill>
                  <a:srgbClr val="0070C0"/>
                </a:solidFill>
              </a:rPr>
              <a:t> (n.º 2 do artigo 42,º)</a:t>
            </a:r>
            <a:endParaRPr lang="pt-PT" sz="1400" dirty="0">
              <a:solidFill>
                <a:srgbClr val="00B050"/>
              </a:solidFill>
            </a:endParaRPr>
          </a:p>
          <a:p>
            <a:pPr algn="just"/>
            <a:endParaRPr lang="pt-PT" sz="1400" dirty="0">
              <a:solidFill>
                <a:schemeClr val="tx1"/>
              </a:solidFill>
            </a:endParaRPr>
          </a:p>
          <a:p>
            <a:pPr algn="just"/>
            <a:r>
              <a:rPr lang="pt-PT" sz="1400" dirty="0">
                <a:solidFill>
                  <a:schemeClr val="tx1"/>
                </a:solidFill>
              </a:rPr>
              <a:t>Sem prejuízo do disposto no artigo 42.º-B, </a:t>
            </a:r>
            <a:r>
              <a:rPr lang="pt-PT" sz="1400" b="1" dirty="0">
                <a:solidFill>
                  <a:srgbClr val="00B050"/>
                </a:solidFill>
              </a:rPr>
              <a:t>o serviço efetivo deve ser prestado em contacto funcional com o respetivo avaliador ou em situação funcional que, apesar de não ter permitido contacto direto pelo período temporal referido no número anterior, admita, por decisão favorável do conselho coordenador da avaliação, a realização de avaliação.</a:t>
            </a:r>
            <a:r>
              <a:rPr lang="pt-PT" sz="1400" b="1" dirty="0">
                <a:solidFill>
                  <a:srgbClr val="0070C0"/>
                </a:solidFill>
              </a:rPr>
              <a:t> (n.º 3 do artigo 42.º)</a:t>
            </a:r>
          </a:p>
          <a:p>
            <a:pPr algn="just"/>
            <a:endParaRPr lang="pt-PT" sz="1400" b="1" dirty="0">
              <a:solidFill>
                <a:srgbClr val="0070C0"/>
              </a:solidFill>
            </a:endParaRPr>
          </a:p>
          <a:p>
            <a:pPr algn="just"/>
            <a:r>
              <a:rPr lang="pt-PT" sz="1400" b="1" dirty="0">
                <a:solidFill>
                  <a:srgbClr val="00B050"/>
                </a:solidFill>
              </a:rPr>
              <a:t>A avaliação do desempenho do pessoal integrado em carreira que se encontre em exercício de funções de direção ou equiparadas inerentes ao conteúdo funcional da carreira, quando tal exercício não for titulado em comissão de serviço, é feita anualmente, nos termos do SIADAPRA 3, (…). </a:t>
            </a:r>
            <a:r>
              <a:rPr lang="pt-PT" sz="1400" b="1" dirty="0">
                <a:solidFill>
                  <a:srgbClr val="0070C0"/>
                </a:solidFill>
              </a:rPr>
              <a:t>(n.º 6 do artigo 28.º)</a:t>
            </a:r>
            <a:endParaRPr lang="pt-PT" sz="1400" b="1" dirty="0">
              <a:solidFill>
                <a:srgbClr val="00B050"/>
              </a:solidFill>
            </a:endParaRPr>
          </a:p>
        </p:txBody>
      </p:sp>
      <p:cxnSp>
        <p:nvCxnSpPr>
          <p:cNvPr id="6" name="Conexão reta 5">
            <a:extLst>
              <a:ext uri="{FF2B5EF4-FFF2-40B4-BE49-F238E27FC236}">
                <a16:creationId xmlns:a16="http://schemas.microsoft.com/office/drawing/2014/main" id="{C9295401-8E48-D54B-BF83-D077A91D7EA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5644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77AFB-FEED-0146-B24C-E275D9FDC0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F1C87F-E6D9-AF78-0460-F189C17402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50642B-E393-0740-0965-EF2C96FC83C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2C44DB8-41C1-A6D9-C2D4-8C7FA8AC0939}"/>
              </a:ext>
            </a:extLst>
          </p:cNvPr>
          <p:cNvSpPr/>
          <p:nvPr/>
        </p:nvSpPr>
        <p:spPr>
          <a:xfrm>
            <a:off x="1737361" y="1263470"/>
            <a:ext cx="9767252" cy="1692771"/>
          </a:xfrm>
          <a:prstGeom prst="rect">
            <a:avLst/>
          </a:prstGeom>
          <a:ln>
            <a:noFill/>
          </a:ln>
        </p:spPr>
        <p:txBody>
          <a:bodyPr wrap="square">
            <a:spAutoFit/>
          </a:bodyPr>
          <a:lstStyle/>
          <a:p>
            <a:pPr algn="ctr"/>
            <a:r>
              <a:rPr lang="pt-PT" sz="1600" b="1" u="sng" dirty="0">
                <a:solidFill>
                  <a:srgbClr val="00B050"/>
                </a:solidFill>
              </a:rPr>
              <a:t>Como preencher a ficha de avaliação?</a:t>
            </a:r>
          </a:p>
          <a:p>
            <a:pPr algn="ctr"/>
            <a:endParaRPr lang="pt-PT" sz="1600" b="1" dirty="0">
              <a:solidFill>
                <a:srgbClr val="00B050"/>
              </a:solidFill>
            </a:endParaRPr>
          </a:p>
          <a:p>
            <a:pPr algn="ctr"/>
            <a:r>
              <a:rPr lang="pt-PT" sz="1600" b="1" dirty="0"/>
              <a:t>Resposta:</a:t>
            </a:r>
          </a:p>
          <a:p>
            <a:pPr algn="ctr"/>
            <a:endParaRPr lang="pt-PT" sz="1400" b="1" dirty="0">
              <a:solidFill>
                <a:srgbClr val="00B050"/>
              </a:solidFill>
            </a:endParaRPr>
          </a:p>
          <a:p>
            <a:pPr algn="just"/>
            <a:r>
              <a:rPr lang="pt-PT" sz="1400" dirty="0"/>
              <a:t>No âmbito da presente formação evidencia-se o preenchimento da ficha de avaliação através da demonstração de ficha previamente constante de anexo. </a:t>
            </a:r>
          </a:p>
          <a:p>
            <a:pPr algn="just"/>
            <a:endParaRPr lang="pt-PT" sz="1400" dirty="0"/>
          </a:p>
        </p:txBody>
      </p:sp>
    </p:spTree>
    <p:extLst>
      <p:ext uri="{BB962C8B-B14F-4D97-AF65-F5344CB8AC3E}">
        <p14:creationId xmlns:p14="http://schemas.microsoft.com/office/powerpoint/2010/main" val="17744102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8AF1A-4184-B456-D818-81F86535E3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DB00D1D-CA12-0797-E0A9-CA9B5B227A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EBA5AB2-96D8-658C-20CB-3DF0DA799DC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DCDF169E-DC19-1D31-3037-85D483076D5B}"/>
              </a:ext>
            </a:extLst>
          </p:cNvPr>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Harmonização e Validação das Propostas de Avaliação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8250161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78B4C-8535-2F01-D2D7-8E841F9B119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BFFC0FC-6251-5BB9-55B1-F0DBD292DFE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51585B8-9824-9902-38ED-7F544F3DE10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245CE16-3414-F763-6044-3609384A6278}"/>
              </a:ext>
            </a:extLst>
          </p:cNvPr>
          <p:cNvSpPr/>
          <p:nvPr/>
        </p:nvSpPr>
        <p:spPr>
          <a:xfrm>
            <a:off x="1737361" y="1263470"/>
            <a:ext cx="9767252" cy="5386090"/>
          </a:xfrm>
          <a:prstGeom prst="rect">
            <a:avLst/>
          </a:prstGeom>
          <a:ln>
            <a:noFill/>
          </a:ln>
        </p:spPr>
        <p:txBody>
          <a:bodyPr wrap="square">
            <a:spAutoFit/>
          </a:bodyPr>
          <a:lstStyle/>
          <a:p>
            <a:pPr algn="ctr"/>
            <a:r>
              <a:rPr lang="pt-PT" sz="1600" b="1" u="sng" dirty="0">
                <a:solidFill>
                  <a:srgbClr val="00B050"/>
                </a:solidFill>
              </a:rPr>
              <a:t>Quando deve decorrer a harmonização e validação das propostas de avaliação/classificação/pontuação?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Na </a:t>
            </a:r>
            <a:r>
              <a:rPr lang="pt-PT" sz="1400" b="1" dirty="0">
                <a:solidFill>
                  <a:srgbClr val="FF0000"/>
                </a:solidFill>
              </a:rPr>
              <a:t>segunda quinzena de janeiro</a:t>
            </a:r>
            <a:r>
              <a:rPr lang="pt-PT" sz="1400" b="1" dirty="0">
                <a:solidFill>
                  <a:srgbClr val="00B050"/>
                </a:solidFill>
              </a:rPr>
              <a:t>, realiza-se a reunião do conselho coordenador da avaliação para a análise das propostas de avaliação</a:t>
            </a:r>
            <a:r>
              <a:rPr lang="pt-PT" sz="1400" dirty="0">
                <a:solidFill>
                  <a:srgbClr val="00B050"/>
                </a:solidFill>
              </a:rPr>
              <a:t>, </a:t>
            </a:r>
            <a:r>
              <a:rPr lang="pt-PT" sz="1400" b="1" dirty="0">
                <a:solidFill>
                  <a:srgbClr val="00B050"/>
                </a:solidFill>
              </a:rPr>
              <a:t>procedendo</a:t>
            </a:r>
            <a:r>
              <a:rPr lang="pt-PT" sz="1400" dirty="0">
                <a:solidFill>
                  <a:srgbClr val="00B050"/>
                </a:solidFill>
              </a:rPr>
              <a:t>:</a:t>
            </a:r>
          </a:p>
          <a:p>
            <a:pPr algn="just"/>
            <a:endParaRPr lang="pt-PT" sz="1400" dirty="0">
              <a:solidFill>
                <a:srgbClr val="00B050"/>
              </a:solidFill>
            </a:endParaRPr>
          </a:p>
          <a:p>
            <a:pPr algn="just"/>
            <a:r>
              <a:rPr lang="pt-PT" sz="1400" dirty="0"/>
              <a:t>À </a:t>
            </a:r>
            <a:r>
              <a:rPr lang="pt-PT" sz="1400" b="1" dirty="0">
                <a:solidFill>
                  <a:srgbClr val="00B050"/>
                </a:solidFill>
              </a:rPr>
              <a:t>validação</a:t>
            </a:r>
            <a:r>
              <a:rPr lang="pt-PT" sz="1400" dirty="0"/>
              <a:t> das propostas de avaliação de </a:t>
            </a:r>
            <a:r>
              <a:rPr lang="pt-PT" sz="1400" b="1" i="1" dirty="0">
                <a:solidFill>
                  <a:srgbClr val="00B050"/>
                </a:solidFill>
              </a:rPr>
              <a:t>Desempenho inadequado</a:t>
            </a:r>
            <a:r>
              <a:rPr lang="pt-PT" sz="1400" dirty="0"/>
              <a:t>;</a:t>
            </a:r>
            <a:r>
              <a:rPr lang="pt-PT" sz="1400" b="1" dirty="0">
                <a:solidFill>
                  <a:srgbClr val="0070C0"/>
                </a:solidFill>
              </a:rPr>
              <a:t> [alínea a), do n.º 1 do artigo 64.º]</a:t>
            </a:r>
            <a:endParaRPr lang="pt-PT" sz="1400" dirty="0"/>
          </a:p>
          <a:p>
            <a:pPr algn="just"/>
            <a:endParaRPr lang="pt-PT" sz="1400" dirty="0"/>
          </a:p>
          <a:p>
            <a:pPr algn="just"/>
            <a:r>
              <a:rPr lang="pt-PT" sz="1400" dirty="0"/>
              <a:t>À </a:t>
            </a:r>
            <a:r>
              <a:rPr lang="pt-PT" sz="1400" b="1" dirty="0">
                <a:solidFill>
                  <a:srgbClr val="00B050"/>
                </a:solidFill>
              </a:rPr>
              <a:t>análise do impacto do desempenho</a:t>
            </a:r>
            <a:r>
              <a:rPr lang="pt-PT" sz="1400" dirty="0"/>
              <a:t>, designadamente para efeitos de reconhecimento do </a:t>
            </a:r>
            <a:r>
              <a:rPr lang="pt-PT" sz="1400" b="1" i="1" dirty="0">
                <a:solidFill>
                  <a:srgbClr val="00B050"/>
                </a:solidFill>
              </a:rPr>
              <a:t>Desempenho excelente</a:t>
            </a:r>
            <a:r>
              <a:rPr lang="pt-PT" sz="1400" dirty="0"/>
              <a:t>.</a:t>
            </a:r>
            <a:r>
              <a:rPr lang="pt-PT" sz="1400" b="1" dirty="0">
                <a:solidFill>
                  <a:srgbClr val="0070C0"/>
                </a:solidFill>
              </a:rPr>
              <a:t> [alínea b), do n.º 1 do artigo 64.º]</a:t>
            </a:r>
            <a:endParaRPr lang="pt-PT" sz="1400" dirty="0"/>
          </a:p>
          <a:p>
            <a:pPr algn="just"/>
            <a:endParaRPr lang="pt-PT" sz="1400" dirty="0"/>
          </a:p>
          <a:p>
            <a:pPr algn="just"/>
            <a:r>
              <a:rPr lang="pt-PT" sz="1400" dirty="0"/>
              <a:t>Em caso de </a:t>
            </a:r>
            <a:r>
              <a:rPr lang="pt-PT" sz="1400" b="1" dirty="0">
                <a:solidFill>
                  <a:srgbClr val="00B050"/>
                </a:solidFill>
              </a:rPr>
              <a:t>não validação da proposta de avaliação</a:t>
            </a:r>
            <a:r>
              <a:rPr lang="pt-PT" sz="1400" dirty="0"/>
              <a:t>, o conselho coordenador da avaliação </a:t>
            </a:r>
            <a:r>
              <a:rPr lang="pt-PT" sz="1400" b="1" dirty="0">
                <a:solidFill>
                  <a:srgbClr val="00B050"/>
                </a:solidFill>
              </a:rPr>
              <a:t>estabelece a classificação final </a:t>
            </a:r>
            <a:r>
              <a:rPr lang="pt-PT" sz="1400" dirty="0"/>
              <a:t>quantitativa com a correspondente menção qualitativa, nos termos do disposto do n.º 6 do artigo 50.º</a:t>
            </a:r>
            <a:r>
              <a:rPr lang="pt-PT" sz="1400" b="1" dirty="0">
                <a:solidFill>
                  <a:srgbClr val="0070C0"/>
                </a:solidFill>
              </a:rPr>
              <a:t> (n.º 2 do artigo 64.º) </a:t>
            </a:r>
          </a:p>
          <a:p>
            <a:pPr algn="just"/>
            <a:endParaRPr lang="pt-PT" sz="1400" dirty="0"/>
          </a:p>
          <a:p>
            <a:pPr algn="just"/>
            <a:r>
              <a:rPr lang="pt-PT" sz="1400" dirty="0"/>
              <a:t>Nos casos previstos no número anterior, o conselho coordenador da avaliação transmite a classificação final ao avaliador para que este dê conhecimento ao avaliado na reunião de avaliação e a remeta para homologação.</a:t>
            </a:r>
            <a:r>
              <a:rPr lang="pt-PT" sz="1400" b="1" dirty="0">
                <a:solidFill>
                  <a:srgbClr val="0070C0"/>
                </a:solidFill>
              </a:rPr>
              <a:t> (n.º 3 do artigo 64.º) </a:t>
            </a:r>
          </a:p>
          <a:p>
            <a:pPr algn="just"/>
            <a:endParaRPr lang="pt-PT" sz="1400" dirty="0"/>
          </a:p>
          <a:p>
            <a:pPr algn="just"/>
            <a:r>
              <a:rPr lang="pt-PT" sz="1400" b="1" dirty="0">
                <a:solidFill>
                  <a:srgbClr val="C00000"/>
                </a:solidFill>
              </a:rPr>
              <a:t>O reconhecimento do desempenho excelente implica declaração formal do conselho coordenador da avaliação</a:t>
            </a:r>
            <a:r>
              <a:rPr lang="pt-PT" sz="1400" dirty="0"/>
              <a:t>.</a:t>
            </a:r>
            <a:r>
              <a:rPr lang="pt-PT" sz="1400" b="1" dirty="0">
                <a:solidFill>
                  <a:srgbClr val="0070C0"/>
                </a:solidFill>
              </a:rPr>
              <a:t> (n.º 4 do artigo 64.º) </a:t>
            </a:r>
            <a:endParaRPr lang="pt-PT" sz="1400" b="1" dirty="0">
              <a:cs typeface="Arial" panose="020B0604020202020204" pitchFamily="34" charset="0"/>
            </a:endParaRPr>
          </a:p>
          <a:p>
            <a:endParaRPr lang="pt-PT" sz="1400" dirty="0"/>
          </a:p>
        </p:txBody>
      </p:sp>
    </p:spTree>
    <p:extLst>
      <p:ext uri="{BB962C8B-B14F-4D97-AF65-F5344CB8AC3E}">
        <p14:creationId xmlns:p14="http://schemas.microsoft.com/office/powerpoint/2010/main" val="33322945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F4658-C6EE-0DA7-91D8-E83F175E2D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E32CCD2-EDDC-6C30-C27B-4AEE561FB55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EA743E-6DFA-1A72-39FB-DD7E3E51709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C5D7C447-A281-2845-8B5C-35AF6C1B3A20}"/>
              </a:ext>
            </a:extLst>
          </p:cNvPr>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Conhecimento da Avaliação/Classificação/Pontuação</a:t>
            </a:r>
          </a:p>
        </p:txBody>
      </p:sp>
    </p:spTree>
    <p:extLst>
      <p:ext uri="{BB962C8B-B14F-4D97-AF65-F5344CB8AC3E}">
        <p14:creationId xmlns:p14="http://schemas.microsoft.com/office/powerpoint/2010/main" val="36668173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9C7F6-F334-C42C-F311-A0653E3F7E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7F16229-BCA3-8249-DCE5-4DDA516523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54CE6B-54B9-4E1E-B352-77CDBB4B227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26C97EC-DFA7-201E-878B-0139113482D0}"/>
              </a:ext>
            </a:extLst>
          </p:cNvPr>
          <p:cNvSpPr/>
          <p:nvPr/>
        </p:nvSpPr>
        <p:spPr>
          <a:xfrm>
            <a:off x="1737361" y="1263470"/>
            <a:ext cx="9767252" cy="2369880"/>
          </a:xfrm>
          <a:prstGeom prst="rect">
            <a:avLst/>
          </a:prstGeom>
          <a:ln>
            <a:noFill/>
          </a:ln>
        </p:spPr>
        <p:txBody>
          <a:bodyPr wrap="square">
            <a:spAutoFit/>
          </a:bodyPr>
          <a:lstStyle/>
          <a:p>
            <a:pPr algn="ctr"/>
            <a:r>
              <a:rPr lang="pt-PT" sz="1600" b="1" u="sng" dirty="0">
                <a:solidFill>
                  <a:srgbClr val="00B050"/>
                </a:solidFill>
              </a:rPr>
              <a:t>Quando deve o dirigente dar conhecimento da avaliação/classificação/pontuação ao avaliado?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Durante o </a:t>
            </a:r>
            <a:r>
              <a:rPr lang="pt-PT" sz="1400" b="1" dirty="0">
                <a:solidFill>
                  <a:srgbClr val="FF0000"/>
                </a:solidFill>
              </a:rPr>
              <a:t>mês de fevereiro </a:t>
            </a:r>
            <a:r>
              <a:rPr lang="pt-PT" sz="1400" dirty="0"/>
              <a:t>do ano seguinte àquele em que se completa o ciclo avaliativo (…), </a:t>
            </a:r>
            <a:r>
              <a:rPr lang="pt-PT" sz="1400" b="1" dirty="0">
                <a:solidFill>
                  <a:srgbClr val="00B050"/>
                </a:solidFill>
              </a:rPr>
              <a:t>realizam -se as reuniões </a:t>
            </a:r>
            <a:r>
              <a:rPr lang="pt-PT" sz="1400" b="1" dirty="0">
                <a:solidFill>
                  <a:srgbClr val="FF6600"/>
                </a:solidFill>
              </a:rPr>
              <a:t>dos avaliadores com cada um dos respetivos avaliados</a:t>
            </a:r>
            <a:r>
              <a:rPr lang="pt-PT" sz="1400" b="1" dirty="0">
                <a:solidFill>
                  <a:srgbClr val="00B050"/>
                </a:solidFill>
              </a:rPr>
              <a:t>, tendo como objetivo </a:t>
            </a:r>
            <a:r>
              <a:rPr lang="pt-PT" sz="1400" b="1" dirty="0">
                <a:solidFill>
                  <a:schemeClr val="accent1">
                    <a:lumMod val="60000"/>
                    <a:lumOff val="40000"/>
                  </a:schemeClr>
                </a:solidFill>
              </a:rPr>
              <a:t>dar conhecimento da avaliação.</a:t>
            </a:r>
            <a:r>
              <a:rPr lang="pt-PT" sz="1400" b="1" dirty="0">
                <a:solidFill>
                  <a:srgbClr val="0070C0"/>
                </a:solidFill>
              </a:rPr>
              <a:t> (n.º 1 do artigo 65.º)</a:t>
            </a:r>
            <a:endParaRPr lang="pt-PT" sz="1400" dirty="0"/>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11411167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Apreciação pela Comissão Paritária</a:t>
            </a:r>
          </a:p>
        </p:txBody>
      </p:sp>
    </p:spTree>
    <p:extLst>
      <p:ext uri="{BB962C8B-B14F-4D97-AF65-F5344CB8AC3E}">
        <p14:creationId xmlns:p14="http://schemas.microsoft.com/office/powerpoint/2010/main" val="17193272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8959-1014-F772-0AE7-7BD741282E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3EF827-D1AE-04F8-921D-B871C2E7A6F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B612C22-07F8-8494-C8B1-911CA391CF46}"/>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51923C7D-0C55-74FB-BA02-74EB0FA1B6F1}"/>
              </a:ext>
            </a:extLst>
          </p:cNvPr>
          <p:cNvSpPr/>
          <p:nvPr/>
        </p:nvSpPr>
        <p:spPr>
          <a:xfrm>
            <a:off x="1737361" y="1103050"/>
            <a:ext cx="9767252" cy="5386090"/>
          </a:xfrm>
          <a:prstGeom prst="rect">
            <a:avLst/>
          </a:prstGeom>
          <a:ln>
            <a:noFill/>
          </a:ln>
        </p:spPr>
        <p:txBody>
          <a:bodyPr wrap="square">
            <a:spAutoFit/>
          </a:bodyPr>
          <a:lstStyle/>
          <a:p>
            <a:pPr algn="ctr"/>
            <a:r>
              <a:rPr lang="pt-PT" sz="1600" b="1" u="sng" dirty="0">
                <a:solidFill>
                  <a:srgbClr val="00B050"/>
                </a:solidFill>
              </a:rPr>
              <a:t>Quando decorre o período para apreciação da Comissão Paritária e quais os procedimentos e prazos a considerar ?</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latin typeface="Century Gothic" panose="020B0502020202020204" pitchFamily="34" charset="0"/>
                <a:cs typeface="Arial" panose="020B0604020202020204" pitchFamily="34" charset="0"/>
              </a:rPr>
              <a:t>O trabalhador avaliado, </a:t>
            </a:r>
            <a:r>
              <a:rPr lang="pt-PT" sz="1400" b="1" dirty="0">
                <a:solidFill>
                  <a:srgbClr val="FF6600"/>
                </a:solidFill>
                <a:latin typeface="Century Gothic" panose="020B0502020202020204" pitchFamily="34" charset="0"/>
                <a:cs typeface="Arial" panose="020B0604020202020204" pitchFamily="34" charset="0"/>
              </a:rPr>
              <a:t>após tomar conhecimento da proposta de avaliação </a:t>
            </a:r>
            <a:r>
              <a:rPr lang="pt-PT" sz="1400" b="1" dirty="0">
                <a:solidFill>
                  <a:srgbClr val="00B050"/>
                </a:solidFill>
                <a:latin typeface="Century Gothic" panose="020B0502020202020204" pitchFamily="34" charset="0"/>
                <a:cs typeface="Arial" panose="020B0604020202020204" pitchFamily="34" charset="0"/>
              </a:rPr>
              <a:t>que será sujeita a homologação, pode requerer ao dirigente máximo do serviço, </a:t>
            </a:r>
            <a:r>
              <a:rPr lang="pt-PT" sz="1400" b="1" dirty="0">
                <a:solidFill>
                  <a:srgbClr val="FF0000"/>
                </a:solidFill>
                <a:latin typeface="Century Gothic" panose="020B0502020202020204" pitchFamily="34" charset="0"/>
                <a:cs typeface="Arial" panose="020B0604020202020204" pitchFamily="34" charset="0"/>
              </a:rPr>
              <a:t>no prazo de 10 dias úteis</a:t>
            </a:r>
            <a:r>
              <a:rPr lang="pt-PT" sz="1400" dirty="0">
                <a:latin typeface="Century Gothic" panose="020B0502020202020204" pitchFamily="34" charset="0"/>
                <a:cs typeface="Arial" panose="020B0604020202020204" pitchFamily="34" charset="0"/>
              </a:rPr>
              <a:t>, que o seu processo seja submetido a apreciação da comissão paritária, apresentando a fundamentação necessária para tal apreciação.</a:t>
            </a:r>
            <a:r>
              <a:rPr lang="pt-PT" sz="1400" b="1" dirty="0">
                <a:solidFill>
                  <a:srgbClr val="0070C0"/>
                </a:solidFill>
              </a:rPr>
              <a:t> (n.º 1 do artigo 70.º) </a:t>
            </a:r>
            <a:r>
              <a:rPr lang="pt-PT" sz="1400" dirty="0"/>
              <a:t>O requerimento deve ser acompanhado da documentação que suporte os fundamentos do pedido de apreciação.</a:t>
            </a:r>
            <a:r>
              <a:rPr lang="pt-PT" sz="1400" b="1" dirty="0">
                <a:solidFill>
                  <a:srgbClr val="0070C0"/>
                </a:solidFill>
              </a:rPr>
              <a:t> (n.º 2 do artigo 70.º)</a:t>
            </a:r>
          </a:p>
          <a:p>
            <a:pPr algn="just"/>
            <a:endParaRPr lang="pt-PT" sz="1400" dirty="0">
              <a:latin typeface="Century Gothic" panose="020B0502020202020204" pitchFamily="34" charset="0"/>
              <a:cs typeface="Arial" panose="020B0604020202020204" pitchFamily="34" charset="0"/>
            </a:endParaRPr>
          </a:p>
          <a:p>
            <a:pPr algn="just"/>
            <a:r>
              <a:rPr lang="pt-PT" sz="1400" b="1" dirty="0">
                <a:solidFill>
                  <a:srgbClr val="FF6600"/>
                </a:solidFill>
                <a:latin typeface="Century Gothic" panose="020B0502020202020204" pitchFamily="34" charset="0"/>
                <a:cs typeface="Arial" panose="020B0604020202020204" pitchFamily="34" charset="0"/>
              </a:rPr>
              <a:t>A audição da comissão paritária não pode, em caso algum, ser recusada.</a:t>
            </a:r>
            <a:r>
              <a:rPr lang="pt-PT" sz="1400" b="1" dirty="0">
                <a:solidFill>
                  <a:srgbClr val="0070C0"/>
                </a:solidFill>
              </a:rPr>
              <a:t> (n.º 3 do artigo 65.º)</a:t>
            </a:r>
            <a:endParaRPr lang="pt-PT" sz="1400" dirty="0"/>
          </a:p>
          <a:p>
            <a:pPr algn="just"/>
            <a:endParaRPr lang="pt-PT" sz="1400" b="1" dirty="0">
              <a:solidFill>
                <a:srgbClr val="FF6600"/>
              </a:solidFill>
              <a:latin typeface="Century Gothic" panose="020B0502020202020204" pitchFamily="34" charset="0"/>
              <a:cs typeface="Arial" panose="020B0604020202020204" pitchFamily="34" charset="0"/>
            </a:endParaRPr>
          </a:p>
          <a:p>
            <a:pPr algn="just"/>
            <a:r>
              <a:rPr lang="pt-PT" sz="1400" dirty="0">
                <a:latin typeface="Century Gothic" panose="020B0502020202020204" pitchFamily="34" charset="0"/>
                <a:cs typeface="Arial" panose="020B0604020202020204" pitchFamily="34" charset="0"/>
              </a:rPr>
              <a:t>A comissão paritária pode solicitar ao avaliador, ao avaliado ou, sendo o caso, ao conselho coordenador da avaliação os elementos que julgar convenientes para o seu melhor esclarecimento, bem como convidar avaliador ou avaliado a expor a sua posição, por uma única vez, em audição, cuja duração não poderá exceder 30 minutos.</a:t>
            </a:r>
            <a:r>
              <a:rPr lang="pt-PT" sz="1400" b="1" dirty="0">
                <a:solidFill>
                  <a:srgbClr val="0070C0"/>
                </a:solidFill>
              </a:rPr>
              <a:t> (n.º 4 do artigo 65.º)</a:t>
            </a:r>
            <a:endParaRPr lang="pt-PT" sz="1400" dirty="0"/>
          </a:p>
          <a:p>
            <a:pPr algn="just"/>
            <a:endParaRPr lang="pt-PT" sz="1400" dirty="0">
              <a:latin typeface="Century Gothic" panose="020B0502020202020204" pitchFamily="34" charset="0"/>
              <a:cs typeface="Arial" panose="020B0604020202020204" pitchFamily="34" charset="0"/>
            </a:endParaRPr>
          </a:p>
          <a:p>
            <a:pPr algn="just"/>
            <a:r>
              <a:rPr lang="pt-PT" sz="1400" b="1" dirty="0">
                <a:solidFill>
                  <a:srgbClr val="00B050"/>
                </a:solidFill>
                <a:latin typeface="Century Gothic" panose="020B0502020202020204" pitchFamily="34" charset="0"/>
                <a:cs typeface="Arial" panose="020B0604020202020204" pitchFamily="34" charset="0"/>
              </a:rPr>
              <a:t>A apreciação da comissão paritária é feita </a:t>
            </a:r>
            <a:r>
              <a:rPr lang="pt-PT" sz="1400" b="1" dirty="0">
                <a:solidFill>
                  <a:srgbClr val="FF0000"/>
                </a:solidFill>
                <a:latin typeface="Century Gothic" panose="020B0502020202020204" pitchFamily="34" charset="0"/>
                <a:cs typeface="Arial" panose="020B0604020202020204" pitchFamily="34" charset="0"/>
              </a:rPr>
              <a:t>no prazo de 10 dias úteis </a:t>
            </a:r>
            <a:r>
              <a:rPr lang="pt-PT" sz="1400" dirty="0">
                <a:latin typeface="Century Gothic" panose="020B0502020202020204" pitchFamily="34" charset="0"/>
                <a:cs typeface="Arial" panose="020B0604020202020204" pitchFamily="34" charset="0"/>
              </a:rPr>
              <a:t>contado a partir da data em que tenha sido solicitada e expressa-se através de relatório fundamentado com proposta de avaliação.</a:t>
            </a:r>
            <a:r>
              <a:rPr lang="pt-PT" sz="1400" b="1" dirty="0">
                <a:solidFill>
                  <a:srgbClr val="0070C0"/>
                </a:solidFill>
              </a:rPr>
              <a:t> (n.º 5 do artigo 65.º)</a:t>
            </a:r>
            <a:endParaRPr lang="pt-PT" sz="1400" dirty="0"/>
          </a:p>
          <a:p>
            <a:pPr algn="just"/>
            <a:endParaRPr lang="pt-PT" sz="1400" dirty="0">
              <a:latin typeface="Century Gothic" panose="020B0502020202020204" pitchFamily="34" charset="0"/>
              <a:cs typeface="Arial" panose="020B0604020202020204" pitchFamily="34" charset="0"/>
            </a:endParaRPr>
          </a:p>
          <a:p>
            <a:pPr algn="just"/>
            <a:r>
              <a:rPr lang="pt-PT" sz="1400" b="1" dirty="0">
                <a:solidFill>
                  <a:srgbClr val="00B050"/>
                </a:solidFill>
              </a:rPr>
              <a:t>O relatório </a:t>
            </a:r>
            <a:r>
              <a:rPr lang="pt-PT" sz="1400" dirty="0"/>
              <a:t>previsto no número anterior </a:t>
            </a:r>
            <a:r>
              <a:rPr lang="pt-PT" sz="1400" b="1" dirty="0">
                <a:solidFill>
                  <a:srgbClr val="00B050"/>
                </a:solidFill>
              </a:rPr>
              <a:t>é subscrito por todos os vogais </a:t>
            </a:r>
            <a:r>
              <a:rPr lang="pt-PT" sz="1400" dirty="0"/>
              <a:t>e, no caso de não se verificar consenso, deve conter as propostas alternativas apresentadas e respetiva fundamentação.</a:t>
            </a:r>
            <a:r>
              <a:rPr lang="pt-PT" sz="1400" b="1" dirty="0">
                <a:solidFill>
                  <a:srgbClr val="0070C0"/>
                </a:solidFill>
              </a:rPr>
              <a:t> (n.º 6 do artigo 65.º)</a:t>
            </a:r>
            <a:endParaRPr lang="pt-P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1919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Homologação e Reclamação do ato de homologação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6455045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CBB3-A826-7C7C-2ADF-283D0803FE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20C79B-BAD5-4735-B40D-81F9C9E604E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8B38A1F-2D94-4920-62CA-D2E2DE80B71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D099CFAE-471D-C70B-BF7C-064B29D8F73A}"/>
              </a:ext>
            </a:extLst>
          </p:cNvPr>
          <p:cNvSpPr/>
          <p:nvPr/>
        </p:nvSpPr>
        <p:spPr>
          <a:xfrm>
            <a:off x="1737361" y="1263470"/>
            <a:ext cx="9767252" cy="4524315"/>
          </a:xfrm>
          <a:prstGeom prst="rect">
            <a:avLst/>
          </a:prstGeom>
          <a:ln>
            <a:noFill/>
          </a:ln>
        </p:spPr>
        <p:txBody>
          <a:bodyPr wrap="square">
            <a:spAutoFit/>
          </a:bodyPr>
          <a:lstStyle/>
          <a:p>
            <a:pPr algn="ctr"/>
            <a:r>
              <a:rPr lang="pt-PT" sz="1600" b="1" u="sng" dirty="0">
                <a:solidFill>
                  <a:srgbClr val="00B050"/>
                </a:solidFill>
              </a:rPr>
              <a:t>Quando decorre o período para </a:t>
            </a:r>
            <a:r>
              <a:rPr lang="pt-PT" sz="1600" b="1" u="sng" dirty="0">
                <a:solidFill>
                  <a:srgbClr val="FF6600"/>
                </a:solidFill>
              </a:rPr>
              <a:t>homologação</a:t>
            </a:r>
            <a:r>
              <a:rPr lang="pt-PT" sz="1600" b="1" u="sng" dirty="0">
                <a:solidFill>
                  <a:srgbClr val="00B050"/>
                </a:solidFill>
              </a:rPr>
              <a:t> pelo dirigente máximo e quais os procedimentos e prazos a considerar?</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cs typeface="Arial" panose="020B0604020202020204" pitchFamily="34" charset="0"/>
              </a:rPr>
              <a:t>A </a:t>
            </a:r>
            <a:r>
              <a:rPr lang="pt-PT" sz="1400" b="1" dirty="0">
                <a:solidFill>
                  <a:srgbClr val="FF6600"/>
                </a:solidFill>
                <a:cs typeface="Arial" panose="020B0604020202020204" pitchFamily="34" charset="0"/>
              </a:rPr>
              <a:t>homologação</a:t>
            </a:r>
            <a:r>
              <a:rPr lang="pt-PT" sz="1400" b="1" dirty="0">
                <a:solidFill>
                  <a:srgbClr val="00B050"/>
                </a:solidFill>
                <a:cs typeface="Arial" panose="020B0604020202020204" pitchFamily="34" charset="0"/>
              </a:rPr>
              <a:t> das avaliações de desempenho </a:t>
            </a:r>
            <a:r>
              <a:rPr lang="pt-PT" sz="1400" b="1" dirty="0">
                <a:solidFill>
                  <a:srgbClr val="FF0000"/>
                </a:solidFill>
                <a:cs typeface="Arial" panose="020B0604020202020204" pitchFamily="34" charset="0"/>
              </a:rPr>
              <a:t>deve ser, em regra</a:t>
            </a:r>
            <a:r>
              <a:rPr lang="pt-PT" sz="1400" dirty="0">
                <a:cs typeface="Arial" panose="020B0604020202020204" pitchFamily="34" charset="0"/>
              </a:rPr>
              <a:t>, </a:t>
            </a:r>
            <a:r>
              <a:rPr lang="pt-PT" sz="1400" b="1" dirty="0">
                <a:solidFill>
                  <a:srgbClr val="00B050"/>
                </a:solidFill>
                <a:cs typeface="Arial" panose="020B0604020202020204" pitchFamily="34" charset="0"/>
              </a:rPr>
              <a:t>efetuada</a:t>
            </a:r>
            <a:r>
              <a:rPr lang="pt-PT" sz="1400" dirty="0">
                <a:cs typeface="Arial" panose="020B0604020202020204" pitchFamily="34" charset="0"/>
              </a:rPr>
              <a:t> </a:t>
            </a:r>
            <a:r>
              <a:rPr lang="pt-PT" sz="1400" b="1" dirty="0">
                <a:solidFill>
                  <a:srgbClr val="FF0000"/>
                </a:solidFill>
                <a:cs typeface="Arial" panose="020B0604020202020204" pitchFamily="34" charset="0"/>
              </a:rPr>
              <a:t>até</a:t>
            </a:r>
            <a:r>
              <a:rPr lang="pt-PT" sz="1400" dirty="0">
                <a:solidFill>
                  <a:srgbClr val="FF0000"/>
                </a:solidFill>
                <a:cs typeface="Arial" panose="020B0604020202020204" pitchFamily="34" charset="0"/>
              </a:rPr>
              <a:t> </a:t>
            </a:r>
            <a:r>
              <a:rPr lang="pt-PT" sz="1400" b="1" dirty="0">
                <a:solidFill>
                  <a:srgbClr val="FF0000"/>
                </a:solidFill>
                <a:cs typeface="Arial" panose="020B0604020202020204" pitchFamily="34" charset="0"/>
              </a:rPr>
              <a:t>30 de abril</a:t>
            </a:r>
            <a:r>
              <a:rPr lang="pt-PT" sz="1400" dirty="0">
                <a:cs typeface="Arial" panose="020B0604020202020204" pitchFamily="34" charset="0"/>
              </a:rPr>
              <a:t>, </a:t>
            </a:r>
            <a:r>
              <a:rPr lang="pt-PT" sz="1400" b="1" dirty="0">
                <a:solidFill>
                  <a:srgbClr val="00B050"/>
                </a:solidFill>
                <a:cs typeface="Arial" panose="020B0604020202020204" pitchFamily="34" charset="0"/>
              </a:rPr>
              <a:t>dela devendo ser dado conhecimento ao avaliado no </a:t>
            </a:r>
            <a:r>
              <a:rPr lang="pt-PT" sz="1400" b="1" dirty="0">
                <a:solidFill>
                  <a:srgbClr val="FF0000"/>
                </a:solidFill>
                <a:cs typeface="Arial" panose="020B0604020202020204" pitchFamily="34" charset="0"/>
              </a:rPr>
              <a:t>prazo de cinco dias úteis</a:t>
            </a:r>
            <a:r>
              <a:rPr lang="pt-PT" sz="1400" b="1" dirty="0">
                <a:solidFill>
                  <a:srgbClr val="00B050"/>
                </a:solidFill>
                <a:cs typeface="Arial" panose="020B0604020202020204" pitchFamily="34" charset="0"/>
              </a:rPr>
              <a:t>. </a:t>
            </a:r>
            <a:r>
              <a:rPr lang="pt-PT" sz="1400" b="1" dirty="0">
                <a:solidFill>
                  <a:srgbClr val="0070C0"/>
                </a:solidFill>
              </a:rPr>
              <a:t>(artigo 71.º)</a:t>
            </a:r>
          </a:p>
          <a:p>
            <a:pPr algn="just"/>
            <a:endParaRPr lang="pt-PT" sz="1400" b="1" dirty="0">
              <a:solidFill>
                <a:srgbClr val="0070C0"/>
              </a:solidFill>
            </a:endParaRPr>
          </a:p>
          <a:p>
            <a:pPr algn="just"/>
            <a:r>
              <a:rPr lang="pt-PT" sz="1400" b="1" dirty="0">
                <a:solidFill>
                  <a:srgbClr val="00B050"/>
                </a:solidFill>
                <a:cs typeface="Arial" panose="020B0604020202020204" pitchFamily="34" charset="0"/>
              </a:rPr>
              <a:t>O </a:t>
            </a:r>
            <a:r>
              <a:rPr lang="pt-PT" sz="1400" b="1" dirty="0">
                <a:solidFill>
                  <a:srgbClr val="FF6600"/>
                </a:solidFill>
                <a:cs typeface="Arial" panose="020B0604020202020204" pitchFamily="34" charset="0"/>
              </a:rPr>
              <a:t>prazo para apresentação de reclamação do ato de homologação </a:t>
            </a:r>
            <a:r>
              <a:rPr lang="pt-PT" sz="1400" b="1" dirty="0">
                <a:solidFill>
                  <a:srgbClr val="00B050"/>
                </a:solidFill>
                <a:cs typeface="Arial" panose="020B0604020202020204" pitchFamily="34" charset="0"/>
              </a:rPr>
              <a:t>é de </a:t>
            </a:r>
            <a:r>
              <a:rPr lang="pt-PT" sz="1400" b="1" dirty="0">
                <a:solidFill>
                  <a:srgbClr val="FF0000"/>
                </a:solidFill>
                <a:cs typeface="Arial" panose="020B0604020202020204" pitchFamily="34" charset="0"/>
              </a:rPr>
              <a:t>10 dias úteis a contar da data do seu conhecimento</a:t>
            </a:r>
            <a:r>
              <a:rPr lang="pt-PT" sz="1400" dirty="0">
                <a:solidFill>
                  <a:srgbClr val="FF0000"/>
                </a:solidFill>
                <a:cs typeface="Arial" panose="020B0604020202020204" pitchFamily="34" charset="0"/>
              </a:rPr>
              <a:t>, </a:t>
            </a:r>
            <a:r>
              <a:rPr lang="pt-PT" sz="1400" b="1" dirty="0">
                <a:solidFill>
                  <a:srgbClr val="FF0000"/>
                </a:solidFill>
                <a:cs typeface="Arial" panose="020B0604020202020204" pitchFamily="34" charset="0"/>
              </a:rPr>
              <a:t>devendo</a:t>
            </a:r>
            <a:r>
              <a:rPr lang="pt-PT" sz="1400" dirty="0">
                <a:cs typeface="Arial" panose="020B0604020202020204" pitchFamily="34" charset="0"/>
              </a:rPr>
              <a:t> </a:t>
            </a:r>
            <a:r>
              <a:rPr lang="pt-PT" sz="1400" b="1" dirty="0">
                <a:solidFill>
                  <a:srgbClr val="FF6600"/>
                </a:solidFill>
                <a:cs typeface="Arial" panose="020B0604020202020204" pitchFamily="34" charset="0"/>
              </a:rPr>
              <a:t>a respetiva decisão ser proferida </a:t>
            </a:r>
            <a:r>
              <a:rPr lang="pt-PT" sz="1400" b="1" dirty="0">
                <a:solidFill>
                  <a:srgbClr val="FF0000"/>
                </a:solidFill>
                <a:cs typeface="Arial" panose="020B0604020202020204" pitchFamily="34" charset="0"/>
              </a:rPr>
              <a:t>no prazo máximo de 10 dias úteis</a:t>
            </a:r>
            <a:r>
              <a:rPr lang="pt-PT" sz="1400" b="1" dirty="0">
                <a:solidFill>
                  <a:srgbClr val="00B050"/>
                </a:solidFill>
                <a:cs typeface="Arial" panose="020B0604020202020204" pitchFamily="34" charset="0"/>
              </a:rPr>
              <a:t>.</a:t>
            </a:r>
            <a:r>
              <a:rPr lang="pt-PT" sz="1400" b="1" dirty="0">
                <a:solidFill>
                  <a:srgbClr val="0070C0"/>
                </a:solidFill>
              </a:rPr>
              <a:t> (n.º 1 do artigo 72.º)</a:t>
            </a:r>
          </a:p>
          <a:p>
            <a:pPr algn="just"/>
            <a:endParaRPr lang="pt-PT" sz="1400" b="1" dirty="0">
              <a:solidFill>
                <a:srgbClr val="0070C0"/>
              </a:solidFill>
              <a:cs typeface="Arial" panose="020B0604020202020204" pitchFamily="34" charset="0"/>
            </a:endParaRPr>
          </a:p>
          <a:p>
            <a:pPr algn="just"/>
            <a:r>
              <a:rPr lang="pt-PT" sz="1400" b="1" dirty="0">
                <a:solidFill>
                  <a:srgbClr val="00B050"/>
                </a:solidFill>
                <a:cs typeface="Arial" panose="020B0604020202020204" pitchFamily="34" charset="0"/>
              </a:rPr>
              <a:t>Na decisão sobre reclamação, o dirigente máximo do serviço tem em conta os fundamentos apresentados pelo avaliado e pelo avaliador, bem como os relatórios da comissão paritária ou do conselho coordenador da avaliação sobre pedidos de apreciação anteriormente apresentados</a:t>
            </a:r>
            <a:r>
              <a:rPr lang="pt-PT" sz="1400" dirty="0">
                <a:cs typeface="Arial" panose="020B0604020202020204" pitchFamily="34" charset="0"/>
              </a:rPr>
              <a:t>.</a:t>
            </a:r>
            <a:r>
              <a:rPr lang="pt-PT" sz="1400" b="1" dirty="0">
                <a:solidFill>
                  <a:srgbClr val="0070C0"/>
                </a:solidFill>
              </a:rPr>
              <a:t> (n.º 2 do artigo 72.º)</a:t>
            </a:r>
            <a:endParaRPr lang="pt-PT" sz="1400" dirty="0"/>
          </a:p>
          <a:p>
            <a:pPr algn="just"/>
            <a:endParaRPr lang="pt-PT" sz="1400" dirty="0">
              <a:cs typeface="Arial" panose="020B0604020202020204" pitchFamily="34" charset="0"/>
            </a:endParaRPr>
          </a:p>
          <a:p>
            <a:pPr algn="just"/>
            <a:endParaRPr lang="pt-PT" sz="1400" b="1" dirty="0">
              <a:solidFill>
                <a:srgbClr val="0070C0"/>
              </a:solidFill>
            </a:endParaRPr>
          </a:p>
          <a:p>
            <a:pPr algn="just"/>
            <a:endParaRPr lang="pt-PT" sz="1400" b="1" dirty="0">
              <a:solidFill>
                <a:srgbClr val="00B050"/>
              </a:solidFill>
              <a:cs typeface="Arial" panose="020B0604020202020204" pitchFamily="34" charset="0"/>
            </a:endParaRPr>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23576902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Outras impugnações</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62940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1737361" y="1167218"/>
            <a:ext cx="9767252" cy="5663089"/>
          </a:xfrm>
          <a:prstGeom prst="rect">
            <a:avLst/>
          </a:prstGeom>
        </p:spPr>
        <p:txBody>
          <a:bodyPr wrap="square">
            <a:spAutoFit/>
          </a:bodyPr>
          <a:lstStyle/>
          <a:p>
            <a:pPr algn="ctr"/>
            <a:r>
              <a:rPr lang="pt-PT" sz="1600" b="1" u="sng" dirty="0">
                <a:solidFill>
                  <a:srgbClr val="00B050"/>
                </a:solidFill>
              </a:rPr>
              <a:t>Quais os trabalhadores em condições de serem avaliados em sede do Subsistema SIADAPRA 3?</a:t>
            </a:r>
          </a:p>
          <a:p>
            <a:pPr algn="ctr"/>
            <a:r>
              <a:rPr lang="pt-PT" sz="1600" b="1" u="sng" dirty="0">
                <a:solidFill>
                  <a:srgbClr val="FF6600"/>
                </a:solidFill>
              </a:rPr>
              <a:t>“Avaliação Normal - só por Competências” </a:t>
            </a:r>
          </a:p>
          <a:p>
            <a:pPr algn="ctr"/>
            <a:endParaRPr lang="pt-PT" sz="1600" b="1" dirty="0"/>
          </a:p>
          <a:p>
            <a:pPr algn="ctr"/>
            <a:r>
              <a:rPr lang="pt-PT" sz="1600" b="1" u="sng" dirty="0"/>
              <a:t>Resposta:</a:t>
            </a:r>
          </a:p>
          <a:p>
            <a:pPr algn="just"/>
            <a:endParaRPr lang="pt-PT" dirty="0"/>
          </a:p>
          <a:p>
            <a:pPr algn="just"/>
            <a:r>
              <a:rPr lang="pt-PT" sz="1400" b="1" dirty="0">
                <a:solidFill>
                  <a:srgbClr val="00B050"/>
                </a:solidFill>
              </a:rPr>
              <a:t>Em casos excecionais, a avaliação dos desempenhos pode incidir apenas sobre o parâmetro «Competências», mediante </a:t>
            </a:r>
            <a:r>
              <a:rPr lang="pt-PT" sz="1400" b="1" dirty="0">
                <a:solidFill>
                  <a:srgbClr val="FF6600"/>
                </a:solidFill>
              </a:rPr>
              <a:t>decisão fundamentada do dirigente máximo do serviço</a:t>
            </a:r>
            <a:r>
              <a:rPr lang="pt-PT" sz="1400" b="1" dirty="0">
                <a:solidFill>
                  <a:srgbClr val="00B050"/>
                </a:solidFill>
              </a:rPr>
              <a:t>, </a:t>
            </a:r>
            <a:r>
              <a:rPr lang="pt-PT" sz="1400" b="1" dirty="0">
                <a:solidFill>
                  <a:srgbClr val="FF6600"/>
                </a:solidFill>
              </a:rPr>
              <a:t>ouvido o conselho coordenador da avaliação. </a:t>
            </a:r>
            <a:r>
              <a:rPr lang="pt-PT" sz="1400" b="1" dirty="0">
                <a:solidFill>
                  <a:srgbClr val="0070C0"/>
                </a:solidFill>
              </a:rPr>
              <a:t>(n.º 2 do artigo 45.º)</a:t>
            </a:r>
            <a:endParaRPr lang="pt-PT" sz="1400" dirty="0">
              <a:solidFill>
                <a:srgbClr val="00B050"/>
              </a:solidFill>
            </a:endParaRPr>
          </a:p>
          <a:p>
            <a:pPr algn="just"/>
            <a:endParaRPr lang="pt-PT" sz="1400" b="1" dirty="0">
              <a:solidFill>
                <a:srgbClr val="00B050"/>
              </a:solidFill>
            </a:endParaRPr>
          </a:p>
          <a:p>
            <a:pPr algn="just"/>
            <a:r>
              <a:rPr lang="pt-PT" sz="1400" b="1" dirty="0">
                <a:solidFill>
                  <a:srgbClr val="00B050"/>
                </a:solidFill>
              </a:rPr>
              <a:t>A avaliação só por competências só é admissível no caso de estarem </a:t>
            </a:r>
            <a:r>
              <a:rPr lang="pt-PT" sz="1400" b="1" dirty="0">
                <a:solidFill>
                  <a:schemeClr val="accent1">
                    <a:lumMod val="60000"/>
                    <a:lumOff val="40000"/>
                  </a:schemeClr>
                </a:solidFill>
              </a:rPr>
              <a:t>cumulativamente</a:t>
            </a:r>
            <a:r>
              <a:rPr lang="pt-PT" sz="1400" b="1" dirty="0">
                <a:solidFill>
                  <a:srgbClr val="00B050"/>
                </a:solidFill>
              </a:rPr>
              <a:t> reunidas as seguintes condições</a:t>
            </a:r>
            <a:r>
              <a:rPr lang="pt-PT" sz="1400" dirty="0"/>
              <a:t>:</a:t>
            </a:r>
          </a:p>
          <a:p>
            <a:pPr algn="just"/>
            <a:endParaRPr lang="pt-PT" sz="1400" dirty="0"/>
          </a:p>
          <a:p>
            <a:pPr marL="285750" indent="-285750" algn="just">
              <a:buFont typeface="Wingdings" panose="05000000000000000000" pitchFamily="2" charset="2"/>
              <a:buChar char="§"/>
            </a:pPr>
            <a:r>
              <a:rPr lang="pt-PT" sz="1400" b="1" dirty="0">
                <a:solidFill>
                  <a:srgbClr val="00B050"/>
                </a:solidFill>
              </a:rPr>
              <a:t>Se trate de trabalhadores inseridos em carreira de </a:t>
            </a:r>
            <a:r>
              <a:rPr lang="pt-PT" sz="1400" b="1" dirty="0">
                <a:solidFill>
                  <a:srgbClr val="FF6600"/>
                </a:solidFill>
              </a:rPr>
              <a:t>grau de complexidade 1 e 2</a:t>
            </a:r>
            <a:r>
              <a:rPr lang="pt-PT" sz="1400" b="1" dirty="0">
                <a:solidFill>
                  <a:srgbClr val="00B050"/>
                </a:solidFill>
              </a:rPr>
              <a:t>, nos termos definidos no artigo 86.º da LTFP</a:t>
            </a:r>
            <a:r>
              <a:rPr lang="pt-PT" sz="1400" dirty="0"/>
              <a:t>; </a:t>
            </a:r>
            <a:r>
              <a:rPr lang="pt-PT" sz="1400" b="1" dirty="0">
                <a:solidFill>
                  <a:srgbClr val="0070C0"/>
                </a:solidFill>
              </a:rPr>
              <a:t>[alínea a) n.º 3 do artigo 45.º]</a:t>
            </a:r>
            <a:endParaRPr lang="pt-PT" sz="1400" dirty="0">
              <a:solidFill>
                <a:srgbClr val="00B050"/>
              </a:solidFill>
            </a:endParaRPr>
          </a:p>
          <a:p>
            <a:pPr algn="just"/>
            <a:endParaRPr lang="pt-PT" sz="1400" dirty="0"/>
          </a:p>
          <a:p>
            <a:pPr marL="285750" indent="-285750" algn="just">
              <a:buFont typeface="Wingdings" panose="05000000000000000000" pitchFamily="2" charset="2"/>
              <a:buChar char="§"/>
            </a:pPr>
            <a:r>
              <a:rPr lang="pt-PT" sz="1400" b="1" dirty="0">
                <a:solidFill>
                  <a:srgbClr val="00B050"/>
                </a:solidFill>
              </a:rPr>
              <a:t>Se trate de trabalhadores a desenvolver </a:t>
            </a:r>
            <a:r>
              <a:rPr lang="pt-PT" sz="1400" b="1" dirty="0">
                <a:solidFill>
                  <a:schemeClr val="accent1">
                    <a:lumMod val="60000"/>
                    <a:lumOff val="40000"/>
                  </a:schemeClr>
                </a:solidFill>
              </a:rPr>
              <a:t>atividades ou tarefas caracterizadas maioritariamente como de rotina, com carácter de permanência, padronizadas, previamente determinadas e executivas</a:t>
            </a:r>
            <a:r>
              <a:rPr lang="pt-PT" sz="1400" dirty="0">
                <a:solidFill>
                  <a:schemeClr val="accent1">
                    <a:lumMod val="60000"/>
                    <a:lumOff val="40000"/>
                  </a:schemeClr>
                </a:solidFill>
              </a:rPr>
              <a:t>.</a:t>
            </a:r>
            <a:r>
              <a:rPr lang="pt-PT" sz="1400" b="1" dirty="0">
                <a:solidFill>
                  <a:srgbClr val="0070C0"/>
                </a:solidFill>
              </a:rPr>
              <a:t> [alínea b) n.º 3 do artigo 45.º]</a:t>
            </a:r>
            <a:endParaRPr lang="pt-PT" sz="1400" dirty="0">
              <a:solidFill>
                <a:srgbClr val="00B050"/>
              </a:solidFill>
            </a:endParaRPr>
          </a:p>
          <a:p>
            <a:pPr algn="just"/>
            <a:endParaRPr lang="pt-PT" sz="1400" dirty="0"/>
          </a:p>
          <a:p>
            <a:pPr algn="just"/>
            <a:r>
              <a:rPr lang="pt-PT" sz="1400" b="1" dirty="0">
                <a:solidFill>
                  <a:srgbClr val="FF6600"/>
                </a:solidFill>
              </a:rPr>
              <a:t>De acordo com a especificidade das funções das carreiras</a:t>
            </a:r>
            <a:r>
              <a:rPr lang="pt-PT" sz="1400" b="1" dirty="0">
                <a:solidFill>
                  <a:srgbClr val="00B050"/>
                </a:solidFill>
              </a:rPr>
              <a:t>, a avaliação do desempenho baseada na confrontação entre objetivos fixados e resultados obtidos e as competências demonstradas e a desenvolver</a:t>
            </a:r>
            <a:r>
              <a:rPr lang="pt-PT" sz="1400" dirty="0"/>
              <a:t>, </a:t>
            </a:r>
            <a:r>
              <a:rPr lang="pt-PT" sz="1400" b="1" dirty="0">
                <a:solidFill>
                  <a:srgbClr val="FF6600"/>
                </a:solidFill>
              </a:rPr>
              <a:t>pode, excecionalmente </a:t>
            </a:r>
            <a:r>
              <a:rPr lang="pt-PT" sz="1400" b="1" dirty="0">
                <a:solidFill>
                  <a:srgbClr val="FF9900"/>
                </a:solidFill>
              </a:rPr>
              <a:t>-</a:t>
            </a:r>
            <a:r>
              <a:rPr lang="pt-PT" sz="1400" dirty="0"/>
              <a:t> </a:t>
            </a:r>
            <a:r>
              <a:rPr lang="pt-PT" sz="1400" b="1" dirty="0">
                <a:solidFill>
                  <a:srgbClr val="00B050"/>
                </a:solidFill>
              </a:rPr>
              <a:t>por portaria conjunta dos membros do Governo Regional da tutela e responsáveis pelas áreas das finanças e da Administração Pública, ou por instrumento de regulamentação coletiva de trabalho - </a:t>
            </a:r>
            <a:r>
              <a:rPr lang="pt-PT" sz="1400" b="1" dirty="0">
                <a:solidFill>
                  <a:srgbClr val="FF6600"/>
                </a:solidFill>
              </a:rPr>
              <a:t>ser substituída por avaliação do desempenho baseada nas competências demonstradas e a desenvolver. </a:t>
            </a:r>
            <a:r>
              <a:rPr lang="pt-PT" sz="1400" b="1" dirty="0">
                <a:solidFill>
                  <a:srgbClr val="C00000"/>
                </a:solidFill>
              </a:rPr>
              <a:t>(Novidade) </a:t>
            </a:r>
            <a:r>
              <a:rPr lang="pt-PT" sz="1400" b="1" dirty="0">
                <a:solidFill>
                  <a:srgbClr val="0070C0"/>
                </a:solidFill>
              </a:rPr>
              <a:t>[conjugação do n.º 2, da alínea b) do n.º 5 e do n.º 6 do artigo 3.º]</a:t>
            </a:r>
            <a:endParaRPr lang="pt-PT" sz="1400" dirty="0">
              <a:solidFill>
                <a:srgbClr val="00B050"/>
              </a:solidFill>
            </a:endParaRPr>
          </a:p>
        </p:txBody>
      </p:sp>
    </p:spTree>
    <p:extLst>
      <p:ext uri="{BB962C8B-B14F-4D97-AF65-F5344CB8AC3E}">
        <p14:creationId xmlns:p14="http://schemas.microsoft.com/office/powerpoint/2010/main" val="14528526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B152B-A52B-280C-8CA7-1E46C920FF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70D061-E55D-ED1E-5399-56FB2C497069}"/>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FEBAC9C-91D3-4DAA-1E32-2D3108B55C2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E821FC91-F21F-85BA-A79A-A8CC4F3223B2}"/>
              </a:ext>
            </a:extLst>
          </p:cNvPr>
          <p:cNvSpPr/>
          <p:nvPr/>
        </p:nvSpPr>
        <p:spPr>
          <a:xfrm>
            <a:off x="1737361" y="1263470"/>
            <a:ext cx="9767252" cy="4308872"/>
          </a:xfrm>
          <a:prstGeom prst="rect">
            <a:avLst/>
          </a:prstGeom>
          <a:ln>
            <a:noFill/>
          </a:ln>
        </p:spPr>
        <p:txBody>
          <a:bodyPr wrap="square">
            <a:spAutoFit/>
          </a:bodyPr>
          <a:lstStyle/>
          <a:p>
            <a:pPr algn="ctr"/>
            <a:r>
              <a:rPr lang="pt-PT" sz="1600" b="1" u="sng" dirty="0">
                <a:solidFill>
                  <a:srgbClr val="00B050"/>
                </a:solidFill>
              </a:rPr>
              <a:t>Indeferida a reclamação sobre o ato de homologação para que outras entidades pode o trabalhador recorrer?</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cs typeface="Arial" panose="020B0604020202020204" pitchFamily="34" charset="0"/>
              </a:rPr>
              <a:t>Do ato de homologação e da decisão sobre reclamação </a:t>
            </a:r>
            <a:r>
              <a:rPr lang="pt-PT" sz="1400" b="1" dirty="0">
                <a:solidFill>
                  <a:srgbClr val="FF6600"/>
                </a:solidFill>
                <a:cs typeface="Arial" panose="020B0604020202020204" pitchFamily="34" charset="0"/>
              </a:rPr>
              <a:t>cabe impugnação administrativa, por recurso hierárquico ou tutelar</a:t>
            </a:r>
            <a:r>
              <a:rPr lang="pt-PT" sz="1400" b="1" dirty="0">
                <a:solidFill>
                  <a:srgbClr val="00B050"/>
                </a:solidFill>
                <a:cs typeface="Arial" panose="020B0604020202020204" pitchFamily="34" charset="0"/>
              </a:rPr>
              <a:t>, ou </a:t>
            </a:r>
            <a:r>
              <a:rPr lang="pt-PT" sz="1400" b="1" dirty="0">
                <a:solidFill>
                  <a:srgbClr val="FF6600"/>
                </a:solidFill>
                <a:cs typeface="Arial" panose="020B0604020202020204" pitchFamily="34" charset="0"/>
              </a:rPr>
              <a:t>impugnação jurisdicional</a:t>
            </a:r>
            <a:r>
              <a:rPr lang="pt-PT" sz="1400" b="1" dirty="0">
                <a:solidFill>
                  <a:srgbClr val="00B050"/>
                </a:solidFill>
                <a:cs typeface="Arial" panose="020B0604020202020204" pitchFamily="34" charset="0"/>
              </a:rPr>
              <a:t>, nos termos gerais.</a:t>
            </a:r>
            <a:r>
              <a:rPr lang="pt-PT" sz="1400" b="1" dirty="0">
                <a:solidFill>
                  <a:srgbClr val="0070C0"/>
                </a:solidFill>
              </a:rPr>
              <a:t> (n.º 1 do artigo 73.º)</a:t>
            </a:r>
            <a:endParaRPr lang="pt-PT" sz="1400" b="1" dirty="0">
              <a:solidFill>
                <a:srgbClr val="00B050"/>
              </a:solidFill>
              <a:cs typeface="Arial" panose="020B0604020202020204" pitchFamily="34" charset="0"/>
            </a:endParaRPr>
          </a:p>
          <a:p>
            <a:pPr algn="just"/>
            <a:endParaRPr lang="pt-PT" sz="1400" b="1" dirty="0">
              <a:solidFill>
                <a:srgbClr val="00B050"/>
              </a:solidFill>
              <a:cs typeface="Arial" panose="020B0604020202020204" pitchFamily="34" charset="0"/>
            </a:endParaRPr>
          </a:p>
          <a:p>
            <a:pPr algn="just"/>
            <a:r>
              <a:rPr lang="pt-PT" sz="1400" b="1" dirty="0">
                <a:solidFill>
                  <a:srgbClr val="FF6600"/>
                </a:solidFill>
                <a:cs typeface="Arial" panose="020B0604020202020204" pitchFamily="34" charset="0"/>
              </a:rPr>
              <a:t>A decisão administrativa ou jurisdicional favorável confere ao trabalhador o direito a ver revista a sua avaliação ou a ser -lhe atribuída nova avaliação</a:t>
            </a:r>
            <a:r>
              <a:rPr lang="pt-PT" sz="1400" b="1" dirty="0">
                <a:solidFill>
                  <a:srgbClr val="00B050"/>
                </a:solidFill>
                <a:cs typeface="Arial" panose="020B0604020202020204" pitchFamily="34" charset="0"/>
              </a:rPr>
              <a:t>.</a:t>
            </a:r>
            <a:r>
              <a:rPr lang="pt-PT" sz="1400" b="1" dirty="0">
                <a:solidFill>
                  <a:srgbClr val="0070C0"/>
                </a:solidFill>
              </a:rPr>
              <a:t> (n.º 2 do artigo 73.º)</a:t>
            </a:r>
            <a:endParaRPr lang="pt-PT" sz="1400" b="1" dirty="0">
              <a:solidFill>
                <a:srgbClr val="00B050"/>
              </a:solidFill>
              <a:cs typeface="Arial" panose="020B0604020202020204" pitchFamily="34" charset="0"/>
            </a:endParaRPr>
          </a:p>
          <a:p>
            <a:pPr algn="just"/>
            <a:endParaRPr lang="pt-PT" sz="1400" b="1" dirty="0">
              <a:solidFill>
                <a:srgbClr val="00B050"/>
              </a:solidFill>
              <a:cs typeface="Arial" panose="020B0604020202020204" pitchFamily="34" charset="0"/>
            </a:endParaRPr>
          </a:p>
          <a:p>
            <a:pPr algn="just"/>
            <a:r>
              <a:rPr lang="pt-PT" sz="1400" b="1" dirty="0">
                <a:solidFill>
                  <a:srgbClr val="C00000"/>
                </a:solidFill>
                <a:cs typeface="Arial" panose="020B0604020202020204" pitchFamily="34" charset="0"/>
              </a:rPr>
              <a:t>Sempre que não for possível a revisão da avaliação, designadamente por substituição superveniente do avaliador, é competente para o efeito o novo superior hierárquico ou o dirigente máximo do serviço, a quem cabe proceder a nova avaliação</a:t>
            </a:r>
            <a:r>
              <a:rPr lang="pt-PT" sz="1400" b="1" dirty="0">
                <a:solidFill>
                  <a:srgbClr val="00B050"/>
                </a:solidFill>
                <a:cs typeface="Arial" panose="020B0604020202020204" pitchFamily="34" charset="0"/>
              </a:rPr>
              <a:t>.</a:t>
            </a:r>
            <a:r>
              <a:rPr lang="pt-PT" sz="1400" b="1" dirty="0">
                <a:solidFill>
                  <a:srgbClr val="0070C0"/>
                </a:solidFill>
              </a:rPr>
              <a:t> (n.º 3 do artigo 73.º)</a:t>
            </a:r>
            <a:endParaRPr lang="pt-PT" sz="1400" b="1" dirty="0">
              <a:solidFill>
                <a:srgbClr val="00B050"/>
              </a:solidFill>
              <a:cs typeface="Arial" panose="020B0604020202020204" pitchFamily="34" charset="0"/>
            </a:endParaRPr>
          </a:p>
          <a:p>
            <a:pPr algn="just"/>
            <a:endParaRPr lang="pt-PT" sz="1400" dirty="0">
              <a:cs typeface="Arial" panose="020B0604020202020204" pitchFamily="34" charset="0"/>
            </a:endParaRPr>
          </a:p>
          <a:p>
            <a:pPr algn="just"/>
            <a:endParaRPr lang="pt-PT" sz="1400" b="1" dirty="0">
              <a:solidFill>
                <a:srgbClr val="0070C0"/>
              </a:solidFill>
            </a:endParaRPr>
          </a:p>
          <a:p>
            <a:pPr algn="just"/>
            <a:endParaRPr lang="pt-PT" sz="1400" b="1" dirty="0">
              <a:solidFill>
                <a:srgbClr val="00B050"/>
              </a:solidFill>
              <a:cs typeface="Arial" panose="020B0604020202020204" pitchFamily="34" charset="0"/>
            </a:endParaRPr>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34193377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865697" y="3648580"/>
            <a:ext cx="9767252" cy="707886"/>
          </a:xfrm>
          <a:prstGeom prst="rect">
            <a:avLst/>
          </a:prstGeom>
        </p:spPr>
        <p:txBody>
          <a:bodyPr wrap="square">
            <a:spAutoFit/>
          </a:bodyPr>
          <a:lstStyle/>
          <a:p>
            <a:pPr algn="ctr"/>
            <a:r>
              <a:rPr lang="pt-PT" sz="2000" b="1" dirty="0">
                <a:solidFill>
                  <a:srgbClr val="00B050"/>
                </a:solidFill>
              </a:rPr>
              <a:t>Calendário Resumo</a:t>
            </a:r>
          </a:p>
          <a:p>
            <a:pPr algn="ctr"/>
            <a:r>
              <a:rPr lang="pt-PT" sz="2000" b="1" dirty="0">
                <a:solidFill>
                  <a:srgbClr val="00B050"/>
                </a:solidFill>
              </a:rPr>
              <a:t>SIADAPRA 3</a:t>
            </a:r>
          </a:p>
        </p:txBody>
      </p:sp>
    </p:spTree>
    <p:extLst>
      <p:ext uri="{BB962C8B-B14F-4D97-AF65-F5344CB8AC3E}">
        <p14:creationId xmlns:p14="http://schemas.microsoft.com/office/powerpoint/2010/main" val="5777755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4785-8AB3-1567-0D6E-5D594056ED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1A3F338-B712-E82F-75E5-6E4B710E36E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927ED3F-17AD-EA62-304E-4A4C549C0D7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6C6DEACD-7930-084D-18A1-76734F93B1BA}"/>
              </a:ext>
            </a:extLst>
          </p:cNvPr>
          <p:cNvSpPr txBox="1">
            <a:spLocks/>
          </p:cNvSpPr>
          <p:nvPr/>
        </p:nvSpPr>
        <p:spPr>
          <a:xfrm>
            <a:off x="1737361" y="1151176"/>
            <a:ext cx="9767252" cy="570682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pt-PT" sz="1200" b="1" dirty="0">
                <a:solidFill>
                  <a:srgbClr val="00B050"/>
                </a:solidFill>
                <a:latin typeface="Arial" panose="020B0604020202020204" pitchFamily="34" charset="0"/>
                <a:cs typeface="Arial" panose="020B0604020202020204" pitchFamily="34" charset="0"/>
              </a:rPr>
              <a:t>Em consideração aos prazos determinados no diploma do SIADAPRA, a fase final de avaliação dos trabalhadores </a:t>
            </a:r>
            <a:r>
              <a:rPr lang="pt-PT" sz="1200" b="1" dirty="0">
                <a:solidFill>
                  <a:srgbClr val="FF6600"/>
                </a:solidFill>
                <a:latin typeface="Arial" panose="020B0604020202020204" pitchFamily="34" charset="0"/>
                <a:cs typeface="Arial" panose="020B0604020202020204" pitchFamily="34" charset="0"/>
              </a:rPr>
              <a:t>(</a:t>
            </a:r>
            <a:r>
              <a:rPr lang="pt-PT" sz="1200" b="1" dirty="0" err="1">
                <a:solidFill>
                  <a:srgbClr val="FF6600"/>
                </a:solidFill>
                <a:latin typeface="Arial" panose="020B0604020202020204" pitchFamily="34" charset="0"/>
                <a:cs typeface="Arial" panose="020B0604020202020204" pitchFamily="34" charset="0"/>
              </a:rPr>
              <a:t>siadapra</a:t>
            </a:r>
            <a:r>
              <a:rPr lang="pt-PT" sz="1200" b="1" dirty="0">
                <a:solidFill>
                  <a:srgbClr val="FF6600"/>
                </a:solidFill>
                <a:latin typeface="Arial" panose="020B0604020202020204" pitchFamily="34" charset="0"/>
                <a:cs typeface="Arial" panose="020B0604020202020204" pitchFamily="34" charset="0"/>
              </a:rPr>
              <a:t> 3) </a:t>
            </a:r>
            <a:r>
              <a:rPr lang="pt-PT" sz="1200" b="1" dirty="0">
                <a:solidFill>
                  <a:srgbClr val="00B050"/>
                </a:solidFill>
                <a:latin typeface="Arial" panose="020B0604020202020204" pitchFamily="34" charset="0"/>
                <a:cs typeface="Arial" panose="020B0604020202020204" pitchFamily="34" charset="0"/>
              </a:rPr>
              <a:t>do ciclo avaliativo anual </a:t>
            </a:r>
            <a:r>
              <a:rPr lang="pt-PT" sz="1200" b="1" dirty="0">
                <a:solidFill>
                  <a:srgbClr val="FF6600"/>
                </a:solidFill>
                <a:latin typeface="Arial" panose="020B0604020202020204" pitchFamily="34" charset="0"/>
                <a:cs typeface="Arial" panose="020B0604020202020204" pitchFamily="34" charset="0"/>
              </a:rPr>
              <a:t>2025</a:t>
            </a:r>
            <a:r>
              <a:rPr lang="pt-PT" sz="1200" b="1" dirty="0">
                <a:solidFill>
                  <a:srgbClr val="00B050"/>
                </a:solidFill>
                <a:latin typeface="Arial" panose="020B0604020202020204" pitchFamily="34" charset="0"/>
                <a:cs typeface="Arial" panose="020B0604020202020204" pitchFamily="34" charset="0"/>
              </a:rPr>
              <a:t> e preparação ciclo avaliativo anual </a:t>
            </a:r>
            <a:r>
              <a:rPr lang="pt-PT" sz="1200" b="1" dirty="0">
                <a:solidFill>
                  <a:srgbClr val="FF6600"/>
                </a:solidFill>
                <a:latin typeface="Arial" panose="020B0604020202020204" pitchFamily="34" charset="0"/>
                <a:cs typeface="Arial" panose="020B0604020202020204" pitchFamily="34" charset="0"/>
              </a:rPr>
              <a:t>2026</a:t>
            </a:r>
            <a:r>
              <a:rPr lang="pt-PT" sz="1200" b="1" dirty="0">
                <a:solidFill>
                  <a:srgbClr val="00B050"/>
                </a:solidFill>
                <a:latin typeface="Arial" panose="020B0604020202020204" pitchFamily="34" charset="0"/>
                <a:cs typeface="Arial" panose="020B0604020202020204" pitchFamily="34" charset="0"/>
              </a:rPr>
              <a:t> deverá decorrer, idealmente, </a:t>
            </a:r>
            <a:r>
              <a:rPr lang="pt-PT" sz="1200" b="1" dirty="0">
                <a:solidFill>
                  <a:srgbClr val="FF6600"/>
                </a:solidFill>
                <a:latin typeface="Arial" panose="020B0604020202020204" pitchFamily="34" charset="0"/>
                <a:cs typeface="Arial" panose="020B0604020202020204" pitchFamily="34" charset="0"/>
              </a:rPr>
              <a:t>entre 1 de Dezembro de 2025 e 05 de junho.</a:t>
            </a:r>
          </a:p>
          <a:p>
            <a:pPr algn="just"/>
            <a:r>
              <a:rPr lang="pt-PT" sz="1200" b="1" dirty="0">
                <a:solidFill>
                  <a:srgbClr val="00B050"/>
                </a:solidFill>
                <a:latin typeface="Arial" panose="020B0604020202020204" pitchFamily="34" charset="0"/>
                <a:cs typeface="Arial" panose="020B0604020202020204" pitchFamily="34" charset="0"/>
              </a:rPr>
              <a:t>Calendário</a:t>
            </a:r>
          </a:p>
          <a:p>
            <a:pPr algn="just"/>
            <a:r>
              <a:rPr lang="pt-PT" sz="1200" dirty="0">
                <a:solidFill>
                  <a:schemeClr val="tx1"/>
                </a:solidFill>
                <a:latin typeface="Arial" panose="020B0604020202020204" pitchFamily="34" charset="0"/>
                <a:cs typeface="Arial" panose="020B0604020202020204" pitchFamily="34" charset="0"/>
              </a:rPr>
              <a:t>O(s) Organismo(s)/Serviço(s) Informa(m) os trabalhadores em condições de solicitarem ponderação curricular até 15 de Dezembro de 2025 </a:t>
            </a:r>
            <a:r>
              <a:rPr lang="pt-PT" sz="1200" b="1" dirty="0">
                <a:solidFill>
                  <a:srgbClr val="0070C0"/>
                </a:solidFill>
                <a:latin typeface="Arial" panose="020B0604020202020204" pitchFamily="34" charset="0"/>
                <a:cs typeface="Arial" panose="020B0604020202020204" pitchFamily="34" charset="0"/>
              </a:rPr>
              <a:t>(n.º 7 do artigo 43.º)</a:t>
            </a:r>
            <a:r>
              <a:rPr lang="pt-PT" sz="1200" dirty="0">
                <a:solidFill>
                  <a:srgbClr val="0070C0"/>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requere(m) a avaliação por ponderação curricular até 31 de Dezembro de 2025 </a:t>
            </a:r>
            <a:r>
              <a:rPr lang="pt-PT" sz="1200" b="1" dirty="0">
                <a:solidFill>
                  <a:srgbClr val="0070C0"/>
                </a:solidFill>
                <a:latin typeface="Arial" panose="020B0604020202020204" pitchFamily="34" charset="0"/>
                <a:cs typeface="Arial" panose="020B0604020202020204" pitchFamily="34" charset="0"/>
              </a:rPr>
              <a:t>(n.º 2 do artigo 43.º)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procede(m) à autoavaliação até 15 de janeiro de 2026</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5 do artigo 63.º)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avaliador(</a:t>
            </a:r>
            <a:r>
              <a:rPr lang="pt-PT" sz="1200" dirty="0" err="1">
                <a:solidFill>
                  <a:schemeClr val="tx1"/>
                </a:solidFill>
                <a:latin typeface="Arial" panose="020B0604020202020204" pitchFamily="34" charset="0"/>
                <a:cs typeface="Arial" panose="020B0604020202020204" pitchFamily="34" charset="0"/>
              </a:rPr>
              <a:t>es</a:t>
            </a:r>
            <a:r>
              <a:rPr lang="pt-PT" sz="1200" dirty="0">
                <a:solidFill>
                  <a:schemeClr val="tx1"/>
                </a:solidFill>
                <a:latin typeface="Arial" panose="020B0604020202020204" pitchFamily="34" charset="0"/>
                <a:cs typeface="Arial" panose="020B0604020202020204" pitchFamily="34" charset="0"/>
              </a:rPr>
              <a:t>) procede(m) à avaliação/pontuação/classificação até 15 de janeiro de2026 </a:t>
            </a:r>
            <a:r>
              <a:rPr lang="pt-PT" sz="1200" b="1" dirty="0">
                <a:solidFill>
                  <a:srgbClr val="0070C0"/>
                </a:solidFill>
                <a:latin typeface="Arial" panose="020B0604020202020204" pitchFamily="34" charset="0"/>
                <a:cs typeface="Arial" panose="020B0604020202020204" pitchFamily="34" charset="0"/>
              </a:rPr>
              <a:t>(n.º 5 do artigo 63.º)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 Conselho Coordenador da Avaliação, reúne para análise das proposta de avaliação entre 15 e 31 de Janeiro 2026 </a:t>
            </a:r>
            <a:r>
              <a:rPr lang="pt-PT" sz="1200" b="1" dirty="0">
                <a:solidFill>
                  <a:srgbClr val="0070C0"/>
                </a:solidFill>
                <a:latin typeface="Arial" panose="020B0604020202020204" pitchFamily="34" charset="0"/>
                <a:cs typeface="Arial" panose="020B0604020202020204" pitchFamily="34" charset="0"/>
              </a:rPr>
              <a:t>(n.º 1, do artigo 64.º)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avaliador(</a:t>
            </a:r>
            <a:r>
              <a:rPr lang="pt-PT" sz="1200" dirty="0" err="1">
                <a:solidFill>
                  <a:schemeClr val="tx1"/>
                </a:solidFill>
                <a:latin typeface="Arial" panose="020B0604020202020204" pitchFamily="34" charset="0"/>
                <a:cs typeface="Arial" panose="020B0604020202020204" pitchFamily="34" charset="0"/>
              </a:rPr>
              <a:t>es</a:t>
            </a:r>
            <a:r>
              <a:rPr lang="pt-PT" sz="1200" dirty="0">
                <a:solidFill>
                  <a:schemeClr val="tx1"/>
                </a:solidFill>
                <a:latin typeface="Arial" panose="020B0604020202020204" pitchFamily="34" charset="0"/>
                <a:cs typeface="Arial" panose="020B0604020202020204" pitchFamily="34" charset="0"/>
              </a:rPr>
              <a:t>) dá(</a:t>
            </a:r>
            <a:r>
              <a:rPr lang="pt-PT" sz="1200" dirty="0" err="1">
                <a:solidFill>
                  <a:schemeClr val="tx1"/>
                </a:solidFill>
                <a:latin typeface="Arial" panose="020B0604020202020204" pitchFamily="34" charset="0"/>
                <a:cs typeface="Arial" panose="020B0604020202020204" pitchFamily="34" charset="0"/>
              </a:rPr>
              <a:t>ão</a:t>
            </a:r>
            <a:r>
              <a:rPr lang="pt-PT" sz="1200" dirty="0">
                <a:solidFill>
                  <a:schemeClr val="tx1"/>
                </a:solidFill>
                <a:latin typeface="Arial" panose="020B0604020202020204" pitchFamily="34" charset="0"/>
                <a:cs typeface="Arial" panose="020B0604020202020204" pitchFamily="34" charset="0"/>
              </a:rPr>
              <a:t>) conhecimento das propostas de avaliação ao avaliado até 28 de Fevereiro </a:t>
            </a:r>
            <a:r>
              <a:rPr lang="pt-PT" sz="1200" b="1" dirty="0">
                <a:solidFill>
                  <a:srgbClr val="0070C0"/>
                </a:solidFill>
                <a:latin typeface="Arial" panose="020B0604020202020204" pitchFamily="34" charset="0"/>
                <a:cs typeface="Arial" panose="020B0604020202020204" pitchFamily="34" charset="0"/>
              </a:rPr>
              <a:t>(n.º 1 do artigo 65.º)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solicita(m) a apreciação pela Comissão Paritária até 13 de Março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uteis) </a:t>
            </a:r>
            <a:r>
              <a:rPr lang="pt-PT" sz="1200" b="1" dirty="0">
                <a:solidFill>
                  <a:srgbClr val="0070C0"/>
                </a:solidFill>
                <a:latin typeface="Arial" panose="020B0604020202020204" pitchFamily="34" charset="0"/>
                <a:cs typeface="Arial" panose="020B0604020202020204" pitchFamily="34" charset="0"/>
              </a:rPr>
              <a:t>(n.º 1 do artigo 70.º)</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A Comissão Paritária emite parecer até 27 de Março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 </a:t>
            </a:r>
            <a:r>
              <a:rPr lang="pt-PT" sz="1200" b="1" dirty="0">
                <a:solidFill>
                  <a:srgbClr val="0070C0"/>
                </a:solidFill>
                <a:latin typeface="Arial" panose="020B0604020202020204" pitchFamily="34" charset="0"/>
                <a:cs typeface="Arial" panose="020B0604020202020204" pitchFamily="34" charset="0"/>
              </a:rPr>
              <a:t>(n.º 5 do artigo 70.º)</a:t>
            </a:r>
            <a:r>
              <a:rPr lang="pt-PT" sz="1200" b="1" dirty="0">
                <a:solidFill>
                  <a:srgbClr val="FF6600"/>
                </a:solidFill>
                <a:latin typeface="Arial" panose="020B0604020202020204" pitchFamily="34" charset="0"/>
                <a:cs typeface="Arial" panose="020B0604020202020204" pitchFamily="34" charset="0"/>
              </a:rPr>
              <a:t> *</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homologa(m) as avaliações até 30 de Abril </a:t>
            </a:r>
            <a:r>
              <a:rPr lang="pt-PT" sz="1200" b="1" dirty="0">
                <a:solidFill>
                  <a:srgbClr val="0070C0"/>
                </a:solidFill>
                <a:latin typeface="Arial" panose="020B0604020202020204" pitchFamily="34" charset="0"/>
                <a:cs typeface="Arial" panose="020B0604020202020204" pitchFamily="34" charset="0"/>
              </a:rPr>
              <a:t>(artigo 71.º)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dá(</a:t>
            </a:r>
            <a:r>
              <a:rPr lang="pt-PT" sz="1200" dirty="0" err="1">
                <a:solidFill>
                  <a:schemeClr val="tx1"/>
                </a:solidFill>
                <a:latin typeface="Arial" panose="020B0604020202020204" pitchFamily="34" charset="0"/>
                <a:cs typeface="Arial" panose="020B0604020202020204" pitchFamily="34" charset="0"/>
              </a:rPr>
              <a:t>ão</a:t>
            </a:r>
            <a:r>
              <a:rPr lang="pt-PT" sz="1200" dirty="0">
                <a:solidFill>
                  <a:schemeClr val="tx1"/>
                </a:solidFill>
                <a:latin typeface="Arial" panose="020B0604020202020204" pitchFamily="34" charset="0"/>
                <a:cs typeface="Arial" panose="020B0604020202020204" pitchFamily="34" charset="0"/>
              </a:rPr>
              <a:t>) conhecimento ao(s) Avaliado(s) até  8 de Maio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(5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(artigo 71.º)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reclama(m) da homologação até 22 de Maio 2026</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1 do artigo 72.º)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profere(m) decisão sobre a reclamação do ato de homologação até 05 de Junho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1 do artigo 72.º)</a:t>
            </a:r>
            <a:r>
              <a:rPr lang="pt-PT" sz="1200" b="1" dirty="0">
                <a:solidFill>
                  <a:schemeClr val="tx1"/>
                </a:solidFill>
                <a:latin typeface="Arial" panose="020B0604020202020204" pitchFamily="34" charset="0"/>
                <a:cs typeface="Arial" panose="020B0604020202020204" pitchFamily="34" charset="0"/>
              </a:rPr>
              <a:t>.</a:t>
            </a:r>
          </a:p>
          <a:p>
            <a:pPr algn="just"/>
            <a:r>
              <a:rPr lang="pt-PT" sz="1200" b="1" dirty="0">
                <a:solidFill>
                  <a:srgbClr val="FF6600"/>
                </a:solidFill>
                <a:latin typeface="Arial" panose="020B0604020202020204" pitchFamily="34" charset="0"/>
                <a:cs typeface="Arial" panose="020B0604020202020204" pitchFamily="34" charset="0"/>
              </a:rPr>
              <a:t>* Tomando a data de 28 de fevereiro como a última para dar conhecimento.</a:t>
            </a:r>
          </a:p>
          <a:p>
            <a:pPr algn="just"/>
            <a:r>
              <a:rPr lang="pt-PT" sz="1200" b="1" dirty="0">
                <a:solidFill>
                  <a:srgbClr val="FF6600"/>
                </a:solidFill>
                <a:latin typeface="Arial" panose="020B0604020202020204" pitchFamily="34" charset="0"/>
                <a:cs typeface="Arial" panose="020B0604020202020204" pitchFamily="34" charset="0"/>
              </a:rPr>
              <a:t>** Tomando a data de 30 de abril como a última para homologar.</a:t>
            </a:r>
            <a:endParaRPr lang="pt-PT" sz="1200" dirty="0">
              <a:solidFill>
                <a:schemeClr val="tx1"/>
              </a:solidFill>
              <a:latin typeface="Arial" panose="020B0604020202020204" pitchFamily="34" charset="0"/>
              <a:cs typeface="Arial" panose="020B0604020202020204" pitchFamily="34" charset="0"/>
            </a:endParaRPr>
          </a:p>
          <a:p>
            <a:pPr algn="just"/>
            <a:endParaRPr lang="pt-PT" sz="1200" dirty="0">
              <a:solidFill>
                <a:schemeClr val="tx1"/>
              </a:solidFill>
              <a:latin typeface="Arial" panose="020B0604020202020204" pitchFamily="34" charset="0"/>
              <a:cs typeface="Arial" panose="020B0604020202020204" pitchFamily="34" charset="0"/>
            </a:endParaRPr>
          </a:p>
          <a:p>
            <a:pPr algn="just"/>
            <a:endParaRPr lang="pt-PT"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2958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05D64-CCB3-91CD-507E-DD80968CB2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FC41EFF-FF09-D502-A981-000A7BE1DC4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D16DDD9-50B6-2A72-61D7-C61D68612D3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ED156ADD-4356-6E0D-086E-C0AD893B684A}"/>
              </a:ext>
            </a:extLst>
          </p:cNvPr>
          <p:cNvSpPr/>
          <p:nvPr/>
        </p:nvSpPr>
        <p:spPr>
          <a:xfrm>
            <a:off x="1737361" y="1263470"/>
            <a:ext cx="9767252" cy="2154436"/>
          </a:xfrm>
          <a:prstGeom prst="rect">
            <a:avLst/>
          </a:prstGeom>
          <a:ln>
            <a:noFill/>
          </a:ln>
        </p:spPr>
        <p:txBody>
          <a:bodyPr wrap="square">
            <a:spAutoFit/>
          </a:bodyPr>
          <a:lstStyle/>
          <a:p>
            <a:pPr algn="ctr"/>
            <a:r>
              <a:rPr lang="pt-PT" sz="1600" b="1" u="sng" dirty="0">
                <a:solidFill>
                  <a:srgbClr val="00B050"/>
                </a:solidFill>
              </a:rPr>
              <a:t>Quais os efeitos da Avaliação Final para a alteração do posicionamento na carreira  e consequente reposicionamento remuneratório?</a:t>
            </a:r>
          </a:p>
          <a:p>
            <a:pPr algn="ctr"/>
            <a:endParaRPr lang="pt-PT" sz="1600" b="1" dirty="0">
              <a:solidFill>
                <a:srgbClr val="00B050"/>
              </a:solidFill>
            </a:endParaRPr>
          </a:p>
          <a:p>
            <a:pPr algn="ctr"/>
            <a:r>
              <a:rPr lang="pt-PT" sz="1600" b="1" dirty="0"/>
              <a:t>Resposta:</a:t>
            </a:r>
          </a:p>
          <a:p>
            <a:pPr algn="ctr"/>
            <a:endParaRPr lang="pt-PT" sz="1400" b="1" dirty="0">
              <a:solidFill>
                <a:srgbClr val="00B050"/>
              </a:solidFill>
            </a:endParaRPr>
          </a:p>
          <a:p>
            <a:pPr algn="just"/>
            <a:r>
              <a:rPr lang="pt-PT" sz="1400" dirty="0"/>
              <a:t>Os efeitos da Avaliação Final, de cada ciclo de gestão anual em sede de SIADAPRA 3, para  a alteração do posicionamento na carreira e consequente reposicionamento remuneratório, encontram-se previstos no DL 12/2024</a:t>
            </a:r>
          </a:p>
          <a:p>
            <a:pPr algn="just"/>
            <a:endParaRPr lang="pt-PT" sz="1400" dirty="0"/>
          </a:p>
        </p:txBody>
      </p:sp>
      <p:graphicFrame>
        <p:nvGraphicFramePr>
          <p:cNvPr id="4" name="Tabela 3">
            <a:extLst>
              <a:ext uri="{FF2B5EF4-FFF2-40B4-BE49-F238E27FC236}">
                <a16:creationId xmlns:a16="http://schemas.microsoft.com/office/drawing/2014/main" id="{FC2F3328-2A1E-D819-4E61-DF965FA3CE10}"/>
              </a:ext>
            </a:extLst>
          </p:cNvPr>
          <p:cNvGraphicFramePr>
            <a:graphicFrameLocks noGrp="1"/>
          </p:cNvGraphicFramePr>
          <p:nvPr>
            <p:extLst>
              <p:ext uri="{D42A27DB-BD31-4B8C-83A1-F6EECF244321}">
                <p14:modId xmlns:p14="http://schemas.microsoft.com/office/powerpoint/2010/main" val="3866401534"/>
              </p:ext>
            </p:extLst>
          </p:nvPr>
        </p:nvGraphicFramePr>
        <p:xfrm>
          <a:off x="2781309" y="3227649"/>
          <a:ext cx="7422681" cy="3280342"/>
        </p:xfrm>
        <a:graphic>
          <a:graphicData uri="http://schemas.openxmlformats.org/drawingml/2006/table">
            <a:tbl>
              <a:tblPr firstRow="1" bandRow="1">
                <a:tableStyleId>{5C22544A-7EE6-4342-B048-85BDC9FD1C3A}</a:tableStyleId>
              </a:tblPr>
              <a:tblGrid>
                <a:gridCol w="2530995">
                  <a:extLst>
                    <a:ext uri="{9D8B030D-6E8A-4147-A177-3AD203B41FA5}">
                      <a16:colId xmlns:a16="http://schemas.microsoft.com/office/drawing/2014/main" val="1533413362"/>
                    </a:ext>
                  </a:extLst>
                </a:gridCol>
                <a:gridCol w="2461082">
                  <a:extLst>
                    <a:ext uri="{9D8B030D-6E8A-4147-A177-3AD203B41FA5}">
                      <a16:colId xmlns:a16="http://schemas.microsoft.com/office/drawing/2014/main" val="2429449467"/>
                    </a:ext>
                  </a:extLst>
                </a:gridCol>
                <a:gridCol w="2430604">
                  <a:extLst>
                    <a:ext uri="{9D8B030D-6E8A-4147-A177-3AD203B41FA5}">
                      <a16:colId xmlns:a16="http://schemas.microsoft.com/office/drawing/2014/main" val="2300139838"/>
                    </a:ext>
                  </a:extLst>
                </a:gridCol>
              </a:tblGrid>
              <a:tr h="616061">
                <a:tc gridSpan="2">
                  <a:txBody>
                    <a:bodyPr/>
                    <a:lstStyle/>
                    <a:p>
                      <a:pPr algn="ctr"/>
                      <a:r>
                        <a:rPr lang="pt-PT" dirty="0"/>
                        <a:t>DL 12/2024</a:t>
                      </a:r>
                    </a:p>
                  </a:txBody>
                  <a:tcPr anchor="ctr"/>
                </a:tc>
                <a:tc hMerge="1">
                  <a:txBody>
                    <a:bodyPr/>
                    <a:lstStyle/>
                    <a:p>
                      <a:endParaRPr dirty="0"/>
                    </a:p>
                  </a:txBody>
                  <a:tcPr anchor="ctr"/>
                </a:tc>
                <a:tc>
                  <a:txBody>
                    <a:bodyPr/>
                    <a:lstStyle/>
                    <a:p>
                      <a:pPr algn="ctr"/>
                      <a:r>
                        <a:rPr lang="pt-PT" dirty="0"/>
                        <a:t>Progressão</a:t>
                      </a:r>
                    </a:p>
                    <a:p>
                      <a:pPr algn="ctr"/>
                      <a:r>
                        <a:rPr lang="pt-PT" dirty="0"/>
                        <a:t>Carreira</a:t>
                      </a:r>
                    </a:p>
                  </a:txBody>
                  <a:tcPr anchor="ctr"/>
                </a:tc>
                <a:extLst>
                  <a:ext uri="{0D108BD9-81ED-4DB2-BD59-A6C34878D82A}">
                    <a16:rowId xmlns:a16="http://schemas.microsoft.com/office/drawing/2014/main" val="1175883313"/>
                  </a:ext>
                </a:extLst>
              </a:tr>
              <a:tr h="616061">
                <a:tc>
                  <a:txBody>
                    <a:bodyPr/>
                    <a:lstStyle/>
                    <a:p>
                      <a:pPr algn="ctr"/>
                      <a:r>
                        <a:rPr lang="pt-PT" sz="1400" b="1" dirty="0">
                          <a:solidFill>
                            <a:srgbClr val="00B050"/>
                          </a:solidFill>
                        </a:rPr>
                        <a:t>Menção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400" b="1" dirty="0">
                          <a:solidFill>
                            <a:srgbClr val="00B050"/>
                          </a:solidFill>
                        </a:rPr>
                        <a:t>Classificação</a:t>
                      </a:r>
                    </a:p>
                  </a:txBody>
                  <a:tcPr anchor="ctr"/>
                </a:tc>
                <a:tc>
                  <a:txBody>
                    <a:bodyPr/>
                    <a:lstStyle/>
                    <a:p>
                      <a:pPr algn="ctr"/>
                      <a:r>
                        <a:rPr lang="pt-PT" sz="1400" b="1" dirty="0">
                          <a:solidFill>
                            <a:srgbClr val="00B050"/>
                          </a:solidFill>
                        </a:rPr>
                        <a:t>Pontos</a:t>
                      </a:r>
                    </a:p>
                    <a:p>
                      <a:pPr algn="ctr"/>
                      <a:r>
                        <a:rPr lang="pt-PT" sz="1400" b="1" dirty="0">
                          <a:solidFill>
                            <a:srgbClr val="00B050"/>
                          </a:solidFill>
                        </a:rPr>
                        <a:t>Anos 25 e seguintes</a:t>
                      </a:r>
                    </a:p>
                  </a:txBody>
                  <a:tcPr anchor="ctr"/>
                </a:tc>
                <a:extLst>
                  <a:ext uri="{0D108BD9-81ED-4DB2-BD59-A6C34878D82A}">
                    <a16:rowId xmlns:a16="http://schemas.microsoft.com/office/drawing/2014/main" val="3591231702"/>
                  </a:ext>
                </a:extLst>
              </a:tr>
              <a:tr h="352035">
                <a:tc>
                  <a:txBody>
                    <a:bodyPr/>
                    <a:lstStyle/>
                    <a:p>
                      <a:pPr algn="ctr"/>
                      <a:r>
                        <a:rPr lang="pt-PT" sz="1600" dirty="0"/>
                        <a:t>Excelente</a:t>
                      </a:r>
                    </a:p>
                  </a:txBody>
                  <a:tcPr anchor="ctr"/>
                </a:tc>
                <a:tc>
                  <a:txBody>
                    <a:bodyPr/>
                    <a:lstStyle/>
                    <a:p>
                      <a:pPr algn="ctr"/>
                      <a:r>
                        <a:rPr lang="pt-PT" sz="1600" dirty="0"/>
                        <a:t>-----------</a:t>
                      </a:r>
                    </a:p>
                  </a:txBody>
                  <a:tcPr anchor="ctr"/>
                </a:tc>
                <a:tc>
                  <a:txBody>
                    <a:bodyPr/>
                    <a:lstStyle/>
                    <a:p>
                      <a:pPr algn="ctr"/>
                      <a:r>
                        <a:rPr lang="pt-PT" sz="1600" dirty="0"/>
                        <a:t>3</a:t>
                      </a:r>
                    </a:p>
                  </a:txBody>
                  <a:tcPr anchor="ctr"/>
                </a:tc>
                <a:extLst>
                  <a:ext uri="{0D108BD9-81ED-4DB2-BD59-A6C34878D82A}">
                    <a16:rowId xmlns:a16="http://schemas.microsoft.com/office/drawing/2014/main" val="2468537540"/>
                  </a:ext>
                </a:extLst>
              </a:tr>
              <a:tr h="352035">
                <a:tc>
                  <a:txBody>
                    <a:bodyPr/>
                    <a:lstStyle/>
                    <a:p>
                      <a:pPr algn="ctr"/>
                      <a:r>
                        <a:rPr lang="pt-PT" sz="1600" dirty="0"/>
                        <a:t>Muito Bom</a:t>
                      </a:r>
                    </a:p>
                  </a:txBody>
                  <a:tcPr anchor="ctr"/>
                </a:tc>
                <a:tc>
                  <a:txBody>
                    <a:bodyPr/>
                    <a:lstStyle/>
                    <a:p>
                      <a:pPr algn="ctr"/>
                      <a:r>
                        <a:rPr lang="pt-PT" sz="1600" dirty="0"/>
                        <a:t>4 a 5</a:t>
                      </a:r>
                    </a:p>
                  </a:txBody>
                  <a:tcPr anchor="ctr"/>
                </a:tc>
                <a:tc>
                  <a:txBody>
                    <a:bodyPr/>
                    <a:lstStyle/>
                    <a:p>
                      <a:pPr algn="ctr"/>
                      <a:r>
                        <a:rPr lang="pt-PT" sz="1600" dirty="0"/>
                        <a:t>2</a:t>
                      </a:r>
                    </a:p>
                  </a:txBody>
                  <a:tcPr anchor="ctr"/>
                </a:tc>
                <a:extLst>
                  <a:ext uri="{0D108BD9-81ED-4DB2-BD59-A6C34878D82A}">
                    <a16:rowId xmlns:a16="http://schemas.microsoft.com/office/drawing/2014/main" val="1244795988"/>
                  </a:ext>
                </a:extLst>
              </a:tr>
              <a:tr h="616061">
                <a:tc>
                  <a:txBody>
                    <a:bodyPr/>
                    <a:lstStyle/>
                    <a:p>
                      <a:pPr algn="ctr"/>
                      <a:r>
                        <a:rPr lang="pt-PT" sz="1600" dirty="0"/>
                        <a:t>Bom</a:t>
                      </a:r>
                    </a:p>
                  </a:txBody>
                  <a:tcPr anchor="ctr"/>
                </a:tc>
                <a:tc>
                  <a:txBody>
                    <a:bodyPr/>
                    <a:lstStyle/>
                    <a:p>
                      <a:pPr algn="ctr"/>
                      <a:r>
                        <a:rPr lang="pt-PT" sz="1600" dirty="0"/>
                        <a:t>3,500 a 3,999</a:t>
                      </a:r>
                    </a:p>
                  </a:txBody>
                  <a:tcPr anchor="ctr"/>
                </a:tc>
                <a:tc>
                  <a:txBody>
                    <a:bodyPr/>
                    <a:lstStyle/>
                    <a:p>
                      <a:pPr algn="ctr"/>
                      <a:r>
                        <a:rPr lang="pt-PT" sz="1600" dirty="0"/>
                        <a:t>1,5</a:t>
                      </a:r>
                    </a:p>
                  </a:txBody>
                  <a:tcPr anchor="ctr"/>
                </a:tc>
                <a:extLst>
                  <a:ext uri="{0D108BD9-81ED-4DB2-BD59-A6C34878D82A}">
                    <a16:rowId xmlns:a16="http://schemas.microsoft.com/office/drawing/2014/main" val="1189986743"/>
                  </a:ext>
                </a:extLst>
              </a:tr>
              <a:tr h="352035">
                <a:tc>
                  <a:txBody>
                    <a:bodyPr/>
                    <a:lstStyle/>
                    <a:p>
                      <a:pPr algn="ctr"/>
                      <a:r>
                        <a:rPr lang="pt-PT" sz="1600" dirty="0"/>
                        <a:t>Regular</a:t>
                      </a:r>
                    </a:p>
                  </a:txBody>
                  <a:tcPr anchor="ctr"/>
                </a:tc>
                <a:tc>
                  <a:txBody>
                    <a:bodyPr/>
                    <a:lstStyle/>
                    <a:p>
                      <a:pPr algn="ctr"/>
                      <a:r>
                        <a:rPr lang="pt-PT" sz="1600" dirty="0"/>
                        <a:t>2 a 3,499</a:t>
                      </a:r>
                    </a:p>
                  </a:txBody>
                  <a:tcPr anchor="ctr"/>
                </a:tc>
                <a:tc>
                  <a:txBody>
                    <a:bodyPr/>
                    <a:lstStyle/>
                    <a:p>
                      <a:pPr algn="ctr"/>
                      <a:r>
                        <a:rPr lang="pt-PT" sz="1600" dirty="0"/>
                        <a:t>1</a:t>
                      </a:r>
                    </a:p>
                  </a:txBody>
                  <a:tcPr anchor="ctr"/>
                </a:tc>
                <a:extLst>
                  <a:ext uri="{0D108BD9-81ED-4DB2-BD59-A6C34878D82A}">
                    <a16:rowId xmlns:a16="http://schemas.microsoft.com/office/drawing/2014/main" val="1580248994"/>
                  </a:ext>
                </a:extLst>
              </a:tr>
              <a:tr h="352035">
                <a:tc>
                  <a:txBody>
                    <a:bodyPr/>
                    <a:lstStyle/>
                    <a:p>
                      <a:pPr algn="ctr"/>
                      <a:r>
                        <a:rPr lang="pt-PT" sz="1600" dirty="0"/>
                        <a:t>Inadequado</a:t>
                      </a:r>
                    </a:p>
                  </a:txBody>
                  <a:tcPr anchor="ctr"/>
                </a:tc>
                <a:tc>
                  <a:txBody>
                    <a:bodyPr/>
                    <a:lstStyle/>
                    <a:p>
                      <a:pPr algn="ctr"/>
                      <a:r>
                        <a:rPr lang="pt-PT" sz="1600" dirty="0"/>
                        <a:t>1 a 1,999</a:t>
                      </a:r>
                    </a:p>
                  </a:txBody>
                  <a:tcPr anchor="ctr"/>
                </a:tc>
                <a:tc>
                  <a:txBody>
                    <a:bodyPr/>
                    <a:lstStyle/>
                    <a:p>
                      <a:pPr algn="ctr"/>
                      <a:r>
                        <a:rPr lang="pt-PT" sz="1600" dirty="0"/>
                        <a:t>0</a:t>
                      </a:r>
                    </a:p>
                  </a:txBody>
                  <a:tcPr anchor="ctr"/>
                </a:tc>
                <a:extLst>
                  <a:ext uri="{0D108BD9-81ED-4DB2-BD59-A6C34878D82A}">
                    <a16:rowId xmlns:a16="http://schemas.microsoft.com/office/drawing/2014/main" val="2434053476"/>
                  </a:ext>
                </a:extLst>
              </a:tr>
            </a:tbl>
          </a:graphicData>
        </a:graphic>
      </p:graphicFrame>
    </p:spTree>
    <p:extLst>
      <p:ext uri="{BB962C8B-B14F-4D97-AF65-F5344CB8AC3E}">
        <p14:creationId xmlns:p14="http://schemas.microsoft.com/office/powerpoint/2010/main" val="85283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15546-5DA2-3065-E487-889433981AC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69C7AB9-8794-3F42-84F0-22590AD3B7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E211F997-9F00-C737-FE0D-E65BD029F56D}"/>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600" b="1" dirty="0">
                <a:solidFill>
                  <a:srgbClr val="00B050"/>
                </a:solidFill>
              </a:rPr>
              <a:t>Processo de Avaliação das Competências</a:t>
            </a:r>
          </a:p>
          <a:p>
            <a:pPr algn="ctr"/>
            <a:r>
              <a:rPr lang="pt-PT" sz="2600" b="1" dirty="0">
                <a:solidFill>
                  <a:srgbClr val="00B050"/>
                </a:solidFill>
              </a:rPr>
              <a:t>SIADAPRA 3 e Competências</a:t>
            </a:r>
          </a:p>
          <a:p>
            <a:pPr algn="ctr"/>
            <a:endParaRPr lang="pt-PT" sz="2600" b="1" dirty="0">
              <a:solidFill>
                <a:srgbClr val="00B050"/>
              </a:solidFill>
            </a:endParaRPr>
          </a:p>
          <a:p>
            <a:endParaRPr lang="pt-PT" sz="2600" b="1" dirty="0">
              <a:solidFill>
                <a:srgbClr val="00B050"/>
              </a:solidFill>
            </a:endParaRPr>
          </a:p>
        </p:txBody>
      </p:sp>
      <p:cxnSp>
        <p:nvCxnSpPr>
          <p:cNvPr id="6" name="Conexão reta 5">
            <a:extLst>
              <a:ext uri="{FF2B5EF4-FFF2-40B4-BE49-F238E27FC236}">
                <a16:creationId xmlns:a16="http://schemas.microsoft.com/office/drawing/2014/main" id="{E9616444-75D9-31CC-C430-BEC888449666}"/>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0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263470"/>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Quando estamos a contextualizar quadros de competências referimo-nos a que natureza e a que entidades?</a:t>
            </a:r>
          </a:p>
          <a:p>
            <a:endParaRPr lang="pt-PT" sz="1600" b="1" dirty="0">
              <a:solidFill>
                <a:schemeClr val="tx1"/>
              </a:solidFill>
            </a:endParaRPr>
          </a:p>
          <a:p>
            <a:pPr algn="ctr"/>
            <a:r>
              <a:rPr lang="pt-PT" sz="1600" b="1" u="sng" dirty="0">
                <a:solidFill>
                  <a:schemeClr val="tx1"/>
                </a:solidFill>
              </a:rPr>
              <a:t>Resposta:</a:t>
            </a:r>
          </a:p>
          <a:p>
            <a:endParaRPr lang="pt-PT" sz="1400" b="1" dirty="0">
              <a:solidFill>
                <a:schemeClr val="tx1"/>
              </a:solidFill>
            </a:endParaRPr>
          </a:p>
          <a:p>
            <a:r>
              <a:rPr lang="pt-PT" sz="1400" b="1" dirty="0">
                <a:solidFill>
                  <a:schemeClr val="tx1"/>
                </a:solidFill>
              </a:rPr>
              <a:t>Entidades/Organizações/Instituições</a:t>
            </a:r>
          </a:p>
          <a:p>
            <a:pPr algn="just"/>
            <a:endParaRPr lang="pt-PT" sz="1400" dirty="0">
              <a:solidFill>
                <a:schemeClr val="tx1"/>
              </a:solidFill>
            </a:endParaRPr>
          </a:p>
          <a:p>
            <a:pPr marL="285750" indent="-285750" algn="just">
              <a:buFont typeface="Wingdings" panose="05000000000000000000" pitchFamily="2" charset="2"/>
              <a:buChar char="q"/>
            </a:pPr>
            <a:r>
              <a:rPr lang="pt-PT" sz="1400" dirty="0">
                <a:solidFill>
                  <a:schemeClr val="tx1"/>
                </a:solidFill>
              </a:rPr>
              <a:t>Competências Legais</a:t>
            </a:r>
          </a:p>
          <a:p>
            <a:pPr marL="285750" indent="-285750" algn="just">
              <a:buFont typeface="Wingdings" panose="05000000000000000000" pitchFamily="2" charset="2"/>
              <a:buChar char="q"/>
            </a:pPr>
            <a:r>
              <a:rPr lang="pt-PT" sz="1400" dirty="0">
                <a:solidFill>
                  <a:schemeClr val="tx1"/>
                </a:solidFill>
              </a:rPr>
              <a:t>Competências Institucionais</a:t>
            </a:r>
          </a:p>
          <a:p>
            <a:pPr marL="285750" indent="-285750" algn="just">
              <a:buFont typeface="Wingdings" panose="05000000000000000000" pitchFamily="2" charset="2"/>
              <a:buChar char="q"/>
            </a:pPr>
            <a:r>
              <a:rPr lang="pt-PT" sz="1400" dirty="0">
                <a:solidFill>
                  <a:schemeClr val="tx1"/>
                </a:solidFill>
              </a:rPr>
              <a:t>Competências Orgânicas</a:t>
            </a:r>
          </a:p>
          <a:p>
            <a:pPr marL="285750" indent="-285750" algn="just">
              <a:buFont typeface="Wingdings" panose="05000000000000000000" pitchFamily="2" charset="2"/>
              <a:buChar char="q"/>
            </a:pPr>
            <a:r>
              <a:rPr lang="pt-PT" sz="1400" dirty="0">
                <a:solidFill>
                  <a:schemeClr val="tx1"/>
                </a:solidFill>
              </a:rPr>
              <a:t>Competências Funcionais</a:t>
            </a:r>
          </a:p>
          <a:p>
            <a:pPr algn="just"/>
            <a:endParaRPr lang="pt-PT" sz="1400" dirty="0">
              <a:solidFill>
                <a:schemeClr val="tx1"/>
              </a:solidFill>
            </a:endParaRPr>
          </a:p>
          <a:p>
            <a:pPr algn="just"/>
            <a:r>
              <a:rPr lang="pt-PT" sz="1400" b="1" dirty="0">
                <a:solidFill>
                  <a:schemeClr val="tx1"/>
                </a:solidFill>
              </a:rPr>
              <a:t>Individuo(s)/Grupo(s) de Individuo(s)</a:t>
            </a:r>
          </a:p>
          <a:p>
            <a:pPr algn="just"/>
            <a:endParaRPr lang="pt-PT" sz="1400" dirty="0">
              <a:solidFill>
                <a:schemeClr val="tx1"/>
              </a:solidFill>
            </a:endParaRPr>
          </a:p>
          <a:p>
            <a:pPr marL="285750" indent="-285750" algn="just">
              <a:buFont typeface="Wingdings" panose="05000000000000000000" pitchFamily="2" charset="2"/>
              <a:buChar char="q"/>
            </a:pPr>
            <a:r>
              <a:rPr lang="pt-PT" sz="1400" dirty="0">
                <a:solidFill>
                  <a:schemeClr val="tx1"/>
                </a:solidFill>
              </a:rPr>
              <a:t>Competências Legais</a:t>
            </a:r>
          </a:p>
          <a:p>
            <a:pPr marL="285750" indent="-285750" algn="just">
              <a:buFont typeface="Wingdings" panose="05000000000000000000" pitchFamily="2" charset="2"/>
              <a:buChar char="q"/>
            </a:pPr>
            <a:r>
              <a:rPr lang="pt-PT" sz="1400" b="1" dirty="0">
                <a:solidFill>
                  <a:srgbClr val="00B050"/>
                </a:solidFill>
              </a:rPr>
              <a:t>Competências Profissionais</a:t>
            </a:r>
          </a:p>
          <a:p>
            <a:pPr marL="285750" indent="-285750" algn="just">
              <a:buFont typeface="Wingdings" panose="05000000000000000000" pitchFamily="2" charset="2"/>
              <a:buChar char="q"/>
            </a:pPr>
            <a:r>
              <a:rPr lang="pt-PT" sz="1400" b="1" dirty="0">
                <a:solidFill>
                  <a:srgbClr val="00B050"/>
                </a:solidFill>
              </a:rPr>
              <a:t>Competências Funcionais</a:t>
            </a:r>
          </a:p>
          <a:p>
            <a:pPr marL="285750" indent="-285750" algn="just">
              <a:buFont typeface="Wingdings" panose="05000000000000000000" pitchFamily="2" charset="2"/>
              <a:buChar char="q"/>
            </a:pPr>
            <a:r>
              <a:rPr lang="pt-PT" sz="1400" b="1" dirty="0">
                <a:solidFill>
                  <a:srgbClr val="00B050"/>
                </a:solidFill>
              </a:rPr>
              <a:t>Competências Técnicas</a:t>
            </a:r>
          </a:p>
          <a:p>
            <a:pPr marL="285750" indent="-285750" algn="just">
              <a:buFont typeface="Wingdings" panose="05000000000000000000" pitchFamily="2" charset="2"/>
              <a:buChar char="q"/>
            </a:pPr>
            <a:r>
              <a:rPr lang="pt-PT" sz="1400" b="1" dirty="0">
                <a:solidFill>
                  <a:srgbClr val="FF6600"/>
                </a:solidFill>
              </a:rPr>
              <a:t>Competências Comportamentais</a:t>
            </a:r>
          </a:p>
          <a:p>
            <a:endParaRPr lang="pt-PT" sz="1600"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38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CA63B-8A9B-5F37-593A-932D97DD5A1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4D925C-FAEB-6F12-AE07-7E653B708C4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F27FD80-5743-5945-9CD1-67B7E7019B2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8AD69565-7CC7-8F68-170B-CDAD8207A3FA}"/>
              </a:ext>
            </a:extLst>
          </p:cNvPr>
          <p:cNvSpPr/>
          <p:nvPr/>
        </p:nvSpPr>
        <p:spPr>
          <a:xfrm>
            <a:off x="1737361" y="1263470"/>
            <a:ext cx="9767252" cy="5416868"/>
          </a:xfrm>
          <a:prstGeom prst="rect">
            <a:avLst/>
          </a:prstGeom>
        </p:spPr>
        <p:txBody>
          <a:bodyPr wrap="square">
            <a:spAutoFit/>
          </a:bodyPr>
          <a:lstStyle/>
          <a:p>
            <a:pPr algn="just"/>
            <a:endParaRPr lang="pt-PT" sz="1400" dirty="0">
              <a:solidFill>
                <a:srgbClr val="00B050"/>
              </a:solidFill>
            </a:endParaRPr>
          </a:p>
          <a:p>
            <a:pPr algn="ctr"/>
            <a:r>
              <a:rPr lang="pt-PT" sz="1600" b="1" u="sng" dirty="0">
                <a:solidFill>
                  <a:srgbClr val="00B050"/>
                </a:solidFill>
              </a:rPr>
              <a:t>Como são </a:t>
            </a:r>
            <a:r>
              <a:rPr lang="pt-PT" sz="1600" b="1" u="sng" dirty="0">
                <a:solidFill>
                  <a:srgbClr val="FF6600"/>
                </a:solidFill>
              </a:rPr>
              <a:t>identificadas/determinadas/construídas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ctr"/>
            <a:endParaRPr lang="pt-PT" sz="1600" b="1" u="sng" dirty="0">
              <a:solidFill>
                <a:srgbClr val="00B050"/>
              </a:solidFill>
            </a:endParaRPr>
          </a:p>
          <a:p>
            <a:pPr algn="just"/>
            <a:r>
              <a:rPr lang="pt-PT" sz="1400" b="1" dirty="0">
                <a:solidFill>
                  <a:srgbClr val="FF6600"/>
                </a:solidFill>
              </a:rPr>
              <a:t>(Em regra)</a:t>
            </a:r>
            <a:r>
              <a:rPr lang="pt-PT" sz="1400" dirty="0"/>
              <a:t>As competências são </a:t>
            </a:r>
            <a:r>
              <a:rPr lang="pt-PT" sz="1400" b="1" dirty="0">
                <a:solidFill>
                  <a:srgbClr val="FF6600"/>
                </a:solidFill>
              </a:rPr>
              <a:t>identificadas e determinadas por portaria</a:t>
            </a:r>
            <a:r>
              <a:rPr lang="pt-PT" sz="1400" dirty="0"/>
              <a:t> do membro do Governo Regional responsável pela Administração Pública. </a:t>
            </a:r>
            <a:r>
              <a:rPr lang="pt-PT" sz="1400" b="1" dirty="0">
                <a:solidFill>
                  <a:srgbClr val="0070C0"/>
                </a:solidFill>
              </a:rPr>
              <a:t>(n.º 6 do artigo 35.º)</a:t>
            </a:r>
            <a:endParaRPr lang="pt-PT" sz="1400" dirty="0">
              <a:solidFill>
                <a:srgbClr val="00B050"/>
              </a:solidFill>
            </a:endParaRPr>
          </a:p>
          <a:p>
            <a:pPr algn="just"/>
            <a:endParaRPr lang="pt-PT" sz="1400" dirty="0"/>
          </a:p>
          <a:p>
            <a:pPr algn="just"/>
            <a:r>
              <a:rPr lang="pt-PT" sz="1400" b="1" dirty="0">
                <a:solidFill>
                  <a:srgbClr val="FF6600"/>
                </a:solidFill>
              </a:rPr>
              <a:t>(Exceção) </a:t>
            </a:r>
            <a:r>
              <a:rPr lang="pt-PT" sz="1400" b="1" dirty="0">
                <a:solidFill>
                  <a:srgbClr val="00B050"/>
                </a:solidFill>
              </a:rPr>
              <a:t>Por portaria conjunta dos membros do Governo Regional da tutela e responsáveis pelas áreas das finanças e da Administração Pública, ou por instrumento de regulamentação coletiva de trabalho, </a:t>
            </a:r>
            <a:r>
              <a:rPr lang="pt-PT" sz="1400" b="1" dirty="0">
                <a:solidFill>
                  <a:schemeClr val="accent1">
                    <a:lumMod val="60000"/>
                    <a:lumOff val="40000"/>
                  </a:schemeClr>
                </a:solidFill>
              </a:rPr>
              <a:t>podem ser realizadas adaptações</a:t>
            </a:r>
            <a:r>
              <a:rPr lang="pt-PT" sz="1400" dirty="0">
                <a:solidFill>
                  <a:schemeClr val="accent1">
                    <a:lumMod val="60000"/>
                    <a:lumOff val="40000"/>
                  </a:schemeClr>
                </a:solidFill>
              </a:rPr>
              <a:t> </a:t>
            </a:r>
            <a:r>
              <a:rPr lang="pt-PT" sz="1400" dirty="0"/>
              <a:t>ao regime previsto no presente diploma em razão das atribuições e organização dos serviços e organismos, das carreiras do seu pessoal ou das necessidades da sua gestão.</a:t>
            </a:r>
            <a:r>
              <a:rPr lang="pt-PT" sz="1400" b="1" dirty="0">
                <a:solidFill>
                  <a:srgbClr val="0070C0"/>
                </a:solidFill>
              </a:rPr>
              <a:t> (n.º 2 do artigo 3.º)</a:t>
            </a:r>
            <a:endParaRPr lang="pt-PT" sz="1400" dirty="0">
              <a:solidFill>
                <a:srgbClr val="00B050"/>
              </a:solidFill>
            </a:endParaRPr>
          </a:p>
          <a:p>
            <a:pPr algn="just"/>
            <a:endParaRPr lang="pt-PT" sz="1400" dirty="0"/>
          </a:p>
          <a:p>
            <a:pPr algn="just"/>
            <a:r>
              <a:rPr lang="pt-PT" sz="1400" dirty="0"/>
              <a:t>No caso dos </a:t>
            </a:r>
            <a:r>
              <a:rPr lang="pt-PT" sz="1400" b="1" dirty="0">
                <a:solidFill>
                  <a:srgbClr val="00B050"/>
                </a:solidFill>
              </a:rPr>
              <a:t>institutos públicos</a:t>
            </a:r>
            <a:r>
              <a:rPr lang="pt-PT" sz="1400" dirty="0"/>
              <a:t>, a </a:t>
            </a:r>
            <a:r>
              <a:rPr lang="pt-PT" sz="1400" b="1" dirty="0">
                <a:solidFill>
                  <a:schemeClr val="accent1">
                    <a:lumMod val="60000"/>
                    <a:lumOff val="40000"/>
                  </a:schemeClr>
                </a:solidFill>
              </a:rPr>
              <a:t>adaptação</a:t>
            </a:r>
            <a:r>
              <a:rPr lang="pt-PT" sz="1400" dirty="0"/>
              <a:t> referida no número anterior </a:t>
            </a:r>
            <a:r>
              <a:rPr lang="pt-PT" sz="1400" b="1" dirty="0">
                <a:solidFill>
                  <a:srgbClr val="00B050"/>
                </a:solidFill>
              </a:rPr>
              <a:t>é aprovada em regulamento interno homologado pelos membros do Governo Regional aí referidos</a:t>
            </a:r>
            <a:r>
              <a:rPr lang="pt-PT" sz="1400" dirty="0"/>
              <a:t>. </a:t>
            </a:r>
            <a:r>
              <a:rPr lang="pt-PT" sz="1400" b="1" dirty="0">
                <a:solidFill>
                  <a:srgbClr val="0070C0"/>
                </a:solidFill>
              </a:rPr>
              <a:t>(n.º 3 do artigo 3.º)</a:t>
            </a:r>
            <a:endParaRPr lang="pt-PT" sz="1400" dirty="0">
              <a:solidFill>
                <a:srgbClr val="00B050"/>
              </a:solidFill>
            </a:endParaRPr>
          </a:p>
          <a:p>
            <a:pPr algn="just"/>
            <a:endParaRPr lang="pt-PT" sz="1400" dirty="0"/>
          </a:p>
          <a:p>
            <a:pPr algn="just"/>
            <a:r>
              <a:rPr lang="pt-PT" sz="1400" dirty="0"/>
              <a:t>As </a:t>
            </a:r>
            <a:r>
              <a:rPr lang="pt-PT" sz="1400" b="1" dirty="0">
                <a:solidFill>
                  <a:schemeClr val="accent1">
                    <a:lumMod val="60000"/>
                    <a:lumOff val="40000"/>
                  </a:schemeClr>
                </a:solidFill>
              </a:rPr>
              <a:t>adaptações</a:t>
            </a:r>
            <a:r>
              <a:rPr lang="pt-PT" sz="1400" dirty="0"/>
              <a:t> ao SIADAPRA </a:t>
            </a:r>
            <a:r>
              <a:rPr lang="pt-PT" sz="1400" b="1" dirty="0">
                <a:solidFill>
                  <a:srgbClr val="00B050"/>
                </a:solidFill>
              </a:rPr>
              <a:t>são feitas respeitando o disposto na presente lei em matéria de</a:t>
            </a:r>
            <a:r>
              <a:rPr lang="pt-PT" sz="1400" dirty="0"/>
              <a:t>:</a:t>
            </a:r>
          </a:p>
          <a:p>
            <a:pPr algn="just"/>
            <a:endParaRPr lang="pt-PT" sz="1400" dirty="0"/>
          </a:p>
          <a:p>
            <a:pPr marL="742950" lvl="1" indent="-285750" algn="just">
              <a:buFont typeface="Wingdings" panose="05000000000000000000" pitchFamily="2" charset="2"/>
              <a:buChar char="Ø"/>
            </a:pPr>
            <a:r>
              <a:rPr lang="pt-PT" sz="1400" b="1" dirty="0">
                <a:solidFill>
                  <a:srgbClr val="00B050"/>
                </a:solidFill>
              </a:rPr>
              <a:t>Princípios, objetivos e subsistemas do SIADAPRA</a:t>
            </a:r>
            <a:r>
              <a:rPr lang="pt-PT" sz="1400" dirty="0"/>
              <a:t>; </a:t>
            </a:r>
            <a:r>
              <a:rPr lang="pt-PT" sz="1400" b="1" dirty="0">
                <a:solidFill>
                  <a:srgbClr val="0070C0"/>
                </a:solidFill>
              </a:rPr>
              <a:t>[alínea a) do n.º 5 do artigo 3.º]</a:t>
            </a:r>
          </a:p>
          <a:p>
            <a:pPr lvl="1" algn="just"/>
            <a:endParaRPr lang="pt-PT" sz="1400" b="1" dirty="0">
              <a:solidFill>
                <a:srgbClr val="00B050"/>
              </a:solidFill>
            </a:endParaRPr>
          </a:p>
          <a:p>
            <a:pPr marL="742950" lvl="1" indent="-285750" algn="just">
              <a:buFont typeface="Wingdings" panose="05000000000000000000" pitchFamily="2" charset="2"/>
              <a:buChar char="Ø"/>
            </a:pPr>
            <a:r>
              <a:rPr lang="pt-PT" sz="1400" b="1" dirty="0">
                <a:solidFill>
                  <a:srgbClr val="00B050"/>
                </a:solidFill>
              </a:rPr>
              <a:t>Avaliação do desempenho baseada na confrontação entre objetivos fixados e resultados obtidos</a:t>
            </a:r>
            <a:r>
              <a:rPr lang="pt-PT" sz="1400" dirty="0"/>
              <a:t> e, no caso de dirigentes e trabalhadores, também as </a:t>
            </a:r>
            <a:r>
              <a:rPr lang="pt-PT" sz="1400" b="1" dirty="0">
                <a:solidFill>
                  <a:srgbClr val="00B050"/>
                </a:solidFill>
              </a:rPr>
              <a:t>competências</a:t>
            </a:r>
            <a:r>
              <a:rPr lang="pt-PT" sz="1400" dirty="0"/>
              <a:t> demonstradas e a desenvolver; </a:t>
            </a:r>
            <a:r>
              <a:rPr lang="pt-PT" sz="1400" b="1" dirty="0">
                <a:solidFill>
                  <a:srgbClr val="0070C0"/>
                </a:solidFill>
              </a:rPr>
              <a:t>[alínea a) do n.º 5 do artigo 3.º]</a:t>
            </a:r>
            <a:endParaRPr lang="pt-PT" sz="1400" b="1" dirty="0">
              <a:solidFill>
                <a:srgbClr val="00B050"/>
              </a:solidFill>
            </a:endParaRPr>
          </a:p>
        </p:txBody>
      </p:sp>
    </p:spTree>
    <p:extLst>
      <p:ext uri="{BB962C8B-B14F-4D97-AF65-F5344CB8AC3E}">
        <p14:creationId xmlns:p14="http://schemas.microsoft.com/office/powerpoint/2010/main" val="48753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263470"/>
            <a:ext cx="9767252" cy="480169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a:solidFill>
                  <a:srgbClr val="0070C0"/>
                </a:solidFill>
              </a:rPr>
              <a:t>Portaria n.º 43/2025, de 28 de abril de 2025</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76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9A8B-73E8-B1EC-7612-06241C3E35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DFF1835-864F-35AD-FF53-54D3AEDB0BD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D26A510-6D95-1EE7-5649-49499D3EAD50}"/>
              </a:ext>
            </a:extLst>
          </p:cNvPr>
          <p:cNvSpPr/>
          <p:nvPr/>
        </p:nvSpPr>
        <p:spPr>
          <a:xfrm>
            <a:off x="1737361" y="1025243"/>
            <a:ext cx="9767252" cy="544483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400" dirty="0">
                <a:solidFill>
                  <a:schemeClr val="tx1"/>
                </a:solidFill>
              </a:rPr>
              <a:t>A lista de competências encontra-se aprovada na </a:t>
            </a:r>
            <a:r>
              <a:rPr lang="pt-PT" sz="1400" b="1" dirty="0">
                <a:solidFill>
                  <a:srgbClr val="0070C0"/>
                </a:solidFill>
              </a:rPr>
              <a:t>Portaria n.º 43/2025, de 28 de Abril</a:t>
            </a:r>
            <a:r>
              <a:rPr lang="pt-PT" sz="1400" dirty="0">
                <a:solidFill>
                  <a:schemeClr val="tx1"/>
                </a:solidFill>
              </a:rPr>
              <a:t>.</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Uma única lista de competências, com comportamentos diferenciadas por </a:t>
            </a:r>
            <a:r>
              <a:rPr lang="pt-PT" sz="1400" b="1" u="sng" dirty="0">
                <a:solidFill>
                  <a:srgbClr val="C00000"/>
                </a:solidFill>
              </a:rPr>
              <a:t>(Novidade)</a:t>
            </a:r>
            <a:r>
              <a:rPr lang="pt-PT" sz="1400" dirty="0">
                <a:solidFill>
                  <a:srgbClr val="00B050"/>
                </a:solidFill>
              </a:rPr>
              <a:t>:</a:t>
            </a:r>
          </a:p>
          <a:p>
            <a:pPr marL="742950" lvl="1" indent="-285750">
              <a:buFont typeface="Wingdings" panose="05000000000000000000" pitchFamily="2" charset="2"/>
              <a:buChar char="v"/>
            </a:pPr>
            <a:r>
              <a:rPr lang="pt-PT" sz="1400" dirty="0">
                <a:solidFill>
                  <a:schemeClr val="tx1"/>
                </a:solidFill>
              </a:rPr>
              <a:t>Grau de complexidade funcional 1;</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pPr marL="742950" lvl="1" indent="-285750">
              <a:buFont typeface="Wingdings" panose="05000000000000000000" pitchFamily="2" charset="2"/>
              <a:buChar char="v"/>
            </a:pPr>
            <a:r>
              <a:rPr lang="pt-PT" sz="1400" dirty="0">
                <a:solidFill>
                  <a:schemeClr val="tx1"/>
                </a:solidFill>
              </a:rPr>
              <a:t>Grau de complexidade funcional 2;</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pPr marL="742950" lvl="1" indent="-285750">
              <a:buFont typeface="Wingdings" panose="05000000000000000000" pitchFamily="2" charset="2"/>
              <a:buChar char="v"/>
            </a:pPr>
            <a:r>
              <a:rPr lang="pt-PT" sz="1400" dirty="0">
                <a:solidFill>
                  <a:schemeClr val="tx1"/>
                </a:solidFill>
              </a:rPr>
              <a:t>Grau de complexidade funcional 3.</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Natureza das competências:</a:t>
            </a:r>
          </a:p>
          <a:p>
            <a:pPr marL="742950" lvl="1" indent="-285750">
              <a:buFont typeface="Wingdings" panose="05000000000000000000" pitchFamily="2" charset="2"/>
              <a:buChar char="v"/>
            </a:pPr>
            <a:r>
              <a:rPr lang="pt-PT" sz="1400" dirty="0">
                <a:solidFill>
                  <a:schemeClr val="tx1"/>
                </a:solidFill>
              </a:rPr>
              <a:t>Competências Comportamentais</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Verificação das competências:</a:t>
            </a:r>
          </a:p>
          <a:p>
            <a:pPr marL="742950" lvl="1" indent="-285750">
              <a:buFont typeface="Wingdings" panose="05000000000000000000" pitchFamily="2" charset="2"/>
              <a:buChar char="v"/>
            </a:pPr>
            <a:r>
              <a:rPr lang="pt-PT" sz="1400" dirty="0">
                <a:solidFill>
                  <a:schemeClr val="tx1"/>
                </a:solidFill>
              </a:rPr>
              <a:t>Competências demonstradas</a:t>
            </a:r>
          </a:p>
          <a:p>
            <a:pPr marL="285750" indent="-285750">
              <a:buFont typeface="Wingdings" panose="05000000000000000000" pitchFamily="2" charset="2"/>
              <a:buChar char="v"/>
            </a:pPr>
            <a:endParaRPr lang="pt-PT" sz="1400" dirty="0">
              <a:solidFill>
                <a:schemeClr val="tx1"/>
              </a:solidFill>
            </a:endParaRPr>
          </a:p>
          <a:p>
            <a:pPr marL="342900" indent="-342900">
              <a:buFont typeface="Wingdings" panose="05000000000000000000" pitchFamily="2" charset="2"/>
              <a:buChar char="q"/>
            </a:pPr>
            <a:r>
              <a:rPr lang="pt-PT" sz="1400" b="1" u="sng" dirty="0">
                <a:solidFill>
                  <a:srgbClr val="00B050"/>
                </a:solidFill>
              </a:rPr>
              <a:t>Significado (exigência) das competências</a:t>
            </a:r>
          </a:p>
          <a:p>
            <a:pPr marL="800100" lvl="1" indent="-342900">
              <a:buFont typeface="Wingdings" panose="05000000000000000000" pitchFamily="2" charset="2"/>
              <a:buChar char="v"/>
            </a:pPr>
            <a:r>
              <a:rPr lang="pt-PT" sz="1400" dirty="0">
                <a:solidFill>
                  <a:schemeClr val="tx1"/>
                </a:solidFill>
              </a:rPr>
              <a:t>Comportamentos diferenciados consoante as funções e/ou tarefas </a:t>
            </a:r>
            <a:r>
              <a:rPr lang="pt-PT" sz="1400" b="1" dirty="0">
                <a:solidFill>
                  <a:srgbClr val="C00000"/>
                </a:solidFill>
              </a:rPr>
              <a:t>(Novidade).</a:t>
            </a:r>
          </a:p>
        </p:txBody>
      </p:sp>
      <p:cxnSp>
        <p:nvCxnSpPr>
          <p:cNvPr id="6" name="Conexão reta 5">
            <a:extLst>
              <a:ext uri="{FF2B5EF4-FFF2-40B4-BE49-F238E27FC236}">
                <a16:creationId xmlns:a16="http://schemas.microsoft.com/office/drawing/2014/main" id="{881A8D2C-4A0A-76DB-F9E8-AB683A40C76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8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C5EDA-2E4F-A7A1-D98B-769E8B4813C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AFAE3D3-9214-7C13-26CC-F38C9D43E5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34EC8BC3-BB14-81B0-0C6D-68683ADFC76C}"/>
              </a:ext>
            </a:extLst>
          </p:cNvPr>
          <p:cNvSpPr/>
          <p:nvPr/>
        </p:nvSpPr>
        <p:spPr>
          <a:xfrm>
            <a:off x="1737361" y="1263470"/>
            <a:ext cx="9767252" cy="480169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b="1" strike="sngStrike" dirty="0">
              <a:solidFill>
                <a:srgbClr val="00B050"/>
              </a:solidFill>
            </a:endParaRPr>
          </a:p>
          <a:p>
            <a:pPr algn="ctr"/>
            <a:r>
              <a:rPr lang="pt-PT" sz="1600" b="1" dirty="0">
                <a:solidFill>
                  <a:srgbClr val="0070C0"/>
                </a:solidFill>
              </a:rPr>
              <a:t>Portaria n.º 43/2025, de 28 de abril de 2025</a:t>
            </a:r>
          </a:p>
          <a:p>
            <a:pPr algn="ctr"/>
            <a:r>
              <a:rPr lang="pt-PT" sz="1600" b="1" dirty="0">
                <a:solidFill>
                  <a:srgbClr val="00B050"/>
                </a:solidFill>
              </a:rPr>
              <a:t>Versus</a:t>
            </a:r>
          </a:p>
          <a:p>
            <a:pPr algn="ctr"/>
            <a:r>
              <a:rPr lang="pt-PT" sz="1600" b="1" dirty="0">
                <a:solidFill>
                  <a:srgbClr val="00B050"/>
                </a:solidFill>
              </a:rPr>
              <a:t>Lei n.º 35/2014, de 26 de junho (LTFP)</a:t>
            </a:r>
          </a:p>
          <a:p>
            <a:pPr algn="ctr"/>
            <a:endParaRPr lang="pt-PT" sz="1600" b="1" dirty="0">
              <a:solidFill>
                <a:srgbClr val="00B050"/>
              </a:solidFill>
            </a:endParaRPr>
          </a:p>
        </p:txBody>
      </p:sp>
      <p:cxnSp>
        <p:nvCxnSpPr>
          <p:cNvPr id="6" name="Conexão reta 5">
            <a:extLst>
              <a:ext uri="{FF2B5EF4-FFF2-40B4-BE49-F238E27FC236}">
                <a16:creationId xmlns:a16="http://schemas.microsoft.com/office/drawing/2014/main" id="{BCF3C3AC-351F-E0B7-6270-E6B47C74010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632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EFF2-3876-AF21-ABE7-0F82CF00CC4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0F2526-21B1-A046-6D81-1E68465F08E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F254659-04C9-17FA-587D-A6CEAAF76A9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Tabela 6">
            <a:extLst>
              <a:ext uri="{FF2B5EF4-FFF2-40B4-BE49-F238E27FC236}">
                <a16:creationId xmlns:a16="http://schemas.microsoft.com/office/drawing/2014/main" id="{8B98D2EC-841F-5F38-2611-A4D87C51A748}"/>
              </a:ext>
            </a:extLst>
          </p:cNvPr>
          <p:cNvGraphicFramePr>
            <a:graphicFrameLocks noGrp="1"/>
          </p:cNvGraphicFramePr>
          <p:nvPr>
            <p:extLst>
              <p:ext uri="{D42A27DB-BD31-4B8C-83A1-F6EECF244321}">
                <p14:modId xmlns:p14="http://schemas.microsoft.com/office/powerpoint/2010/main" val="2634243811"/>
              </p:ext>
            </p:extLst>
          </p:nvPr>
        </p:nvGraphicFramePr>
        <p:xfrm>
          <a:off x="1737361" y="2678093"/>
          <a:ext cx="9767253" cy="3400974"/>
        </p:xfrm>
        <a:graphic>
          <a:graphicData uri="http://schemas.openxmlformats.org/drawingml/2006/table">
            <a:tbl>
              <a:tblPr firstRow="1" bandRow="1">
                <a:tableStyleId>{5C22544A-7EE6-4342-B048-85BDC9FD1C3A}</a:tableStyleId>
              </a:tblPr>
              <a:tblGrid>
                <a:gridCol w="1230428">
                  <a:extLst>
                    <a:ext uri="{9D8B030D-6E8A-4147-A177-3AD203B41FA5}">
                      <a16:colId xmlns:a16="http://schemas.microsoft.com/office/drawing/2014/main" val="3238797524"/>
                    </a:ext>
                  </a:extLst>
                </a:gridCol>
                <a:gridCol w="2470485">
                  <a:extLst>
                    <a:ext uri="{9D8B030D-6E8A-4147-A177-3AD203B41FA5}">
                      <a16:colId xmlns:a16="http://schemas.microsoft.com/office/drawing/2014/main" val="316890033"/>
                    </a:ext>
                  </a:extLst>
                </a:gridCol>
                <a:gridCol w="6066340">
                  <a:extLst>
                    <a:ext uri="{9D8B030D-6E8A-4147-A177-3AD203B41FA5}">
                      <a16:colId xmlns:a16="http://schemas.microsoft.com/office/drawing/2014/main" val="2429449467"/>
                    </a:ext>
                  </a:extLst>
                </a:gridCol>
              </a:tblGrid>
              <a:tr h="616061">
                <a:tc gridSpan="3">
                  <a:txBody>
                    <a:bodyPr/>
                    <a:lstStyle/>
                    <a:p>
                      <a:pPr algn="ctr"/>
                      <a:r>
                        <a:rPr lang="pt-PT" sz="1600" b="0" i="1" u="none" strike="noStrike" kern="1200" baseline="0" dirty="0">
                          <a:solidFill>
                            <a:schemeClr val="lt1"/>
                          </a:solidFill>
                          <a:latin typeface="+mn-lt"/>
                          <a:ea typeface="+mn-ea"/>
                          <a:cs typeface="+mn-cs"/>
                        </a:rPr>
                        <a:t>Lei 35/2014, de 26 de junho (LTPF)</a:t>
                      </a:r>
                      <a:endParaRPr lang="pt-PT" sz="1600" dirty="0"/>
                    </a:p>
                  </a:txBody>
                  <a:tcPr anchor="ctr"/>
                </a:tc>
                <a:tc hMerge="1">
                  <a:txBody>
                    <a:bodyPr/>
                    <a:lstStyle/>
                    <a:p>
                      <a:pPr algn="ctr"/>
                      <a:endParaRPr lang="pt-PT" dirty="0"/>
                    </a:p>
                  </a:txBody>
                  <a:tcPr anchor="ctr"/>
                </a:tc>
                <a:tc hMerge="1">
                  <a:txBody>
                    <a:bodyPr/>
                    <a:lstStyle/>
                    <a:p>
                      <a:endParaRPr lang="pt-PT"/>
                    </a:p>
                  </a:txBody>
                  <a:tcPr/>
                </a:tc>
                <a:extLst>
                  <a:ext uri="{0D108BD9-81ED-4DB2-BD59-A6C34878D82A}">
                    <a16:rowId xmlns:a16="http://schemas.microsoft.com/office/drawing/2014/main" val="2503097130"/>
                  </a:ext>
                </a:extLst>
              </a:tr>
              <a:tr h="616061">
                <a:tc gridSpan="3">
                  <a:txBody>
                    <a:bodyPr/>
                    <a:lstStyle/>
                    <a:p>
                      <a:pPr algn="ctr"/>
                      <a:r>
                        <a:rPr lang="pt-PT" sz="1600" b="1" i="0" u="none" strike="noStrike" kern="1200" baseline="0" dirty="0">
                          <a:solidFill>
                            <a:schemeClr val="dk1"/>
                          </a:solidFill>
                          <a:latin typeface="+mn-lt"/>
                          <a:ea typeface="+mn-ea"/>
                          <a:cs typeface="+mn-cs"/>
                        </a:rPr>
                        <a:t>TABELA DE GRAUS DE COMPLEXIDADE FUNCIONAL</a:t>
                      </a:r>
                      <a:endParaRPr lang="pt-PT" sz="1600" dirty="0"/>
                    </a:p>
                  </a:txBody>
                  <a:tcPr anchor="ctr"/>
                </a:tc>
                <a:tc hMerge="1">
                  <a:txBody>
                    <a:bodyPr/>
                    <a:lstStyle/>
                    <a:p>
                      <a:endParaRPr/>
                    </a:p>
                  </a:txBody>
                  <a:tcPr anchor="ctr"/>
                </a:tc>
                <a:tc hMerge="1">
                  <a:txBody>
                    <a:bodyPr/>
                    <a:lstStyle/>
                    <a:p>
                      <a:endParaRPr dirty="0"/>
                    </a:p>
                  </a:txBody>
                  <a:tcPr anchor="ctr"/>
                </a:tc>
                <a:extLst>
                  <a:ext uri="{0D108BD9-81ED-4DB2-BD59-A6C34878D82A}">
                    <a16:rowId xmlns:a16="http://schemas.microsoft.com/office/drawing/2014/main" val="1175883313"/>
                  </a:ext>
                </a:extLst>
              </a:tr>
              <a:tr h="616061">
                <a:tc>
                  <a:txBody>
                    <a:bodyPr/>
                    <a:lstStyle/>
                    <a:p>
                      <a:pPr algn="ctr"/>
                      <a:r>
                        <a:rPr lang="pt-PT" sz="1600" b="1" i="0" u="none" strike="noStrike" kern="1200" baseline="0" dirty="0">
                          <a:solidFill>
                            <a:srgbClr val="00B050"/>
                          </a:solidFill>
                          <a:latin typeface="+mn-lt"/>
                          <a:ea typeface="+mn-ea"/>
                          <a:cs typeface="+mn-cs"/>
                        </a:rPr>
                        <a:t>Código</a:t>
                      </a:r>
                      <a:endParaRPr lang="pt-PT" sz="1600" b="1" dirty="0">
                        <a:solidFill>
                          <a:srgbClr val="00B050"/>
                        </a:solidFill>
                      </a:endParaRPr>
                    </a:p>
                  </a:txBody>
                  <a:tcPr anchor="ctr"/>
                </a:tc>
                <a:tc>
                  <a:txBody>
                    <a:bodyPr/>
                    <a:lstStyle/>
                    <a:p>
                      <a:pPr algn="ctr"/>
                      <a:r>
                        <a:rPr lang="pt-PT" sz="1600" b="1" i="0" u="none" strike="noStrike" kern="1200" baseline="0" dirty="0">
                          <a:solidFill>
                            <a:srgbClr val="00B050"/>
                          </a:solidFill>
                          <a:latin typeface="+mn-lt"/>
                          <a:ea typeface="+mn-ea"/>
                          <a:cs typeface="+mn-cs"/>
                        </a:rPr>
                        <a:t>GRAUS DE COMPLEXIDADE</a:t>
                      </a:r>
                    </a:p>
                    <a:p>
                      <a:pPr algn="ctr"/>
                      <a:r>
                        <a:rPr lang="pt-PT" sz="1600" b="1" i="0" u="none" strike="noStrike" kern="1200" baseline="0" dirty="0">
                          <a:solidFill>
                            <a:srgbClr val="00B050"/>
                          </a:solidFill>
                          <a:latin typeface="+mn-lt"/>
                          <a:ea typeface="+mn-ea"/>
                          <a:cs typeface="+mn-cs"/>
                        </a:rPr>
                        <a:t>FUNCIONAL</a:t>
                      </a:r>
                      <a:endParaRPr lang="pt-PT" sz="1600"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b="1" i="0" u="none" strike="noStrike" kern="1200" baseline="0" dirty="0">
                          <a:solidFill>
                            <a:srgbClr val="00B050"/>
                          </a:solidFill>
                          <a:latin typeface="+mn-lt"/>
                          <a:ea typeface="+mn-ea"/>
                          <a:cs typeface="+mn-cs"/>
                        </a:rPr>
                        <a:t>HABILITAÇÕES EXIGIDAS</a:t>
                      </a:r>
                      <a:endParaRPr lang="pt-PT" sz="1600" b="1" dirty="0">
                        <a:solidFill>
                          <a:srgbClr val="00B050"/>
                        </a:solidFill>
                      </a:endParaRPr>
                    </a:p>
                  </a:txBody>
                  <a:tcPr anchor="ctr"/>
                </a:tc>
                <a:extLst>
                  <a:ext uri="{0D108BD9-81ED-4DB2-BD59-A6C34878D82A}">
                    <a16:rowId xmlns:a16="http://schemas.microsoft.com/office/drawing/2014/main" val="3591231702"/>
                  </a:ext>
                </a:extLst>
              </a:tr>
              <a:tr h="352035">
                <a:tc>
                  <a:txBody>
                    <a:bodyPr/>
                    <a:lstStyle/>
                    <a:p>
                      <a:pPr algn="ctr"/>
                      <a:r>
                        <a:rPr lang="pt-PT" sz="1600" dirty="0"/>
                        <a:t>1</a:t>
                      </a:r>
                    </a:p>
                  </a:txBody>
                  <a:tcPr anchor="ctr"/>
                </a:tc>
                <a:tc>
                  <a:txBody>
                    <a:bodyPr/>
                    <a:lstStyle/>
                    <a:p>
                      <a:pPr algn="ctr"/>
                      <a:r>
                        <a:rPr lang="pt-PT" sz="1600" b="1" i="0" u="none" strike="noStrike" kern="1200" baseline="0" dirty="0">
                          <a:solidFill>
                            <a:srgbClr val="00B050"/>
                          </a:solidFill>
                          <a:latin typeface="+mn-lt"/>
                          <a:ea typeface="+mn-ea"/>
                          <a:cs typeface="+mn-cs"/>
                        </a:rPr>
                        <a:t>GRAU 1</a:t>
                      </a:r>
                      <a:endParaRPr lang="pt-PT" sz="1600" dirty="0">
                        <a:solidFill>
                          <a:srgbClr val="00B050"/>
                        </a:solidFill>
                      </a:endParaRPr>
                    </a:p>
                  </a:txBody>
                  <a:tcPr anchor="ctr"/>
                </a:tc>
                <a:tc>
                  <a:txBody>
                    <a:bodyPr/>
                    <a:lstStyle/>
                    <a:p>
                      <a:r>
                        <a:rPr lang="pt-PT" sz="1600" b="0" i="0" u="none" strike="noStrike" kern="1200" baseline="0" dirty="0">
                          <a:solidFill>
                            <a:schemeClr val="dk1"/>
                          </a:solidFill>
                          <a:latin typeface="+mn-lt"/>
                          <a:ea typeface="+mn-ea"/>
                          <a:cs typeface="+mn-cs"/>
                        </a:rPr>
                        <a:t>Escolaridade obrigatória, ainda que acrescida de formação profissional adequada</a:t>
                      </a:r>
                      <a:endParaRPr lang="pt-PT" sz="1600" dirty="0"/>
                    </a:p>
                  </a:txBody>
                  <a:tcPr anchor="ctr"/>
                </a:tc>
                <a:extLst>
                  <a:ext uri="{0D108BD9-81ED-4DB2-BD59-A6C34878D82A}">
                    <a16:rowId xmlns:a16="http://schemas.microsoft.com/office/drawing/2014/main" val="1244795988"/>
                  </a:ext>
                </a:extLst>
              </a:tr>
              <a:tr h="414737">
                <a:tc>
                  <a:txBody>
                    <a:bodyPr/>
                    <a:lstStyle/>
                    <a:p>
                      <a:pPr algn="ctr"/>
                      <a:r>
                        <a:rPr lang="pt-PT" sz="1600" dirty="0"/>
                        <a:t>2</a:t>
                      </a:r>
                    </a:p>
                  </a:txBody>
                  <a:tcPr anchor="ctr"/>
                </a:tc>
                <a:tc>
                  <a:txBody>
                    <a:bodyPr/>
                    <a:lstStyle/>
                    <a:p>
                      <a:pPr algn="ctr"/>
                      <a:r>
                        <a:rPr lang="pt-PT" sz="1600" b="1" i="0" u="none" strike="noStrike" kern="1200" baseline="0" dirty="0">
                          <a:solidFill>
                            <a:srgbClr val="00B050"/>
                          </a:solidFill>
                          <a:latin typeface="+mn-lt"/>
                          <a:ea typeface="+mn-ea"/>
                          <a:cs typeface="+mn-cs"/>
                        </a:rPr>
                        <a:t>GRAU 2</a:t>
                      </a:r>
                      <a:endParaRPr lang="pt-PT" sz="1600" dirty="0">
                        <a:solidFill>
                          <a:srgbClr val="00B050"/>
                        </a:solidFill>
                      </a:endParaRPr>
                    </a:p>
                  </a:txBody>
                  <a:tcPr anchor="ctr"/>
                </a:tc>
                <a:tc>
                  <a:txBody>
                    <a:bodyPr/>
                    <a:lstStyle/>
                    <a:p>
                      <a:r>
                        <a:rPr lang="pt-PT" sz="1600" b="0" i="0" u="none" strike="noStrike" kern="1200" baseline="0" dirty="0">
                          <a:solidFill>
                            <a:schemeClr val="dk1"/>
                          </a:solidFill>
                          <a:latin typeface="+mn-lt"/>
                          <a:ea typeface="+mn-ea"/>
                          <a:cs typeface="+mn-cs"/>
                        </a:rPr>
                        <a:t>12.º ano de escolaridade ou curso equiparado</a:t>
                      </a:r>
                      <a:endParaRPr lang="pt-PT" sz="1600" dirty="0"/>
                    </a:p>
                  </a:txBody>
                  <a:tcPr anchor="ctr"/>
                </a:tc>
                <a:extLst>
                  <a:ext uri="{0D108BD9-81ED-4DB2-BD59-A6C34878D82A}">
                    <a16:rowId xmlns:a16="http://schemas.microsoft.com/office/drawing/2014/main" val="1189986743"/>
                  </a:ext>
                </a:extLst>
              </a:tr>
              <a:tr h="352035">
                <a:tc>
                  <a:txBody>
                    <a:bodyPr/>
                    <a:lstStyle/>
                    <a:p>
                      <a:pPr algn="ctr"/>
                      <a:r>
                        <a:rPr lang="pt-PT" sz="1600" dirty="0"/>
                        <a:t>3</a:t>
                      </a:r>
                    </a:p>
                  </a:txBody>
                  <a:tcPr anchor="ctr"/>
                </a:tc>
                <a:tc>
                  <a:txBody>
                    <a:bodyPr/>
                    <a:lstStyle/>
                    <a:p>
                      <a:pPr algn="ctr"/>
                      <a:r>
                        <a:rPr lang="pt-PT" sz="1600" b="1" i="0" u="none" strike="noStrike" kern="1200" baseline="0" dirty="0">
                          <a:solidFill>
                            <a:srgbClr val="00B050"/>
                          </a:solidFill>
                          <a:latin typeface="+mn-lt"/>
                          <a:ea typeface="+mn-ea"/>
                          <a:cs typeface="+mn-cs"/>
                        </a:rPr>
                        <a:t>GRAU 3</a:t>
                      </a:r>
                      <a:endParaRPr lang="pt-PT" sz="1600" dirty="0">
                        <a:solidFill>
                          <a:srgbClr val="00B050"/>
                        </a:solidFill>
                      </a:endParaRPr>
                    </a:p>
                  </a:txBody>
                  <a:tcPr anchor="ctr"/>
                </a:tc>
                <a:tc>
                  <a:txBody>
                    <a:bodyPr/>
                    <a:lstStyle/>
                    <a:p>
                      <a:r>
                        <a:rPr lang="pt-PT" sz="1600" b="0" i="0" u="none" strike="noStrike" kern="1200" baseline="0" dirty="0">
                          <a:solidFill>
                            <a:schemeClr val="dk1"/>
                          </a:solidFill>
                          <a:latin typeface="+mn-lt"/>
                          <a:ea typeface="+mn-ea"/>
                          <a:cs typeface="+mn-cs"/>
                        </a:rPr>
                        <a:t>Licenciatura ou grau académico superior a esta</a:t>
                      </a:r>
                      <a:endParaRPr lang="pt-PT" sz="1600" dirty="0"/>
                    </a:p>
                  </a:txBody>
                  <a:tcPr anchor="ctr"/>
                </a:tc>
                <a:extLst>
                  <a:ext uri="{0D108BD9-81ED-4DB2-BD59-A6C34878D82A}">
                    <a16:rowId xmlns:a16="http://schemas.microsoft.com/office/drawing/2014/main" val="2434053476"/>
                  </a:ext>
                </a:extLst>
              </a:tr>
            </a:tbl>
          </a:graphicData>
        </a:graphic>
      </p:graphicFrame>
      <p:sp>
        <p:nvSpPr>
          <p:cNvPr id="3" name="Retângulo 2">
            <a:extLst>
              <a:ext uri="{FF2B5EF4-FFF2-40B4-BE49-F238E27FC236}">
                <a16:creationId xmlns:a16="http://schemas.microsoft.com/office/drawing/2014/main" id="{FD9A8826-94A8-2021-D8C3-DD3757C03628}"/>
              </a:ext>
            </a:extLst>
          </p:cNvPr>
          <p:cNvSpPr/>
          <p:nvPr/>
        </p:nvSpPr>
        <p:spPr>
          <a:xfrm>
            <a:off x="1737361" y="1215343"/>
            <a:ext cx="9767252" cy="141462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600" dirty="0">
                <a:solidFill>
                  <a:schemeClr val="tx1"/>
                </a:solidFill>
              </a:rPr>
              <a:t>Para melhor compreensão, dever-se-á ter em consideração o que está determinado nos artigos 86.º e 88.º Lei 35/2014, de 26 de junho (LTPF), que determina o por um lado  </a:t>
            </a:r>
            <a:r>
              <a:rPr lang="pt-PT" sz="1600" b="1" dirty="0">
                <a:solidFill>
                  <a:srgbClr val="00B050"/>
                </a:solidFill>
              </a:rPr>
              <a:t>grau de complexidade funcional </a:t>
            </a:r>
            <a:r>
              <a:rPr lang="pt-PT" sz="1600" dirty="0">
                <a:solidFill>
                  <a:schemeClr val="tx1"/>
                </a:solidFill>
              </a:rPr>
              <a:t>e por outro </a:t>
            </a:r>
            <a:r>
              <a:rPr lang="pt-PT" sz="1600" b="1" dirty="0">
                <a:solidFill>
                  <a:srgbClr val="00B050"/>
                </a:solidFill>
              </a:rPr>
              <a:t>os graus de complexidade funcional de cada uma das carreiras gerais.</a:t>
            </a:r>
            <a:endParaRPr lang="pt-PT" sz="1600" dirty="0">
              <a:solidFill>
                <a:schemeClr val="tx1"/>
              </a:solidFill>
            </a:endParaRPr>
          </a:p>
        </p:txBody>
      </p:sp>
    </p:spTree>
    <p:extLst>
      <p:ext uri="{BB962C8B-B14F-4D97-AF65-F5344CB8AC3E}">
        <p14:creationId xmlns:p14="http://schemas.microsoft.com/office/powerpoint/2010/main" val="114131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CD619-D189-C86F-2A19-4938B69E30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9B14026-0132-7483-DF32-3C7F09466C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026D565-1242-A86A-53AF-E0CF4538E2C9}"/>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Tabela 6">
            <a:extLst>
              <a:ext uri="{FF2B5EF4-FFF2-40B4-BE49-F238E27FC236}">
                <a16:creationId xmlns:a16="http://schemas.microsoft.com/office/drawing/2014/main" id="{0808B01B-0C44-8F66-05AB-43FEF84660B1}"/>
              </a:ext>
            </a:extLst>
          </p:cNvPr>
          <p:cNvGraphicFramePr>
            <a:graphicFrameLocks noGrp="1"/>
          </p:cNvGraphicFramePr>
          <p:nvPr>
            <p:extLst>
              <p:ext uri="{D42A27DB-BD31-4B8C-83A1-F6EECF244321}">
                <p14:modId xmlns:p14="http://schemas.microsoft.com/office/powerpoint/2010/main" val="1984441304"/>
              </p:ext>
            </p:extLst>
          </p:nvPr>
        </p:nvGraphicFramePr>
        <p:xfrm>
          <a:off x="1737362" y="1984404"/>
          <a:ext cx="9767251" cy="4730918"/>
        </p:xfrm>
        <a:graphic>
          <a:graphicData uri="http://schemas.openxmlformats.org/drawingml/2006/table">
            <a:tbl>
              <a:tblPr firstRow="1" bandRow="1">
                <a:tableStyleId>{5C22544A-7EE6-4342-B048-85BDC9FD1C3A}</a:tableStyleId>
              </a:tblPr>
              <a:tblGrid>
                <a:gridCol w="2065474">
                  <a:extLst>
                    <a:ext uri="{9D8B030D-6E8A-4147-A177-3AD203B41FA5}">
                      <a16:colId xmlns:a16="http://schemas.microsoft.com/office/drawing/2014/main" val="3238797524"/>
                    </a:ext>
                  </a:extLst>
                </a:gridCol>
                <a:gridCol w="4908027">
                  <a:extLst>
                    <a:ext uri="{9D8B030D-6E8A-4147-A177-3AD203B41FA5}">
                      <a16:colId xmlns:a16="http://schemas.microsoft.com/office/drawing/2014/main" val="316890033"/>
                    </a:ext>
                  </a:extLst>
                </a:gridCol>
                <a:gridCol w="2793750">
                  <a:extLst>
                    <a:ext uri="{9D8B030D-6E8A-4147-A177-3AD203B41FA5}">
                      <a16:colId xmlns:a16="http://schemas.microsoft.com/office/drawing/2014/main" val="2429449467"/>
                    </a:ext>
                  </a:extLst>
                </a:gridCol>
              </a:tblGrid>
              <a:tr h="341702">
                <a:tc gridSpan="3">
                  <a:txBody>
                    <a:bodyPr/>
                    <a:lstStyle/>
                    <a:p>
                      <a:pPr algn="ctr"/>
                      <a:r>
                        <a:rPr lang="pt-PT" sz="1600" b="0" i="1" u="none" strike="noStrike" kern="1200" baseline="0" dirty="0">
                          <a:solidFill>
                            <a:schemeClr val="lt1"/>
                          </a:solidFill>
                          <a:latin typeface="+mn-lt"/>
                          <a:ea typeface="+mn-ea"/>
                          <a:cs typeface="+mn-cs"/>
                        </a:rPr>
                        <a:t>Lei 12-A/2008, de 27 de Fevereiro</a:t>
                      </a:r>
                      <a:endParaRPr lang="pt-PT" sz="1600" dirty="0"/>
                    </a:p>
                  </a:txBody>
                  <a:tcPr anchor="ctr"/>
                </a:tc>
                <a:tc hMerge="1">
                  <a:txBody>
                    <a:bodyPr/>
                    <a:lstStyle/>
                    <a:p>
                      <a:pPr algn="ctr"/>
                      <a:endParaRPr lang="pt-PT" dirty="0"/>
                    </a:p>
                  </a:txBody>
                  <a:tcPr anchor="ctr"/>
                </a:tc>
                <a:tc hMerge="1">
                  <a:txBody>
                    <a:bodyPr/>
                    <a:lstStyle/>
                    <a:p>
                      <a:endParaRPr lang="pt-PT"/>
                    </a:p>
                  </a:txBody>
                  <a:tcPr/>
                </a:tc>
                <a:extLst>
                  <a:ext uri="{0D108BD9-81ED-4DB2-BD59-A6C34878D82A}">
                    <a16:rowId xmlns:a16="http://schemas.microsoft.com/office/drawing/2014/main" val="2503097130"/>
                  </a:ext>
                </a:extLst>
              </a:tr>
              <a:tr h="385011">
                <a:tc gridSpan="3">
                  <a:txBody>
                    <a:bodyPr/>
                    <a:lstStyle/>
                    <a:p>
                      <a:pPr algn="ctr"/>
                      <a:r>
                        <a:rPr lang="pt-PT" sz="1600" b="1" i="0" u="none" strike="noStrike" kern="1200" baseline="0" dirty="0">
                          <a:solidFill>
                            <a:schemeClr val="dk1"/>
                          </a:solidFill>
                          <a:latin typeface="+mn-lt"/>
                          <a:ea typeface="+mn-ea"/>
                          <a:cs typeface="+mn-cs"/>
                        </a:rPr>
                        <a:t>GRAUS DE COMPLEXIDADE FUNCIONAL DAS CARREIRAS GERAIS</a:t>
                      </a:r>
                      <a:endParaRPr lang="pt-PT" sz="1600" dirty="0"/>
                    </a:p>
                  </a:txBody>
                  <a:tcPr anchor="ctr"/>
                </a:tc>
                <a:tc hMerge="1">
                  <a:txBody>
                    <a:bodyPr/>
                    <a:lstStyle/>
                    <a:p>
                      <a:endParaRPr/>
                    </a:p>
                  </a:txBody>
                  <a:tcPr anchor="ctr"/>
                </a:tc>
                <a:tc hMerge="1">
                  <a:txBody>
                    <a:bodyPr/>
                    <a:lstStyle/>
                    <a:p>
                      <a:endParaRPr dirty="0"/>
                    </a:p>
                  </a:txBody>
                  <a:tcPr anchor="ctr"/>
                </a:tc>
                <a:extLst>
                  <a:ext uri="{0D108BD9-81ED-4DB2-BD59-A6C34878D82A}">
                    <a16:rowId xmlns:a16="http://schemas.microsoft.com/office/drawing/2014/main" val="1175883313"/>
                  </a:ext>
                </a:extLst>
              </a:tr>
              <a:tr h="421153">
                <a:tc>
                  <a:txBody>
                    <a:bodyPr/>
                    <a:lstStyle/>
                    <a:p>
                      <a:pPr algn="ctr"/>
                      <a:r>
                        <a:rPr lang="pt-PT" sz="1600" b="1" i="0" u="none" strike="noStrike" kern="1200" baseline="0" dirty="0">
                          <a:solidFill>
                            <a:srgbClr val="00B050"/>
                          </a:solidFill>
                          <a:latin typeface="+mn-lt"/>
                          <a:ea typeface="+mn-ea"/>
                          <a:cs typeface="+mn-cs"/>
                        </a:rPr>
                        <a:t>Código</a:t>
                      </a:r>
                      <a:endParaRPr lang="pt-PT" sz="1600" b="1" dirty="0">
                        <a:solidFill>
                          <a:srgbClr val="00B050"/>
                        </a:solidFill>
                      </a:endParaRPr>
                    </a:p>
                  </a:txBody>
                  <a:tcPr anchor="ctr"/>
                </a:tc>
                <a:tc>
                  <a:txBody>
                    <a:bodyPr/>
                    <a:lstStyle/>
                    <a:p>
                      <a:pPr algn="ctr"/>
                      <a:r>
                        <a:rPr lang="pt-PT" sz="1600" b="1" i="0" u="none" strike="noStrike" kern="1200" baseline="0" dirty="0">
                          <a:solidFill>
                            <a:srgbClr val="00B050"/>
                          </a:solidFill>
                          <a:latin typeface="+mn-lt"/>
                          <a:ea typeface="+mn-ea"/>
                          <a:cs typeface="+mn-cs"/>
                        </a:rPr>
                        <a:t>CARREIRAS GERAIS</a:t>
                      </a:r>
                      <a:endParaRPr lang="pt-PT" sz="1600"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b="1" i="0" u="none" strike="noStrike" kern="1200" baseline="0" dirty="0">
                          <a:solidFill>
                            <a:srgbClr val="00B050"/>
                          </a:solidFill>
                          <a:latin typeface="+mn-lt"/>
                          <a:ea typeface="+mn-ea"/>
                          <a:cs typeface="+mn-cs"/>
                        </a:rPr>
                        <a:t>GRAUS DE COMPLEXIDADE</a:t>
                      </a:r>
                      <a:endParaRPr lang="pt-PT" sz="1600" b="1" dirty="0">
                        <a:solidFill>
                          <a:srgbClr val="00B050"/>
                        </a:solidFill>
                      </a:endParaRPr>
                    </a:p>
                  </a:txBody>
                  <a:tcPr anchor="ctr"/>
                </a:tc>
                <a:extLst>
                  <a:ext uri="{0D108BD9-81ED-4DB2-BD59-A6C34878D82A}">
                    <a16:rowId xmlns:a16="http://schemas.microsoft.com/office/drawing/2014/main" val="3591231702"/>
                  </a:ext>
                </a:extLst>
              </a:tr>
              <a:tr h="352035">
                <a:tc>
                  <a:txBody>
                    <a:bodyPr/>
                    <a:lstStyle/>
                    <a:p>
                      <a:pPr algn="ctr"/>
                      <a:r>
                        <a:rPr lang="pt-PT" sz="1600" dirty="0"/>
                        <a:t>2.001</a:t>
                      </a:r>
                    </a:p>
                  </a:txBody>
                  <a:tcPr anchor="ctr"/>
                </a:tc>
                <a:tc>
                  <a:txBody>
                    <a:bodyPr/>
                    <a:lstStyle/>
                    <a:p>
                      <a:pPr algn="ctr"/>
                      <a:r>
                        <a:rPr lang="pt-PT" sz="1600" b="1" i="0" u="none" strike="noStrike" kern="1200" baseline="0" dirty="0">
                          <a:solidFill>
                            <a:schemeClr val="tx1"/>
                          </a:solidFill>
                          <a:latin typeface="+mn-lt"/>
                          <a:ea typeface="+mn-ea"/>
                          <a:cs typeface="+mn-cs"/>
                        </a:rPr>
                        <a:t>Assistente operacional</a:t>
                      </a:r>
                      <a:endParaRPr lang="pt-PT" sz="1600" dirty="0">
                        <a:solidFill>
                          <a:schemeClr val="tx1"/>
                        </a:solidFill>
                      </a:endParaRPr>
                    </a:p>
                  </a:txBody>
                  <a:tcPr anchor="ctr"/>
                </a:tc>
                <a:tc>
                  <a:txBody>
                    <a:bodyPr/>
                    <a:lstStyle/>
                    <a:p>
                      <a:pPr algn="ctr"/>
                      <a:r>
                        <a:rPr lang="pt-PT" sz="1600" dirty="0"/>
                        <a:t>1</a:t>
                      </a:r>
                    </a:p>
                  </a:txBody>
                  <a:tcPr anchor="ctr"/>
                </a:tc>
                <a:extLst>
                  <a:ext uri="{0D108BD9-81ED-4DB2-BD59-A6C34878D82A}">
                    <a16:rowId xmlns:a16="http://schemas.microsoft.com/office/drawing/2014/main" val="1244795988"/>
                  </a:ext>
                </a:extLst>
              </a:tr>
              <a:tr h="414737">
                <a:tc>
                  <a:txBody>
                    <a:bodyPr/>
                    <a:lstStyle/>
                    <a:p>
                      <a:pPr algn="ctr"/>
                      <a:r>
                        <a:rPr lang="pt-PT" sz="1600" dirty="0"/>
                        <a:t>2.002</a:t>
                      </a:r>
                    </a:p>
                  </a:txBody>
                  <a:tcPr anchor="ctr"/>
                </a:tc>
                <a:tc>
                  <a:txBody>
                    <a:bodyPr/>
                    <a:lstStyle/>
                    <a:p>
                      <a:pPr algn="ctr"/>
                      <a:r>
                        <a:rPr lang="pt-PT" sz="1600" b="1" i="0" u="none" strike="noStrike" kern="1200" baseline="0" dirty="0">
                          <a:solidFill>
                            <a:schemeClr val="tx1"/>
                          </a:solidFill>
                          <a:latin typeface="+mn-lt"/>
                          <a:ea typeface="+mn-ea"/>
                          <a:cs typeface="+mn-cs"/>
                        </a:rPr>
                        <a:t>Assistente técnico</a:t>
                      </a:r>
                      <a:endParaRPr lang="pt-PT" sz="1600" dirty="0">
                        <a:solidFill>
                          <a:schemeClr val="tx1"/>
                        </a:solidFill>
                      </a:endParaRPr>
                    </a:p>
                  </a:txBody>
                  <a:tcPr anchor="ctr"/>
                </a:tc>
                <a:tc>
                  <a:txBody>
                    <a:bodyPr/>
                    <a:lstStyle/>
                    <a:p>
                      <a:pPr algn="ctr"/>
                      <a:r>
                        <a:rPr lang="pt-PT" sz="1600" dirty="0"/>
                        <a:t>2</a:t>
                      </a:r>
                    </a:p>
                  </a:txBody>
                  <a:tcPr anchor="ctr"/>
                </a:tc>
                <a:extLst>
                  <a:ext uri="{0D108BD9-81ED-4DB2-BD59-A6C34878D82A}">
                    <a16:rowId xmlns:a16="http://schemas.microsoft.com/office/drawing/2014/main" val="1189986743"/>
                  </a:ext>
                </a:extLst>
              </a:tr>
              <a:tr h="352035">
                <a:tc>
                  <a:txBody>
                    <a:bodyPr/>
                    <a:lstStyle/>
                    <a:p>
                      <a:pPr algn="ctr"/>
                      <a:r>
                        <a:rPr lang="pt-PT" sz="1600" dirty="0"/>
                        <a:t>2.003</a:t>
                      </a:r>
                    </a:p>
                  </a:txBody>
                  <a:tcPr anchor="ctr"/>
                </a:tc>
                <a:tc>
                  <a:txBody>
                    <a:bodyPr/>
                    <a:lstStyle/>
                    <a:p>
                      <a:pPr algn="ctr"/>
                      <a:r>
                        <a:rPr lang="pt-PT" sz="1600" b="1" i="0" u="none" strike="noStrike" kern="1200" baseline="0" dirty="0">
                          <a:solidFill>
                            <a:schemeClr val="tx1"/>
                          </a:solidFill>
                          <a:latin typeface="+mn-lt"/>
                          <a:ea typeface="+mn-ea"/>
                          <a:cs typeface="+mn-cs"/>
                        </a:rPr>
                        <a:t>Técnico superior</a:t>
                      </a:r>
                      <a:endParaRPr lang="pt-PT" sz="1600" dirty="0">
                        <a:solidFill>
                          <a:schemeClr val="tx1"/>
                        </a:solidFill>
                      </a:endParaRPr>
                    </a:p>
                  </a:txBody>
                  <a:tcPr anchor="ctr"/>
                </a:tc>
                <a:tc>
                  <a:txBody>
                    <a:bodyPr/>
                    <a:lstStyle/>
                    <a:p>
                      <a:pPr algn="ctr"/>
                      <a:r>
                        <a:rPr lang="pt-PT" sz="1600" dirty="0"/>
                        <a:t>3</a:t>
                      </a:r>
                    </a:p>
                  </a:txBody>
                  <a:tcPr anchor="ctr"/>
                </a:tc>
                <a:extLst>
                  <a:ext uri="{0D108BD9-81ED-4DB2-BD59-A6C34878D82A}">
                    <a16:rowId xmlns:a16="http://schemas.microsoft.com/office/drawing/2014/main" val="2434053476"/>
                  </a:ext>
                </a:extLst>
              </a:tr>
              <a:tr h="352035">
                <a:tc>
                  <a:txBody>
                    <a:bodyPr/>
                    <a:lstStyle/>
                    <a:p>
                      <a:pPr algn="ctr"/>
                      <a:r>
                        <a:rPr lang="pt-PT" sz="1600" b="1" i="0" u="none" strike="noStrike" kern="1200" baseline="0" dirty="0">
                          <a:solidFill>
                            <a:srgbClr val="00B050"/>
                          </a:solidFill>
                          <a:latin typeface="+mn-lt"/>
                          <a:ea typeface="+mn-ea"/>
                          <a:cs typeface="+mn-cs"/>
                        </a:rPr>
                        <a:t>Código</a:t>
                      </a:r>
                      <a:endParaRPr lang="pt-PT" sz="1600" b="1" dirty="0">
                        <a:solidFill>
                          <a:srgbClr val="00B050"/>
                        </a:solidFill>
                      </a:endParaRPr>
                    </a:p>
                  </a:txBody>
                  <a:tcPr anchor="ctr"/>
                </a:tc>
                <a:tc>
                  <a:txBody>
                    <a:bodyPr/>
                    <a:lstStyle/>
                    <a:p>
                      <a:pPr algn="ctr"/>
                      <a:r>
                        <a:rPr lang="pt-PT" sz="1600" b="1" i="0" u="none" strike="noStrike" kern="1200" baseline="0" dirty="0">
                          <a:solidFill>
                            <a:srgbClr val="00B050"/>
                          </a:solidFill>
                          <a:latin typeface="+mn-lt"/>
                          <a:ea typeface="+mn-ea"/>
                          <a:cs typeface="+mn-cs"/>
                        </a:rPr>
                        <a:t>Categorias das CARREIRAS GERAIS</a:t>
                      </a:r>
                      <a:endParaRPr lang="pt-PT" sz="1600"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b="1" i="0" u="none" strike="noStrike" kern="1200" baseline="0" dirty="0">
                          <a:solidFill>
                            <a:srgbClr val="00B050"/>
                          </a:solidFill>
                          <a:latin typeface="+mn-lt"/>
                          <a:ea typeface="+mn-ea"/>
                          <a:cs typeface="+mn-cs"/>
                        </a:rPr>
                        <a:t>GRAUS DE COMPLEXIDADE</a:t>
                      </a:r>
                      <a:endParaRPr lang="pt-PT" sz="1600" b="1" dirty="0">
                        <a:solidFill>
                          <a:srgbClr val="00B050"/>
                        </a:solidFill>
                      </a:endParaRPr>
                    </a:p>
                  </a:txBody>
                  <a:tcPr anchor="ctr"/>
                </a:tc>
                <a:extLst>
                  <a:ext uri="{0D108BD9-81ED-4DB2-BD59-A6C34878D82A}">
                    <a16:rowId xmlns:a16="http://schemas.microsoft.com/office/drawing/2014/main" val="1952015510"/>
                  </a:ext>
                </a:extLst>
              </a:tr>
              <a:tr h="352035">
                <a:tc>
                  <a:txBody>
                    <a:bodyPr/>
                    <a:lstStyle/>
                    <a:p>
                      <a:pPr algn="ctr"/>
                      <a:r>
                        <a:rPr lang="pt-PT" sz="1600" dirty="0"/>
                        <a:t>2.001.001</a:t>
                      </a:r>
                    </a:p>
                  </a:txBody>
                  <a:tcPr anchor="ctr"/>
                </a:tc>
                <a:tc>
                  <a:txBody>
                    <a:bodyPr/>
                    <a:lstStyle/>
                    <a:p>
                      <a:pPr algn="ctr"/>
                      <a:r>
                        <a:rPr lang="pt-PT" sz="1600" b="1" i="0" u="none" strike="noStrike" kern="1200" baseline="0" dirty="0">
                          <a:solidFill>
                            <a:schemeClr val="tx1"/>
                          </a:solidFill>
                          <a:latin typeface="+mn-lt"/>
                          <a:ea typeface="+mn-ea"/>
                          <a:cs typeface="+mn-cs"/>
                        </a:rPr>
                        <a:t>Assistente operacional</a:t>
                      </a:r>
                      <a:endParaRPr lang="pt-PT" sz="1600" dirty="0">
                        <a:solidFill>
                          <a:schemeClr val="tx1"/>
                        </a:solidFill>
                      </a:endParaRPr>
                    </a:p>
                  </a:txBody>
                  <a:tcPr anchor="ctr"/>
                </a:tc>
                <a:tc>
                  <a:txBody>
                    <a:bodyPr/>
                    <a:lstStyle/>
                    <a:p>
                      <a:pPr algn="ctr"/>
                      <a:r>
                        <a:rPr lang="pt-PT" sz="1600" dirty="0"/>
                        <a:t>1</a:t>
                      </a:r>
                    </a:p>
                  </a:txBody>
                  <a:tcPr anchor="ctr"/>
                </a:tc>
                <a:extLst>
                  <a:ext uri="{0D108BD9-81ED-4DB2-BD59-A6C34878D82A}">
                    <a16:rowId xmlns:a16="http://schemas.microsoft.com/office/drawing/2014/main" val="265280792"/>
                  </a:ext>
                </a:extLst>
              </a:tr>
              <a:tr h="352035">
                <a:tc>
                  <a:txBody>
                    <a:bodyPr/>
                    <a:lstStyle/>
                    <a:p>
                      <a:pPr algn="ctr"/>
                      <a:r>
                        <a:rPr lang="pt-PT" sz="1600" dirty="0"/>
                        <a:t>2.001.002</a:t>
                      </a:r>
                    </a:p>
                  </a:txBody>
                  <a:tcPr anchor="ctr"/>
                </a:tc>
                <a:tc>
                  <a:txBody>
                    <a:bodyPr/>
                    <a:lstStyle/>
                    <a:p>
                      <a:pPr algn="ctr"/>
                      <a:r>
                        <a:rPr lang="pt-PT" sz="1600" b="1" i="0" u="none" strike="noStrike" kern="1200" baseline="0" dirty="0">
                          <a:solidFill>
                            <a:schemeClr val="tx1"/>
                          </a:solidFill>
                          <a:latin typeface="+mn-lt"/>
                          <a:ea typeface="+mn-ea"/>
                          <a:cs typeface="+mn-cs"/>
                        </a:rPr>
                        <a:t>Encarregado Operacional</a:t>
                      </a:r>
                      <a:endParaRPr lang="pt-PT" sz="1600" dirty="0">
                        <a:solidFill>
                          <a:schemeClr val="tx1"/>
                        </a:solidFill>
                      </a:endParaRPr>
                    </a:p>
                  </a:txBody>
                  <a:tcPr anchor="ctr"/>
                </a:tc>
                <a:tc>
                  <a:txBody>
                    <a:bodyPr/>
                    <a:lstStyle/>
                    <a:p>
                      <a:pPr algn="ctr"/>
                      <a:r>
                        <a:rPr lang="pt-PT" sz="1600" dirty="0"/>
                        <a:t>1</a:t>
                      </a:r>
                    </a:p>
                  </a:txBody>
                  <a:tcPr anchor="ctr"/>
                </a:tc>
                <a:extLst>
                  <a:ext uri="{0D108BD9-81ED-4DB2-BD59-A6C34878D82A}">
                    <a16:rowId xmlns:a16="http://schemas.microsoft.com/office/drawing/2014/main" val="1054362233"/>
                  </a:ext>
                </a:extLst>
              </a:tr>
              <a:tr h="352035">
                <a:tc>
                  <a:txBody>
                    <a:bodyPr/>
                    <a:lstStyle/>
                    <a:p>
                      <a:pPr algn="ctr"/>
                      <a:r>
                        <a:rPr lang="pt-PT" sz="1600" dirty="0"/>
                        <a:t>2.001.003</a:t>
                      </a:r>
                    </a:p>
                  </a:txBody>
                  <a:tcPr anchor="ctr"/>
                </a:tc>
                <a:tc>
                  <a:txBody>
                    <a:bodyPr/>
                    <a:lstStyle/>
                    <a:p>
                      <a:pPr algn="ctr"/>
                      <a:r>
                        <a:rPr lang="pt-PT" sz="1600" b="1" i="0" u="none" strike="noStrike" kern="1200" baseline="0" dirty="0">
                          <a:solidFill>
                            <a:schemeClr val="tx1"/>
                          </a:solidFill>
                          <a:latin typeface="+mn-lt"/>
                          <a:ea typeface="+mn-ea"/>
                          <a:cs typeface="+mn-cs"/>
                        </a:rPr>
                        <a:t>Encarregado Geral Operacional</a:t>
                      </a:r>
                      <a:endParaRPr lang="pt-PT" sz="1600" dirty="0">
                        <a:solidFill>
                          <a:schemeClr val="tx1"/>
                        </a:solidFill>
                      </a:endParaRPr>
                    </a:p>
                  </a:txBody>
                  <a:tcPr anchor="ctr"/>
                </a:tc>
                <a:tc>
                  <a:txBody>
                    <a:bodyPr/>
                    <a:lstStyle/>
                    <a:p>
                      <a:pPr algn="ctr"/>
                      <a:r>
                        <a:rPr lang="pt-PT" sz="1600" dirty="0"/>
                        <a:t>1</a:t>
                      </a:r>
                    </a:p>
                  </a:txBody>
                  <a:tcPr anchor="ctr"/>
                </a:tc>
                <a:extLst>
                  <a:ext uri="{0D108BD9-81ED-4DB2-BD59-A6C34878D82A}">
                    <a16:rowId xmlns:a16="http://schemas.microsoft.com/office/drawing/2014/main" val="2030941369"/>
                  </a:ext>
                </a:extLst>
              </a:tr>
              <a:tr h="352035">
                <a:tc>
                  <a:txBody>
                    <a:bodyPr/>
                    <a:lstStyle/>
                    <a:p>
                      <a:pPr algn="ctr"/>
                      <a:r>
                        <a:rPr lang="pt-PT" sz="1600" dirty="0"/>
                        <a:t>2.002.001</a:t>
                      </a:r>
                    </a:p>
                  </a:txBody>
                  <a:tcPr anchor="ctr"/>
                </a:tc>
                <a:tc>
                  <a:txBody>
                    <a:bodyPr/>
                    <a:lstStyle/>
                    <a:p>
                      <a:pPr algn="ctr"/>
                      <a:r>
                        <a:rPr lang="pt-PT" sz="1600" b="1" i="0" u="none" strike="noStrike" kern="1200" baseline="0" dirty="0">
                          <a:solidFill>
                            <a:schemeClr val="tx1"/>
                          </a:solidFill>
                          <a:latin typeface="+mn-lt"/>
                          <a:ea typeface="+mn-ea"/>
                          <a:cs typeface="+mn-cs"/>
                        </a:rPr>
                        <a:t>Assistente Técnico</a:t>
                      </a:r>
                      <a:endParaRPr lang="pt-PT" sz="1600" dirty="0">
                        <a:solidFill>
                          <a:schemeClr val="tx1"/>
                        </a:solidFill>
                      </a:endParaRPr>
                    </a:p>
                  </a:txBody>
                  <a:tcPr anchor="ctr"/>
                </a:tc>
                <a:tc>
                  <a:txBody>
                    <a:bodyPr/>
                    <a:lstStyle/>
                    <a:p>
                      <a:pPr algn="ctr"/>
                      <a:r>
                        <a:rPr lang="pt-PT" sz="1600" dirty="0"/>
                        <a:t>2</a:t>
                      </a:r>
                    </a:p>
                  </a:txBody>
                  <a:tcPr anchor="ctr"/>
                </a:tc>
                <a:extLst>
                  <a:ext uri="{0D108BD9-81ED-4DB2-BD59-A6C34878D82A}">
                    <a16:rowId xmlns:a16="http://schemas.microsoft.com/office/drawing/2014/main" val="3471612810"/>
                  </a:ext>
                </a:extLst>
              </a:tr>
              <a:tr h="352035">
                <a:tc>
                  <a:txBody>
                    <a:bodyPr/>
                    <a:lstStyle/>
                    <a:p>
                      <a:pPr algn="ctr"/>
                      <a:r>
                        <a:rPr lang="pt-PT" sz="1600" dirty="0"/>
                        <a:t>2.002.002</a:t>
                      </a:r>
                    </a:p>
                  </a:txBody>
                  <a:tcPr anchor="ctr"/>
                </a:tc>
                <a:tc>
                  <a:txBody>
                    <a:bodyPr/>
                    <a:lstStyle/>
                    <a:p>
                      <a:pPr algn="ctr"/>
                      <a:r>
                        <a:rPr lang="pt-PT" sz="1600" b="1" i="0" u="none" strike="noStrike" kern="1200" baseline="0" dirty="0">
                          <a:solidFill>
                            <a:schemeClr val="tx1"/>
                          </a:solidFill>
                          <a:latin typeface="+mn-lt"/>
                          <a:ea typeface="+mn-ea"/>
                          <a:cs typeface="+mn-cs"/>
                        </a:rPr>
                        <a:t>Coordenador técnico</a:t>
                      </a:r>
                      <a:endParaRPr lang="pt-PT" sz="1600" dirty="0">
                        <a:solidFill>
                          <a:schemeClr val="tx1"/>
                        </a:solidFill>
                      </a:endParaRPr>
                    </a:p>
                  </a:txBody>
                  <a:tcPr anchor="ctr"/>
                </a:tc>
                <a:tc>
                  <a:txBody>
                    <a:bodyPr/>
                    <a:lstStyle/>
                    <a:p>
                      <a:pPr algn="ctr"/>
                      <a:r>
                        <a:rPr lang="pt-PT" sz="1600" dirty="0"/>
                        <a:t>2</a:t>
                      </a:r>
                    </a:p>
                  </a:txBody>
                  <a:tcPr anchor="ctr"/>
                </a:tc>
                <a:extLst>
                  <a:ext uri="{0D108BD9-81ED-4DB2-BD59-A6C34878D82A}">
                    <a16:rowId xmlns:a16="http://schemas.microsoft.com/office/drawing/2014/main" val="3076039910"/>
                  </a:ext>
                </a:extLst>
              </a:tr>
              <a:tr h="352035">
                <a:tc>
                  <a:txBody>
                    <a:bodyPr/>
                    <a:lstStyle/>
                    <a:p>
                      <a:pPr algn="ctr"/>
                      <a:r>
                        <a:rPr lang="pt-PT" sz="1600" dirty="0"/>
                        <a:t>2.003.001</a:t>
                      </a:r>
                    </a:p>
                  </a:txBody>
                  <a:tcPr anchor="ctr"/>
                </a:tc>
                <a:tc>
                  <a:txBody>
                    <a:bodyPr/>
                    <a:lstStyle/>
                    <a:p>
                      <a:pPr algn="ctr"/>
                      <a:r>
                        <a:rPr lang="pt-PT" sz="1600" b="1" i="0" u="none" strike="noStrike" kern="1200" baseline="0" dirty="0">
                          <a:solidFill>
                            <a:schemeClr val="tx1"/>
                          </a:solidFill>
                          <a:latin typeface="+mn-lt"/>
                          <a:ea typeface="+mn-ea"/>
                          <a:cs typeface="+mn-cs"/>
                        </a:rPr>
                        <a:t>Técnico superior</a:t>
                      </a:r>
                      <a:endParaRPr lang="pt-PT" sz="1600" dirty="0">
                        <a:solidFill>
                          <a:schemeClr val="tx1"/>
                        </a:solidFill>
                      </a:endParaRPr>
                    </a:p>
                  </a:txBody>
                  <a:tcPr anchor="ctr"/>
                </a:tc>
                <a:tc>
                  <a:txBody>
                    <a:bodyPr/>
                    <a:lstStyle/>
                    <a:p>
                      <a:pPr algn="ctr"/>
                      <a:r>
                        <a:rPr lang="pt-PT" sz="1600" dirty="0"/>
                        <a:t>3</a:t>
                      </a:r>
                    </a:p>
                  </a:txBody>
                  <a:tcPr anchor="ctr"/>
                </a:tc>
                <a:extLst>
                  <a:ext uri="{0D108BD9-81ED-4DB2-BD59-A6C34878D82A}">
                    <a16:rowId xmlns:a16="http://schemas.microsoft.com/office/drawing/2014/main" val="2990182618"/>
                  </a:ext>
                </a:extLst>
              </a:tr>
            </a:tbl>
          </a:graphicData>
        </a:graphic>
      </p:graphicFrame>
      <p:sp>
        <p:nvSpPr>
          <p:cNvPr id="3" name="Retângulo 2">
            <a:extLst>
              <a:ext uri="{FF2B5EF4-FFF2-40B4-BE49-F238E27FC236}">
                <a16:creationId xmlns:a16="http://schemas.microsoft.com/office/drawing/2014/main" id="{5D34FDD8-5DE2-A3CD-3360-F67B5CE5D727}"/>
              </a:ext>
            </a:extLst>
          </p:cNvPr>
          <p:cNvSpPr/>
          <p:nvPr/>
        </p:nvSpPr>
        <p:spPr>
          <a:xfrm>
            <a:off x="1737361" y="1167217"/>
            <a:ext cx="9767252" cy="70971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600" dirty="0">
                <a:solidFill>
                  <a:schemeClr val="tx1"/>
                </a:solidFill>
              </a:rPr>
              <a:t>Fica aqui agora, </a:t>
            </a:r>
            <a:r>
              <a:rPr lang="pt-PT" sz="1600" dirty="0">
                <a:solidFill>
                  <a:srgbClr val="00B050"/>
                </a:solidFill>
              </a:rPr>
              <a:t>a título de exemplo</a:t>
            </a:r>
            <a:r>
              <a:rPr lang="pt-PT" sz="1600" dirty="0">
                <a:solidFill>
                  <a:schemeClr val="tx1"/>
                </a:solidFill>
              </a:rPr>
              <a:t>, a correspondência entre graus de complexidade funcional das carreiras gerais e respetivas categorias.</a:t>
            </a:r>
          </a:p>
        </p:txBody>
      </p:sp>
    </p:spTree>
    <p:extLst>
      <p:ext uri="{BB962C8B-B14F-4D97-AF65-F5344CB8AC3E}">
        <p14:creationId xmlns:p14="http://schemas.microsoft.com/office/powerpoint/2010/main" val="135681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9FC4-7825-CF2B-4DAE-91BB5D686F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2039F5F-5BA4-090E-73D7-048DA20C0B3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70603EC6-6A57-2302-C1A6-076CB2F25422}"/>
              </a:ext>
            </a:extLst>
          </p:cNvPr>
          <p:cNvSpPr/>
          <p:nvPr/>
        </p:nvSpPr>
        <p:spPr>
          <a:xfrm>
            <a:off x="1737361" y="103106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Quem tem competência para avaliar em sede de SIADAPRA 3?</a:t>
            </a:r>
          </a:p>
          <a:p>
            <a:pPr algn="ctr"/>
            <a:endParaRPr lang="pt-PT" sz="1600" b="1" dirty="0">
              <a:solidFill>
                <a:srgbClr val="00B050"/>
              </a:solidFill>
            </a:endParaRPr>
          </a:p>
          <a:p>
            <a:pPr algn="ctr"/>
            <a:r>
              <a:rPr lang="pt-PT" sz="1600" b="1" u="sng" dirty="0">
                <a:solidFill>
                  <a:schemeClr val="tx1"/>
                </a:solidFill>
              </a:rPr>
              <a:t>Resposta:</a:t>
            </a:r>
          </a:p>
          <a:p>
            <a:pPr algn="just"/>
            <a:endParaRPr lang="pt-PT" sz="1600" b="1" dirty="0">
              <a:solidFill>
                <a:srgbClr val="00B050"/>
              </a:solidFill>
            </a:endParaRPr>
          </a:p>
          <a:p>
            <a:pPr algn="just"/>
            <a:r>
              <a:rPr lang="pt-PT" sz="1400" b="1" dirty="0">
                <a:solidFill>
                  <a:srgbClr val="00B050"/>
                </a:solidFill>
              </a:rPr>
              <a:t>A avaliação é da competência do superior hierárquico imediato ou, na sua ausência ou impedimento, do superior hierárquico de nível seguinte </a:t>
            </a:r>
            <a:r>
              <a:rPr lang="pt-PT" sz="1400" b="1" dirty="0">
                <a:solidFill>
                  <a:srgbClr val="C00000"/>
                </a:solidFill>
              </a:rPr>
              <a:t>(novidade) </a:t>
            </a:r>
            <a:r>
              <a:rPr lang="pt-PT" sz="1400" b="1" dirty="0">
                <a:solidFill>
                  <a:srgbClr val="0070C0"/>
                </a:solidFill>
              </a:rPr>
              <a:t>(n.º 1 do artigo 56.º)</a:t>
            </a:r>
            <a:r>
              <a:rPr lang="pt-PT" sz="1400" dirty="0">
                <a:solidFill>
                  <a:schemeClr val="tx1"/>
                </a:solidFill>
              </a:rPr>
              <a:t>.</a:t>
            </a:r>
          </a:p>
          <a:p>
            <a:pPr algn="just"/>
            <a:endParaRPr lang="pt-PT" sz="1400" b="1" dirty="0">
              <a:solidFill>
                <a:srgbClr val="00B050"/>
              </a:solidFill>
            </a:endParaRPr>
          </a:p>
          <a:p>
            <a:pPr algn="just"/>
            <a:r>
              <a:rPr lang="pt-PT" sz="1400" b="1" dirty="0">
                <a:solidFill>
                  <a:srgbClr val="00B050"/>
                </a:solidFill>
              </a:rPr>
              <a:t>O superior hierárquico imediato deve recolher e registar os contributos que reputar adequados e necessários a uma efetiva e justa avaliação</a:t>
            </a:r>
            <a:r>
              <a:rPr lang="pt-PT" sz="1400" dirty="0">
                <a:solidFill>
                  <a:schemeClr val="tx1"/>
                </a:solidFill>
              </a:rPr>
              <a:t>, </a:t>
            </a:r>
            <a:r>
              <a:rPr lang="pt-PT" sz="1400" b="1" dirty="0">
                <a:solidFill>
                  <a:srgbClr val="FF9900"/>
                </a:solidFill>
              </a:rPr>
              <a:t>designadamente quando existam trabalhadores com responsabilidade efetiva de coordenação e orientação sobre o trabalho desenvolvido pelos avaliados</a:t>
            </a:r>
            <a:r>
              <a:rPr lang="pt-PT" sz="1400" dirty="0">
                <a:solidFill>
                  <a:schemeClr val="tx1"/>
                </a:solidFill>
              </a:rPr>
              <a:t> </a:t>
            </a:r>
            <a:r>
              <a:rPr lang="pt-PT" sz="1400" b="1" dirty="0">
                <a:solidFill>
                  <a:srgbClr val="0070C0"/>
                </a:solidFill>
              </a:rPr>
              <a:t>(n.º 2 do artigo 56.º)</a:t>
            </a:r>
            <a:r>
              <a:rPr lang="pt-PT" sz="1400" dirty="0">
                <a:solidFill>
                  <a:schemeClr val="tx1"/>
                </a:solidFill>
              </a:rPr>
              <a:t>.</a:t>
            </a:r>
          </a:p>
          <a:p>
            <a:pPr algn="just"/>
            <a:endParaRPr lang="pt-PT" sz="1400" dirty="0">
              <a:solidFill>
                <a:schemeClr val="tx1"/>
              </a:solidFill>
            </a:endParaRPr>
          </a:p>
          <a:p>
            <a:pPr algn="just"/>
            <a:r>
              <a:rPr lang="pt-PT" sz="1400" b="1" dirty="0">
                <a:solidFill>
                  <a:srgbClr val="00B050"/>
                </a:solidFill>
              </a:rPr>
              <a:t>Se no decorrer do ciclo avaliativo se sucederem vários avaliadores, tem competência para avaliar o avaliador que tiver a qualidade de superior hierárquico no momento da realização da avaliação </a:t>
            </a:r>
            <a:r>
              <a:rPr lang="pt-PT" sz="1400" b="1" dirty="0">
                <a:solidFill>
                  <a:srgbClr val="FF9900"/>
                </a:solidFill>
              </a:rPr>
              <a:t>(“leia-se classificação/pontuação”)</a:t>
            </a:r>
            <a:r>
              <a:rPr lang="pt-PT" sz="1400" b="1" dirty="0">
                <a:solidFill>
                  <a:srgbClr val="0070C0"/>
                </a:solidFill>
              </a:rPr>
              <a:t> (n.º 1 do artigo 42.º-B)</a:t>
            </a:r>
            <a:r>
              <a:rPr lang="pt-PT" sz="1400" dirty="0">
                <a:solidFill>
                  <a:schemeClr val="tx1"/>
                </a:solidFill>
              </a:rPr>
              <a:t>;</a:t>
            </a:r>
          </a:p>
          <a:p>
            <a:pPr algn="just"/>
            <a:endParaRPr lang="pt-PT" sz="1400" dirty="0">
              <a:solidFill>
                <a:schemeClr val="tx1"/>
              </a:solidFill>
            </a:endParaRPr>
          </a:p>
          <a:p>
            <a:pPr algn="just"/>
            <a:r>
              <a:rPr lang="pt-PT" sz="1400" b="1" dirty="0">
                <a:solidFill>
                  <a:srgbClr val="00B050"/>
                </a:solidFill>
              </a:rPr>
              <a:t>A avaliação por ponderação curricular </a:t>
            </a:r>
            <a:r>
              <a:rPr lang="pt-PT" sz="1400" b="1" dirty="0">
                <a:solidFill>
                  <a:srgbClr val="FF9900"/>
                </a:solidFill>
              </a:rPr>
              <a:t>- quando estiver em causa a análise ao currículo -</a:t>
            </a:r>
            <a:r>
              <a:rPr lang="pt-PT" sz="1400" b="1" dirty="0">
                <a:solidFill>
                  <a:srgbClr val="0070C0"/>
                </a:solidFill>
              </a:rPr>
              <a:t> </a:t>
            </a:r>
            <a:r>
              <a:rPr lang="pt-PT" sz="1400" b="1" dirty="0">
                <a:solidFill>
                  <a:srgbClr val="00B050"/>
                </a:solidFill>
              </a:rPr>
              <a:t>é realizada pelo imediato superior hierárquico </a:t>
            </a:r>
            <a:r>
              <a:rPr lang="pt-PT" sz="1400" b="1" dirty="0">
                <a:solidFill>
                  <a:srgbClr val="C00000"/>
                </a:solidFill>
              </a:rPr>
              <a:t>(novidade) </a:t>
            </a:r>
            <a:r>
              <a:rPr lang="pt-PT" sz="1400" b="1" dirty="0">
                <a:solidFill>
                  <a:srgbClr val="00B050"/>
                </a:solidFill>
              </a:rPr>
              <a:t>ou, na sua falta ou impedimento, por avaliador designado pelo dirigente máximo do serviço</a:t>
            </a:r>
            <a:r>
              <a:rPr lang="pt-PT" sz="1400" b="1" dirty="0">
                <a:solidFill>
                  <a:srgbClr val="0070C0"/>
                </a:solidFill>
              </a:rPr>
              <a:t> (n.º 6 do artigo 43.º)</a:t>
            </a:r>
            <a:r>
              <a:rPr lang="pt-PT" sz="1400" b="1" dirty="0">
                <a:solidFill>
                  <a:srgbClr val="00B050"/>
                </a:solidFill>
              </a:rPr>
              <a:t>.</a:t>
            </a:r>
            <a:endParaRPr lang="pt-PT" sz="1400" dirty="0">
              <a:solidFill>
                <a:schemeClr val="tx1"/>
              </a:solidFill>
            </a:endParaRPr>
          </a:p>
        </p:txBody>
      </p:sp>
      <p:cxnSp>
        <p:nvCxnSpPr>
          <p:cNvPr id="6" name="Conexão reta 5">
            <a:extLst>
              <a:ext uri="{FF2B5EF4-FFF2-40B4-BE49-F238E27FC236}">
                <a16:creationId xmlns:a16="http://schemas.microsoft.com/office/drawing/2014/main" id="{5AE823F1-2149-CA09-A2A3-D857F9313CD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4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0A084-4394-AD0B-EF18-11D956CF26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94A8A3-BAC7-A9D1-CDC0-4E398BB0EC0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95D0DCDF-3153-B4C2-5D18-E6BD894BCEF1}"/>
              </a:ext>
            </a:extLst>
          </p:cNvPr>
          <p:cNvSpPr/>
          <p:nvPr/>
        </p:nvSpPr>
        <p:spPr>
          <a:xfrm>
            <a:off x="1737361" y="1263470"/>
            <a:ext cx="9767252" cy="480169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b="1" strike="sngStrike" dirty="0">
              <a:solidFill>
                <a:srgbClr val="00B050"/>
              </a:solidFill>
            </a:endParaRPr>
          </a:p>
          <a:p>
            <a:pPr algn="ctr"/>
            <a:r>
              <a:rPr lang="pt-PT" sz="1600" b="1" dirty="0">
                <a:solidFill>
                  <a:srgbClr val="0070C0"/>
                </a:solidFill>
              </a:rPr>
              <a:t>Portaria n.º 43/2025, de 28 de abril de 2025</a:t>
            </a:r>
          </a:p>
          <a:p>
            <a:pPr algn="ctr"/>
            <a:r>
              <a:rPr lang="pt-PT" sz="1600" b="1" dirty="0">
                <a:solidFill>
                  <a:srgbClr val="00B050"/>
                </a:solidFill>
              </a:rPr>
              <a:t>Versus</a:t>
            </a:r>
          </a:p>
          <a:p>
            <a:pPr algn="ctr"/>
            <a:r>
              <a:rPr lang="pt-PT" sz="1600" b="1" dirty="0">
                <a:solidFill>
                  <a:srgbClr val="00B050"/>
                </a:solidFill>
              </a:rPr>
              <a:t>Portaria n.º 214/2024/1, de 20 de setembro, estabelece o </a:t>
            </a:r>
            <a:r>
              <a:rPr lang="pt-PT" sz="1600" b="1" dirty="0">
                <a:solidFill>
                  <a:srgbClr val="FF6600"/>
                </a:solidFill>
              </a:rPr>
              <a:t>Referencial de Competências para a Administração Pública</a:t>
            </a:r>
            <a:r>
              <a:rPr lang="pt-PT" sz="1600" b="1" dirty="0">
                <a:solidFill>
                  <a:srgbClr val="00B050"/>
                </a:solidFill>
              </a:rPr>
              <a:t>  </a:t>
            </a:r>
            <a:r>
              <a:rPr lang="pt-PT" sz="1600" b="1" dirty="0">
                <a:solidFill>
                  <a:srgbClr val="FF6600"/>
                </a:solidFill>
              </a:rPr>
              <a:t>(</a:t>
            </a:r>
            <a:r>
              <a:rPr lang="pt-PT" sz="1600" b="1" dirty="0" err="1">
                <a:solidFill>
                  <a:srgbClr val="FF6600"/>
                </a:solidFill>
              </a:rPr>
              <a:t>ReCAP</a:t>
            </a:r>
            <a:r>
              <a:rPr lang="pt-PT" sz="1600" b="1" dirty="0">
                <a:solidFill>
                  <a:srgbClr val="FF6600"/>
                </a:solidFill>
              </a:rPr>
              <a:t>)</a:t>
            </a:r>
          </a:p>
        </p:txBody>
      </p:sp>
      <p:cxnSp>
        <p:nvCxnSpPr>
          <p:cNvPr id="6" name="Conexão reta 5">
            <a:extLst>
              <a:ext uri="{FF2B5EF4-FFF2-40B4-BE49-F238E27FC236}">
                <a16:creationId xmlns:a16="http://schemas.microsoft.com/office/drawing/2014/main" id="{3C072EC9-9FE2-8557-1637-C32D4692FAD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78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F819-E288-9557-C019-B410C3AFFAE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86DA31-3CC6-3CD9-7915-13EE1E103E6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1FEA69E-4731-235C-0D43-94B9C53B241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descr="Uma imagem com texto, captura de ecrã, software, Página web&#10;&#10;Os conteúdos gerados por IA podem estar incorretos.">
            <a:extLst>
              <a:ext uri="{FF2B5EF4-FFF2-40B4-BE49-F238E27FC236}">
                <a16:creationId xmlns:a16="http://schemas.microsoft.com/office/drawing/2014/main" id="{055C06D9-EA3F-1B40-2143-505BB27A30D6}"/>
              </a:ext>
            </a:extLst>
          </p:cNvPr>
          <p:cNvPicPr>
            <a:picLocks noChangeAspect="1"/>
          </p:cNvPicPr>
          <p:nvPr/>
        </p:nvPicPr>
        <p:blipFill rotWithShape="1">
          <a:blip r:embed="rId2"/>
          <a:srcRect l="30581" t="28613" r="30935" b="11301"/>
          <a:stretch>
            <a:fillRect/>
          </a:stretch>
        </p:blipFill>
        <p:spPr bwMode="auto">
          <a:xfrm>
            <a:off x="1737362" y="1263471"/>
            <a:ext cx="3766855" cy="3308529"/>
          </a:xfrm>
          <a:prstGeom prst="rect">
            <a:avLst/>
          </a:prstGeom>
          <a:ln>
            <a:noFill/>
          </a:ln>
          <a:extLst>
            <a:ext uri="{53640926-AAD7-44D8-BBD7-CCE9431645EC}">
              <a14:shadowObscured xmlns:a14="http://schemas.microsoft.com/office/drawing/2010/main"/>
            </a:ext>
          </a:extLst>
        </p:spPr>
      </p:pic>
      <p:sp>
        <p:nvSpPr>
          <p:cNvPr id="7" name="Retângulo 6">
            <a:extLst>
              <a:ext uri="{FF2B5EF4-FFF2-40B4-BE49-F238E27FC236}">
                <a16:creationId xmlns:a16="http://schemas.microsoft.com/office/drawing/2014/main" id="{1517CDDC-1740-7452-D442-7B4708FA9B03}"/>
              </a:ext>
            </a:extLst>
          </p:cNvPr>
          <p:cNvSpPr/>
          <p:nvPr/>
        </p:nvSpPr>
        <p:spPr>
          <a:xfrm>
            <a:off x="5504217" y="1263470"/>
            <a:ext cx="6000395" cy="528971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b="1" dirty="0">
                <a:solidFill>
                  <a:srgbClr val="00B050"/>
                </a:solidFill>
              </a:rPr>
              <a:t>Observações:</a:t>
            </a:r>
          </a:p>
          <a:p>
            <a:pPr algn="just"/>
            <a:endParaRPr lang="pt-PT" sz="1200" dirty="0">
              <a:solidFill>
                <a:schemeClr val="tx1"/>
              </a:solidFill>
            </a:endParaRPr>
          </a:p>
          <a:p>
            <a:pPr algn="just"/>
            <a:r>
              <a:rPr lang="pt-PT" sz="1200" dirty="0">
                <a:solidFill>
                  <a:schemeClr val="tx1"/>
                </a:solidFill>
              </a:rPr>
              <a:t>A </a:t>
            </a:r>
            <a:r>
              <a:rPr lang="pt-PT" sz="1200" b="1" dirty="0">
                <a:solidFill>
                  <a:srgbClr val="00B050"/>
                </a:solidFill>
              </a:rPr>
              <a:t>Portaria n.º 43/2025, de 28 de abril de 2025 foi apenas buscar, como referencia genérica para avaliação das competências em sede de SIADAPRA os comportamentos sinalizados a cor para cada um dos graus de complexidade funcional;</a:t>
            </a:r>
          </a:p>
          <a:p>
            <a:pPr algn="just"/>
            <a:endParaRPr lang="pt-PT" sz="1200" b="1" dirty="0">
              <a:solidFill>
                <a:srgbClr val="00B050"/>
              </a:solidFill>
            </a:endParaRPr>
          </a:p>
          <a:p>
            <a:pPr algn="just"/>
            <a:r>
              <a:rPr lang="pt-PT" sz="1200" b="1" dirty="0">
                <a:solidFill>
                  <a:srgbClr val="00B050"/>
                </a:solidFill>
              </a:rPr>
              <a:t>Existem comportamentos que se sobrepõem sinalizados com duas cores.</a:t>
            </a:r>
          </a:p>
          <a:p>
            <a:pPr algn="just"/>
            <a:endParaRPr lang="pt-PT" sz="1200" dirty="0">
              <a:solidFill>
                <a:schemeClr val="tx1"/>
              </a:solidFill>
            </a:endParaRPr>
          </a:p>
          <a:p>
            <a:pPr algn="just"/>
            <a:r>
              <a:rPr lang="pt-PT" sz="1200" dirty="0">
                <a:solidFill>
                  <a:schemeClr val="tx1"/>
                </a:solidFill>
              </a:rPr>
              <a:t>Cada competência tem:</a:t>
            </a:r>
          </a:p>
          <a:p>
            <a:pPr marL="171450" indent="-171450" algn="just">
              <a:buFont typeface="Wingdings" panose="05000000000000000000" pitchFamily="2" charset="2"/>
              <a:buChar char="Ø"/>
            </a:pPr>
            <a:r>
              <a:rPr lang="pt-PT" sz="1200" dirty="0">
                <a:solidFill>
                  <a:schemeClr val="tx1"/>
                </a:solidFill>
              </a:rPr>
              <a:t>1 área de enquadramento;</a:t>
            </a:r>
          </a:p>
          <a:p>
            <a:pPr marL="171450" indent="-171450" algn="just">
              <a:buFont typeface="Wingdings" panose="05000000000000000000" pitchFamily="2" charset="2"/>
              <a:buChar char="Ø"/>
            </a:pPr>
            <a:r>
              <a:rPr lang="pt-PT" sz="1200" dirty="0">
                <a:solidFill>
                  <a:schemeClr val="tx1"/>
                </a:solidFill>
              </a:rPr>
              <a:t>3 componentes e;</a:t>
            </a:r>
          </a:p>
          <a:p>
            <a:pPr marL="171450" indent="-171450" algn="just">
              <a:buFont typeface="Wingdings" panose="05000000000000000000" pitchFamily="2" charset="2"/>
              <a:buChar char="Ø"/>
            </a:pPr>
            <a:r>
              <a:rPr lang="pt-PT" sz="1200" dirty="0">
                <a:solidFill>
                  <a:schemeClr val="tx1"/>
                </a:solidFill>
              </a:rPr>
              <a:t>15 comportamentos.</a:t>
            </a:r>
          </a:p>
          <a:p>
            <a:pPr algn="just"/>
            <a:endParaRPr lang="pt-PT" sz="1200" dirty="0">
              <a:solidFill>
                <a:schemeClr val="tx1"/>
              </a:solidFill>
            </a:endParaRPr>
          </a:p>
          <a:p>
            <a:pPr algn="just"/>
            <a:r>
              <a:rPr lang="pt-PT" sz="1200" dirty="0">
                <a:solidFill>
                  <a:schemeClr val="tx1"/>
                </a:solidFill>
              </a:rPr>
              <a:t>Cada componente da competência tem:</a:t>
            </a:r>
          </a:p>
          <a:p>
            <a:pPr marL="171450" indent="-171450" algn="just">
              <a:buFont typeface="Wingdings" panose="05000000000000000000" pitchFamily="2" charset="2"/>
              <a:buChar char="Ø"/>
            </a:pPr>
            <a:r>
              <a:rPr lang="pt-PT" sz="1200" dirty="0">
                <a:solidFill>
                  <a:schemeClr val="tx1"/>
                </a:solidFill>
              </a:rPr>
              <a:t>5 comportamentos e;</a:t>
            </a:r>
          </a:p>
          <a:p>
            <a:pPr marL="171450" indent="-171450" algn="just">
              <a:buFont typeface="Wingdings" panose="05000000000000000000" pitchFamily="2" charset="2"/>
              <a:buChar char="Ø"/>
            </a:pPr>
            <a:r>
              <a:rPr lang="pt-PT" sz="1200" dirty="0">
                <a:solidFill>
                  <a:schemeClr val="tx1"/>
                </a:solidFill>
              </a:rPr>
              <a:t>5 níveis de exigência dos comportamentos.</a:t>
            </a:r>
          </a:p>
          <a:p>
            <a:pPr marL="171450" indent="-171450" algn="just">
              <a:buFont typeface="Wingdings" panose="05000000000000000000" pitchFamily="2" charset="2"/>
              <a:buChar char="Ø"/>
            </a:pPr>
            <a:endParaRPr lang="pt-PT" sz="1200" dirty="0">
              <a:solidFill>
                <a:schemeClr val="tx1"/>
              </a:solidFill>
            </a:endParaRPr>
          </a:p>
          <a:p>
            <a:pPr algn="just"/>
            <a:r>
              <a:rPr lang="pt-PT" sz="1200" b="1" dirty="0">
                <a:solidFill>
                  <a:srgbClr val="FF9900"/>
                </a:solidFill>
              </a:rPr>
              <a:t>O </a:t>
            </a:r>
            <a:r>
              <a:rPr lang="pt-PT" sz="1200" b="1" dirty="0" err="1">
                <a:solidFill>
                  <a:srgbClr val="FF9900"/>
                </a:solidFill>
              </a:rPr>
              <a:t>ReCAP</a:t>
            </a:r>
            <a:r>
              <a:rPr lang="pt-PT" sz="1200" b="1" dirty="0">
                <a:solidFill>
                  <a:srgbClr val="FF9900"/>
                </a:solidFill>
              </a:rPr>
              <a:t> refere que em cada comportamento, cada nível de exigência pressupõe a manifestação do(s) nível(eis) anterior(</a:t>
            </a:r>
            <a:r>
              <a:rPr lang="pt-PT" sz="1200" b="1" dirty="0" err="1">
                <a:solidFill>
                  <a:srgbClr val="FF9900"/>
                </a:solidFill>
              </a:rPr>
              <a:t>es</a:t>
            </a:r>
            <a:r>
              <a:rPr lang="pt-PT" sz="1200" b="1" dirty="0">
                <a:solidFill>
                  <a:srgbClr val="FF9900"/>
                </a:solidFill>
              </a:rPr>
              <a:t>).</a:t>
            </a:r>
          </a:p>
          <a:p>
            <a:pPr algn="just"/>
            <a:endParaRPr lang="pt-PT" sz="1200" dirty="0">
              <a:solidFill>
                <a:schemeClr val="tx1"/>
              </a:solidFill>
            </a:endParaRPr>
          </a:p>
          <a:p>
            <a:pPr algn="just"/>
            <a:r>
              <a:rPr lang="pt-PT" sz="1200" dirty="0">
                <a:solidFill>
                  <a:schemeClr val="tx1"/>
                </a:solidFill>
              </a:rPr>
              <a:t>A competência “Coordenação de equipas” tem apenas 9 comportamentos e 3 níveis de exigência.</a:t>
            </a:r>
          </a:p>
          <a:p>
            <a:pPr algn="just"/>
            <a:endParaRPr lang="pt-PT" sz="1200" dirty="0">
              <a:solidFill>
                <a:schemeClr val="tx1"/>
              </a:solidFill>
            </a:endParaRPr>
          </a:p>
          <a:p>
            <a:pPr algn="just"/>
            <a:r>
              <a:rPr lang="pt-PT" sz="1200" dirty="0">
                <a:solidFill>
                  <a:schemeClr val="tx1"/>
                </a:solidFill>
              </a:rPr>
              <a:t>Ter em atenção que a escala de 1 a 5 dos níveis de exigência do </a:t>
            </a:r>
            <a:r>
              <a:rPr lang="pt-PT" sz="1200" dirty="0" err="1">
                <a:solidFill>
                  <a:schemeClr val="tx1"/>
                </a:solidFill>
              </a:rPr>
              <a:t>ReCAP</a:t>
            </a:r>
            <a:r>
              <a:rPr lang="pt-PT" sz="1200" dirty="0">
                <a:solidFill>
                  <a:schemeClr val="tx1"/>
                </a:solidFill>
              </a:rPr>
              <a:t> não deve ser associada à escala de avaliação dos comportamentos em sede de SIADAPRA, pois serve outros propósitos.</a:t>
            </a:r>
          </a:p>
        </p:txBody>
      </p:sp>
      <p:sp>
        <p:nvSpPr>
          <p:cNvPr id="8" name="Retângulo 7">
            <a:extLst>
              <a:ext uri="{FF2B5EF4-FFF2-40B4-BE49-F238E27FC236}">
                <a16:creationId xmlns:a16="http://schemas.microsoft.com/office/drawing/2014/main" id="{8C6F3D09-015A-905F-5CF2-09B0D78C1100}"/>
              </a:ext>
            </a:extLst>
          </p:cNvPr>
          <p:cNvSpPr/>
          <p:nvPr/>
        </p:nvSpPr>
        <p:spPr>
          <a:xfrm>
            <a:off x="1994033" y="4643636"/>
            <a:ext cx="3203607" cy="950891"/>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b="1" dirty="0">
                <a:solidFill>
                  <a:srgbClr val="00B050"/>
                </a:solidFill>
              </a:rPr>
              <a:t>Legenda:</a:t>
            </a:r>
          </a:p>
          <a:p>
            <a:pPr algn="just"/>
            <a:r>
              <a:rPr lang="pt-PT" sz="1200" b="1" dirty="0">
                <a:solidFill>
                  <a:schemeClr val="accent2">
                    <a:lumMod val="60000"/>
                    <a:lumOff val="40000"/>
                  </a:schemeClr>
                </a:solidFill>
              </a:rPr>
              <a:t>Grau de complexidade funcional 1;</a:t>
            </a:r>
          </a:p>
          <a:p>
            <a:pPr algn="just"/>
            <a:r>
              <a:rPr lang="pt-PT" sz="1200" b="1" dirty="0">
                <a:solidFill>
                  <a:srgbClr val="0070C0"/>
                </a:solidFill>
              </a:rPr>
              <a:t>Grau de complexidade funcional 2;</a:t>
            </a:r>
          </a:p>
          <a:p>
            <a:pPr algn="just"/>
            <a:r>
              <a:rPr lang="pt-PT" sz="1200" b="1" dirty="0">
                <a:solidFill>
                  <a:srgbClr val="7030A0"/>
                </a:solidFill>
              </a:rPr>
              <a:t>Grau de complexidade funcional 3;</a:t>
            </a:r>
          </a:p>
        </p:txBody>
      </p:sp>
    </p:spTree>
    <p:extLst>
      <p:ext uri="{BB962C8B-B14F-4D97-AF65-F5344CB8AC3E}">
        <p14:creationId xmlns:p14="http://schemas.microsoft.com/office/powerpoint/2010/main" val="2428196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5B6E-03AF-EFF6-AF51-F996CCA60E5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D6E513E-96BF-7184-5919-B755E1D75B6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8958BDA-C245-64AD-EDC9-522154416F1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3" name="Tabela 2">
            <a:extLst>
              <a:ext uri="{FF2B5EF4-FFF2-40B4-BE49-F238E27FC236}">
                <a16:creationId xmlns:a16="http://schemas.microsoft.com/office/drawing/2014/main" id="{5FF028E1-B4D6-EE6E-927D-A4BEC54C7CC5}"/>
              </a:ext>
            </a:extLst>
          </p:cNvPr>
          <p:cNvGraphicFramePr>
            <a:graphicFrameLocks noGrp="1"/>
          </p:cNvGraphicFramePr>
          <p:nvPr>
            <p:extLst>
              <p:ext uri="{D42A27DB-BD31-4B8C-83A1-F6EECF244321}">
                <p14:modId xmlns:p14="http://schemas.microsoft.com/office/powerpoint/2010/main" val="2163521305"/>
              </p:ext>
            </p:extLst>
          </p:nvPr>
        </p:nvGraphicFramePr>
        <p:xfrm>
          <a:off x="1714509" y="1279513"/>
          <a:ext cx="9812955" cy="5273676"/>
        </p:xfrm>
        <a:graphic>
          <a:graphicData uri="http://schemas.openxmlformats.org/drawingml/2006/table">
            <a:tbl>
              <a:tblPr firstRow="1" bandRow="1">
                <a:tableStyleId>{5C22544A-7EE6-4342-B048-85BDC9FD1C3A}</a:tableStyleId>
              </a:tblPr>
              <a:tblGrid>
                <a:gridCol w="5401846">
                  <a:extLst>
                    <a:ext uri="{9D8B030D-6E8A-4147-A177-3AD203B41FA5}">
                      <a16:colId xmlns:a16="http://schemas.microsoft.com/office/drawing/2014/main" val="3958832843"/>
                    </a:ext>
                  </a:extLst>
                </a:gridCol>
                <a:gridCol w="4411109">
                  <a:extLst>
                    <a:ext uri="{9D8B030D-6E8A-4147-A177-3AD203B41FA5}">
                      <a16:colId xmlns:a16="http://schemas.microsoft.com/office/drawing/2014/main" val="894959161"/>
                    </a:ext>
                  </a:extLst>
                </a:gridCol>
              </a:tblGrid>
              <a:tr h="346092">
                <a:tc>
                  <a:txBody>
                    <a:bodyPr/>
                    <a:lstStyle/>
                    <a:p>
                      <a:r>
                        <a:rPr lang="pt-PT" sz="1600" dirty="0"/>
                        <a:t>Competência</a:t>
                      </a:r>
                    </a:p>
                  </a:txBody>
                  <a:tcPr/>
                </a:tc>
                <a:tc>
                  <a:txBody>
                    <a:bodyPr/>
                    <a:lstStyle/>
                    <a:p>
                      <a:r>
                        <a:rPr lang="pt-PT" sz="1600" dirty="0"/>
                        <a:t>Área de Enquadramento da Competência</a:t>
                      </a:r>
                    </a:p>
                  </a:txBody>
                  <a:tcPr/>
                </a:tc>
                <a:extLst>
                  <a:ext uri="{0D108BD9-81ED-4DB2-BD59-A6C34878D82A}">
                    <a16:rowId xmlns:a16="http://schemas.microsoft.com/office/drawing/2014/main" val="162585124"/>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o serviço público</a:t>
                      </a:r>
                    </a:p>
                  </a:txBody>
                  <a:tcPr/>
                </a:tc>
                <a:tc>
                  <a:txBody>
                    <a:bodyPr/>
                    <a:lstStyle/>
                    <a:p>
                      <a:r>
                        <a:rPr lang="pt-PT" sz="1400" b="0" i="0" u="none" strike="noStrike" kern="1200" baseline="0" dirty="0">
                          <a:solidFill>
                            <a:schemeClr val="dk1"/>
                          </a:solidFill>
                          <a:latin typeface="+mn-lt"/>
                          <a:ea typeface="+mn-ea"/>
                          <a:cs typeface="+mn-cs"/>
                        </a:rPr>
                        <a:t>Pessoas;</a:t>
                      </a:r>
                      <a:r>
                        <a:rPr lang="pt-PT" sz="1400" b="1" i="0" u="none" strike="noStrike" kern="1200" baseline="0" dirty="0">
                          <a:solidFill>
                            <a:schemeClr val="dk1"/>
                          </a:solidFill>
                          <a:latin typeface="+mn-lt"/>
                          <a:ea typeface="+mn-ea"/>
                          <a:cs typeface="+mn-cs"/>
                        </a:rPr>
                        <a:t> Desempenho</a:t>
                      </a:r>
                      <a:r>
                        <a:rPr lang="pt-PT" sz="1400" b="0" i="0" u="none" strike="noStrike" kern="1200" baseline="0" dirty="0">
                          <a:solidFill>
                            <a:schemeClr val="dk1"/>
                          </a:solidFill>
                          <a:latin typeface="+mn-lt"/>
                          <a:ea typeface="+mn-ea"/>
                          <a:cs typeface="+mn-cs"/>
                        </a:rPr>
                        <a:t>; Desenvolvimento</a:t>
                      </a:r>
                      <a:endParaRPr lang="pt-PT" sz="1400" dirty="0"/>
                    </a:p>
                  </a:txBody>
                  <a:tcPr/>
                </a:tc>
                <a:extLst>
                  <a:ext uri="{0D108BD9-81ED-4DB2-BD59-A6C34878D82A}">
                    <a16:rowId xmlns:a16="http://schemas.microsoft.com/office/drawing/2014/main" val="590210651"/>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colaboração</a:t>
                      </a:r>
                    </a:p>
                  </a:txBody>
                  <a:tcPr/>
                </a:tc>
                <a:tc>
                  <a:txBody>
                    <a:bodyPr/>
                    <a:lstStyle/>
                    <a:p>
                      <a:r>
                        <a:rPr lang="pt-PT" sz="1400" dirty="0"/>
                        <a:t>Pessoas</a:t>
                      </a:r>
                    </a:p>
                  </a:txBody>
                  <a:tcPr/>
                </a:tc>
                <a:extLst>
                  <a:ext uri="{0D108BD9-81ED-4DB2-BD59-A6C34878D82A}">
                    <a16:rowId xmlns:a16="http://schemas.microsoft.com/office/drawing/2014/main" val="2336182387"/>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mudança e inovação</a:t>
                      </a:r>
                    </a:p>
                  </a:txBody>
                  <a:tcPr/>
                </a:tc>
                <a:tc>
                  <a:txBody>
                    <a:bodyPr/>
                    <a:lstStyle/>
                    <a:p>
                      <a:r>
                        <a:rPr lang="pt-PT" sz="1400" dirty="0"/>
                        <a:t>Desenvolvimento</a:t>
                      </a:r>
                    </a:p>
                  </a:txBody>
                  <a:tcPr/>
                </a:tc>
                <a:extLst>
                  <a:ext uri="{0D108BD9-81ED-4DB2-BD59-A6C34878D82A}">
                    <a16:rowId xmlns:a16="http://schemas.microsoft.com/office/drawing/2014/main" val="3752205493"/>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os resultados</a:t>
                      </a:r>
                    </a:p>
                  </a:txBody>
                  <a:tcPr/>
                </a:tc>
                <a:tc>
                  <a:txBody>
                    <a:bodyPr/>
                    <a:lstStyle/>
                    <a:p>
                      <a:r>
                        <a:rPr lang="pt-PT" sz="1400" b="1" dirty="0"/>
                        <a:t>Desempenho</a:t>
                      </a:r>
                    </a:p>
                  </a:txBody>
                  <a:tcPr/>
                </a:tc>
                <a:extLst>
                  <a:ext uri="{0D108BD9-81ED-4DB2-BD59-A6C34878D82A}">
                    <a16:rowId xmlns:a16="http://schemas.microsoft.com/office/drawing/2014/main" val="3859761583"/>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Análise critica e resolução de problemas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b="1" dirty="0"/>
                        <a:t>Desempenho</a:t>
                      </a:r>
                    </a:p>
                  </a:txBody>
                  <a:tcPr/>
                </a:tc>
                <a:extLst>
                  <a:ext uri="{0D108BD9-81ED-4DB2-BD59-A6C34878D82A}">
                    <a16:rowId xmlns:a16="http://schemas.microsoft.com/office/drawing/2014/main" val="2122730362"/>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Gestão do conhecimento</a:t>
                      </a:r>
                    </a:p>
                  </a:txBody>
                  <a:tcPr/>
                </a:tc>
                <a:tc>
                  <a:txBody>
                    <a:bodyPr/>
                    <a:lstStyle/>
                    <a:p>
                      <a:r>
                        <a:rPr lang="pt-PT" sz="1400" dirty="0"/>
                        <a:t>Desenvolvimento</a:t>
                      </a:r>
                    </a:p>
                  </a:txBody>
                  <a:tcPr/>
                </a:tc>
                <a:extLst>
                  <a:ext uri="{0D108BD9-81ED-4DB2-BD59-A6C34878D82A}">
                    <a16:rowId xmlns:a16="http://schemas.microsoft.com/office/drawing/2014/main" val="58555637"/>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Comunicação</a:t>
                      </a:r>
                    </a:p>
                  </a:txBody>
                  <a:tcPr/>
                </a:tc>
                <a:tc>
                  <a:txBody>
                    <a:bodyPr/>
                    <a:lstStyle/>
                    <a:p>
                      <a:r>
                        <a:rPr lang="pt-PT" sz="1400" dirty="0"/>
                        <a:t>Pessoas</a:t>
                      </a:r>
                    </a:p>
                  </a:txBody>
                  <a:tcPr/>
                </a:tc>
                <a:extLst>
                  <a:ext uri="{0D108BD9-81ED-4DB2-BD59-A6C34878D82A}">
                    <a16:rowId xmlns:a16="http://schemas.microsoft.com/office/drawing/2014/main" val="1239141195"/>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Iniciativa</a:t>
                      </a:r>
                    </a:p>
                  </a:txBody>
                  <a:tcPr/>
                </a:tc>
                <a:tc>
                  <a:txBody>
                    <a:bodyPr/>
                    <a:lstStyle/>
                    <a:p>
                      <a:r>
                        <a:rPr lang="pt-PT" sz="1400" dirty="0"/>
                        <a:t>Desenvolvimento</a:t>
                      </a:r>
                    </a:p>
                  </a:txBody>
                  <a:tcPr/>
                </a:tc>
                <a:extLst>
                  <a:ext uri="{0D108BD9-81ED-4DB2-BD59-A6C34878D82A}">
                    <a16:rowId xmlns:a16="http://schemas.microsoft.com/office/drawing/2014/main" val="2842941739"/>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Negociação e influência</a:t>
                      </a:r>
                    </a:p>
                  </a:txBody>
                  <a:tcPr/>
                </a:tc>
                <a:tc>
                  <a:txBody>
                    <a:bodyPr/>
                    <a:lstStyle/>
                    <a:p>
                      <a:r>
                        <a:rPr lang="pt-PT" sz="1400" dirty="0"/>
                        <a:t>Pessoas</a:t>
                      </a:r>
                    </a:p>
                  </a:txBody>
                  <a:tcPr/>
                </a:tc>
                <a:extLst>
                  <a:ext uri="{0D108BD9-81ED-4DB2-BD59-A6C34878D82A}">
                    <a16:rowId xmlns:a16="http://schemas.microsoft.com/office/drawing/2014/main" val="4252483285"/>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Organização, planeamento e gestão de projetos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b="1" dirty="0"/>
                        <a:t>Desempenho</a:t>
                      </a:r>
                    </a:p>
                  </a:txBody>
                  <a:tcPr/>
                </a:tc>
                <a:extLst>
                  <a:ext uri="{0D108BD9-81ED-4DB2-BD59-A6C34878D82A}">
                    <a16:rowId xmlns:a16="http://schemas.microsoft.com/office/drawing/2014/main" val="2826686802"/>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inclusão</a:t>
                      </a:r>
                    </a:p>
                  </a:txBody>
                  <a:tcPr/>
                </a:tc>
                <a:tc>
                  <a:txBody>
                    <a:bodyPr/>
                    <a:lstStyle/>
                    <a:p>
                      <a:r>
                        <a:rPr lang="pt-PT" sz="1400" dirty="0"/>
                        <a:t>Pessoas</a:t>
                      </a:r>
                    </a:p>
                  </a:txBody>
                  <a:tcPr/>
                </a:tc>
                <a:extLst>
                  <a:ext uri="{0D108BD9-81ED-4DB2-BD59-A6C34878D82A}">
                    <a16:rowId xmlns:a16="http://schemas.microsoft.com/office/drawing/2014/main" val="703674810"/>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participação</a:t>
                      </a:r>
                    </a:p>
                  </a:txBody>
                  <a:tcPr/>
                </a:tc>
                <a:tc>
                  <a:txBody>
                    <a:bodyPr/>
                    <a:lstStyle/>
                    <a:p>
                      <a:r>
                        <a:rPr lang="pt-PT" sz="1400" dirty="0"/>
                        <a:t>Pessoas</a:t>
                      </a:r>
                    </a:p>
                  </a:txBody>
                  <a:tcPr/>
                </a:tc>
                <a:extLst>
                  <a:ext uri="{0D108BD9-81ED-4DB2-BD59-A6C34878D82A}">
                    <a16:rowId xmlns:a16="http://schemas.microsoft.com/office/drawing/2014/main" val="2575914306"/>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segurança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b="1" dirty="0"/>
                        <a:t>Desempenho</a:t>
                      </a:r>
                    </a:p>
                  </a:txBody>
                  <a:tcPr/>
                </a:tc>
                <a:extLst>
                  <a:ext uri="{0D108BD9-81ED-4DB2-BD59-A6C34878D82A}">
                    <a16:rowId xmlns:a16="http://schemas.microsoft.com/office/drawing/2014/main" val="3045207010"/>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Tomada de decisão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b="1" dirty="0"/>
                        <a:t>Desempenho</a:t>
                      </a:r>
                    </a:p>
                  </a:txBody>
                  <a:tcPr/>
                </a:tc>
                <a:extLst>
                  <a:ext uri="{0D108BD9-81ED-4DB2-BD59-A6C34878D82A}">
                    <a16:rowId xmlns:a16="http://schemas.microsoft.com/office/drawing/2014/main" val="4191259288"/>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Inteligência emocional</a:t>
                      </a:r>
                    </a:p>
                  </a:txBody>
                  <a:tcPr/>
                </a:tc>
                <a:tc>
                  <a:txBody>
                    <a:bodyPr/>
                    <a:lstStyle/>
                    <a:p>
                      <a:r>
                        <a:rPr lang="pt-PT" sz="1400" dirty="0"/>
                        <a:t>Desenvolvimento</a:t>
                      </a:r>
                    </a:p>
                  </a:txBody>
                  <a:tcPr/>
                </a:tc>
                <a:extLst>
                  <a:ext uri="{0D108BD9-81ED-4DB2-BD59-A6C34878D82A}">
                    <a16:rowId xmlns:a16="http://schemas.microsoft.com/office/drawing/2014/main" val="4145080297"/>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Coordenação de equipas</a:t>
                      </a:r>
                    </a:p>
                  </a:txBody>
                  <a:tcPr/>
                </a:tc>
                <a:tc>
                  <a:txBody>
                    <a:bodyPr/>
                    <a:lstStyle/>
                    <a:p>
                      <a:r>
                        <a:rPr lang="pt-PT" sz="1400" dirty="0"/>
                        <a:t>Pessoas</a:t>
                      </a:r>
                    </a:p>
                  </a:txBody>
                  <a:tcPr/>
                </a:tc>
                <a:extLst>
                  <a:ext uri="{0D108BD9-81ED-4DB2-BD59-A6C34878D82A}">
                    <a16:rowId xmlns:a16="http://schemas.microsoft.com/office/drawing/2014/main" val="1616220626"/>
                  </a:ext>
                </a:extLst>
              </a:tr>
            </a:tbl>
          </a:graphicData>
        </a:graphic>
      </p:graphicFrame>
    </p:spTree>
    <p:extLst>
      <p:ext uri="{BB962C8B-B14F-4D97-AF65-F5344CB8AC3E}">
        <p14:creationId xmlns:p14="http://schemas.microsoft.com/office/powerpoint/2010/main" val="7596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80F3B-FB6A-2A82-BC8D-3523CA8FCEE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F7A235E-142F-4B2D-1313-8335E50DE62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27B8A8A-1450-C492-AF05-36E4FA025A7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1B96EFCB-921C-787D-8FCE-11F8BEDAE3B0}"/>
              </a:ext>
            </a:extLst>
          </p:cNvPr>
          <p:cNvPicPr>
            <a:picLocks noChangeAspect="1"/>
          </p:cNvPicPr>
          <p:nvPr/>
        </p:nvPicPr>
        <p:blipFill>
          <a:blip r:embed="rId2"/>
          <a:srcRect t="2580" b="19321"/>
          <a:stretch>
            <a:fillRect/>
          </a:stretch>
        </p:blipFill>
        <p:spPr>
          <a:xfrm>
            <a:off x="1737361" y="1820742"/>
            <a:ext cx="9893807" cy="4151376"/>
          </a:xfrm>
          <a:prstGeom prst="rect">
            <a:avLst/>
          </a:prstGeom>
        </p:spPr>
      </p:pic>
    </p:spTree>
    <p:extLst>
      <p:ext uri="{BB962C8B-B14F-4D97-AF65-F5344CB8AC3E}">
        <p14:creationId xmlns:p14="http://schemas.microsoft.com/office/powerpoint/2010/main" val="387908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8E0C-B0BF-6CA1-6D2E-7D65B3A758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9E79F7-9EC4-3EAD-FCA4-E53AD94ED15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617F49B-4548-EFE3-77C7-4E02BF9BC82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2C9BBF6-19BE-5888-0C54-F0B93207F1B5}"/>
              </a:ext>
            </a:extLst>
          </p:cNvPr>
          <p:cNvSpPr/>
          <p:nvPr/>
        </p:nvSpPr>
        <p:spPr>
          <a:xfrm>
            <a:off x="1737361" y="1215344"/>
            <a:ext cx="9767252" cy="4739759"/>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(Em Regra) </a:t>
            </a:r>
            <a:r>
              <a:rPr lang="pt-PT" sz="1400" dirty="0"/>
              <a:t>As </a:t>
            </a:r>
            <a:r>
              <a:rPr lang="pt-PT" sz="1400" b="1" dirty="0">
                <a:solidFill>
                  <a:srgbClr val="FF6600"/>
                </a:solidFill>
              </a:rPr>
              <a:t>competências e os comportamentos são escolhidas </a:t>
            </a:r>
            <a:r>
              <a:rPr lang="pt-PT" sz="1400" dirty="0"/>
              <a:t>de entre as constantes na </a:t>
            </a:r>
            <a:r>
              <a:rPr lang="pt-PT" sz="1400" b="1" dirty="0">
                <a:solidFill>
                  <a:srgbClr val="0070C0"/>
                </a:solidFill>
              </a:rPr>
              <a:t>Portaria n.º 43/2025, de 28 de abril de 2025</a:t>
            </a:r>
            <a:r>
              <a:rPr lang="pt-PT" sz="1400" dirty="0"/>
              <a:t> em coerência com uma análise prévia acerca do </a:t>
            </a:r>
            <a:r>
              <a:rPr lang="pt-PT" sz="1400" b="1" dirty="0">
                <a:solidFill>
                  <a:srgbClr val="FF6600"/>
                </a:solidFill>
              </a:rPr>
              <a:t>“ideal tipo” de perfil de trabalhador</a:t>
            </a:r>
            <a:r>
              <a:rPr lang="pt-PT" sz="1400" dirty="0"/>
              <a:t> para cada uma das áreas funcionais ou posto de trabalho, em cada uma das carreiras e categorias.</a:t>
            </a:r>
            <a:r>
              <a:rPr lang="pt-PT" sz="1400" b="1" dirty="0">
                <a:solidFill>
                  <a:srgbClr val="0070C0"/>
                </a:solidFill>
              </a:rPr>
              <a:t> (n.º 2 do artigo 48.º)</a:t>
            </a:r>
            <a:endParaRPr lang="pt-PT" sz="1400" dirty="0">
              <a:solidFill>
                <a:srgbClr val="00B050"/>
              </a:solidFill>
            </a:endParaRPr>
          </a:p>
          <a:p>
            <a:pPr algn="just"/>
            <a:endParaRPr lang="pt-PT" sz="1400" dirty="0"/>
          </a:p>
          <a:p>
            <a:pPr algn="just"/>
            <a:r>
              <a:rPr lang="pt-PT" sz="1400" b="1" dirty="0">
                <a:solidFill>
                  <a:srgbClr val="00B050"/>
                </a:solidFill>
              </a:rPr>
              <a:t>A avaliação do parâmetro «Competências» assenta em competências transversais nucleares e funcionais</a:t>
            </a:r>
            <a:r>
              <a:rPr lang="pt-PT" sz="1400" dirty="0"/>
              <a:t>,</a:t>
            </a:r>
            <a:r>
              <a:rPr lang="pt-PT" sz="1400" b="1" dirty="0">
                <a:solidFill>
                  <a:srgbClr val="0070C0"/>
                </a:solidFill>
              </a:rPr>
              <a:t> (n.º 1 do artigo 2.º da Portaria)</a:t>
            </a:r>
          </a:p>
          <a:p>
            <a:pPr algn="just"/>
            <a:endParaRPr lang="pt-PT" sz="1400" b="1" dirty="0">
              <a:solidFill>
                <a:srgbClr val="00B050"/>
              </a:solidFill>
            </a:endParaRPr>
          </a:p>
          <a:p>
            <a:pPr algn="just"/>
            <a:r>
              <a:rPr lang="pt-PT" sz="1400" b="1" dirty="0">
                <a:solidFill>
                  <a:srgbClr val="00B050"/>
                </a:solidFill>
              </a:rPr>
              <a:t>São competências transversais nucleares as competências que traduzem a visão, os valores e a cultura da Administração Pública</a:t>
            </a:r>
            <a:r>
              <a:rPr lang="pt-PT" sz="1400" dirty="0"/>
              <a:t>, num contexto presente e prospetivo, aplicáveis a todas as carreiras e cargos.</a:t>
            </a:r>
            <a:r>
              <a:rPr lang="pt-PT" sz="1400" b="1" dirty="0">
                <a:solidFill>
                  <a:srgbClr val="0070C0"/>
                </a:solidFill>
              </a:rPr>
              <a:t> (n.º 2 do artigo 2.º da Portaria)</a:t>
            </a:r>
          </a:p>
          <a:p>
            <a:pPr algn="just"/>
            <a:endParaRPr lang="pt-PT" sz="1400" b="1" dirty="0">
              <a:solidFill>
                <a:srgbClr val="00B050"/>
              </a:solidFill>
            </a:endParaRPr>
          </a:p>
          <a:p>
            <a:pPr algn="just"/>
            <a:r>
              <a:rPr lang="pt-PT" sz="1400" b="1" dirty="0">
                <a:solidFill>
                  <a:srgbClr val="00B050"/>
                </a:solidFill>
              </a:rPr>
              <a:t>São competências transversais funcionais as competências específicas, associadas às áreas de atividade e ou a postos de trabalho</a:t>
            </a:r>
            <a:r>
              <a:rPr lang="pt-PT" sz="1400" dirty="0"/>
              <a:t> dependentes do contexto funcional, aplicáveis a todas as carreiras e cargos.</a:t>
            </a:r>
            <a:r>
              <a:rPr lang="pt-PT" sz="1400" b="1" dirty="0">
                <a:solidFill>
                  <a:srgbClr val="0070C0"/>
                </a:solidFill>
              </a:rPr>
              <a:t> (n.º 3 do artigo 2.º da Portaria)</a:t>
            </a:r>
          </a:p>
          <a:p>
            <a:pPr algn="just"/>
            <a:endParaRPr lang="pt-PT" sz="1400" dirty="0"/>
          </a:p>
        </p:txBody>
      </p:sp>
    </p:spTree>
    <p:extLst>
      <p:ext uri="{BB962C8B-B14F-4D97-AF65-F5344CB8AC3E}">
        <p14:creationId xmlns:p14="http://schemas.microsoft.com/office/powerpoint/2010/main" val="667058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2E56-4572-0E8E-FE06-51782DA46B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B176A1-39B9-2A98-C910-90BE08E2A0F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0A329B9-5758-85A0-434E-62F32629443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8AF876C-0A99-0DDF-E8BD-E972CE415521}"/>
              </a:ext>
            </a:extLst>
          </p:cNvPr>
          <p:cNvSpPr/>
          <p:nvPr/>
        </p:nvSpPr>
        <p:spPr>
          <a:xfrm>
            <a:off x="1737361" y="1215344"/>
            <a:ext cx="9767252" cy="4093428"/>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No caso de trabalhador avaliado por objetivos e competências o n.º de competências a contratualizar </a:t>
            </a:r>
            <a:r>
              <a:rPr lang="pt-PT" sz="1400" b="1" dirty="0">
                <a:solidFill>
                  <a:srgbClr val="FF6600"/>
                </a:solidFill>
              </a:rPr>
              <a:t>não deverá ser inferior a cinco e superior a oito</a:t>
            </a:r>
            <a:r>
              <a:rPr lang="pt-PT" sz="1400" dirty="0"/>
              <a:t>. </a:t>
            </a:r>
            <a:r>
              <a:rPr lang="pt-PT" sz="1400" b="1" dirty="0">
                <a:solidFill>
                  <a:srgbClr val="0070C0"/>
                </a:solidFill>
              </a:rPr>
              <a:t>(n.º 1 do artigo 48.º)</a:t>
            </a:r>
            <a:endParaRPr lang="pt-PT" sz="1400" dirty="0">
              <a:solidFill>
                <a:srgbClr val="00B050"/>
              </a:solidFill>
            </a:endParaRPr>
          </a:p>
          <a:p>
            <a:pPr algn="just"/>
            <a:endParaRPr lang="pt-PT" sz="1400" dirty="0"/>
          </a:p>
          <a:p>
            <a:pPr algn="just"/>
            <a:r>
              <a:rPr lang="pt-PT" sz="1400" b="1" dirty="0">
                <a:solidFill>
                  <a:srgbClr val="00B050"/>
                </a:solidFill>
              </a:rPr>
              <a:t>No caso de trabalhador avaliado só por competências o n.º de competências a contratualizar </a:t>
            </a:r>
            <a:r>
              <a:rPr lang="pt-PT" sz="1400" b="1" dirty="0">
                <a:solidFill>
                  <a:srgbClr val="FF6600"/>
                </a:solidFill>
              </a:rPr>
              <a:t>não deverá ser inferior a oito</a:t>
            </a:r>
            <a:r>
              <a:rPr lang="pt-PT" sz="1400" dirty="0"/>
              <a:t>. </a:t>
            </a:r>
            <a:r>
              <a:rPr lang="pt-PT" sz="1400" b="1" dirty="0">
                <a:solidFill>
                  <a:srgbClr val="0070C0"/>
                </a:solidFill>
              </a:rPr>
              <a:t>(n.º 4 do artigo 45.º) </a:t>
            </a:r>
            <a:r>
              <a:rPr lang="pt-PT" sz="1400" b="1" dirty="0">
                <a:solidFill>
                  <a:srgbClr val="00B050"/>
                </a:solidFill>
              </a:rPr>
              <a:t>sendo</a:t>
            </a:r>
            <a:r>
              <a:rPr lang="pt-PT" sz="1400" b="1" dirty="0">
                <a:solidFill>
                  <a:srgbClr val="0070C0"/>
                </a:solidFill>
              </a:rPr>
              <a:t> </a:t>
            </a:r>
            <a:r>
              <a:rPr lang="pt-PT" sz="1400" b="1" dirty="0">
                <a:solidFill>
                  <a:schemeClr val="accent1">
                    <a:lumMod val="60000"/>
                    <a:lumOff val="40000"/>
                  </a:schemeClr>
                </a:solidFill>
              </a:rPr>
              <a:t>obrigatória</a:t>
            </a:r>
            <a:r>
              <a:rPr lang="pt-PT" sz="1400" b="1" dirty="0">
                <a:solidFill>
                  <a:srgbClr val="00B050"/>
                </a:solidFill>
              </a:rPr>
              <a:t> uma competência que sublinhe a capacidade de realização e orientação para resultados</a:t>
            </a:r>
            <a:r>
              <a:rPr lang="pt-PT" sz="1400" b="1" dirty="0"/>
              <a:t>*</a:t>
            </a:r>
            <a:r>
              <a:rPr lang="pt-PT" sz="1400" b="1" dirty="0">
                <a:solidFill>
                  <a:srgbClr val="00B050"/>
                </a:solidFill>
              </a:rPr>
              <a:t>. </a:t>
            </a:r>
            <a:r>
              <a:rPr lang="pt-PT" sz="1400" b="1" dirty="0">
                <a:solidFill>
                  <a:srgbClr val="0070C0"/>
                </a:solidFill>
              </a:rPr>
              <a:t>(n.º 4 do artigo 45.º)</a:t>
            </a:r>
            <a:endParaRPr lang="pt-PT" sz="1400" dirty="0"/>
          </a:p>
          <a:p>
            <a:pPr algn="just"/>
            <a:endParaRPr lang="pt-PT" sz="1400" b="1" dirty="0">
              <a:solidFill>
                <a:srgbClr val="00B050"/>
              </a:solidFill>
            </a:endParaRPr>
          </a:p>
          <a:p>
            <a:pPr algn="just"/>
            <a:endParaRPr lang="pt-PT" sz="1400" b="1" dirty="0">
              <a:solidFill>
                <a:srgbClr val="0070C0"/>
              </a:solidFill>
            </a:endParaRPr>
          </a:p>
          <a:p>
            <a:r>
              <a:rPr lang="pt-PT" sz="1400" b="1" dirty="0">
                <a:solidFill>
                  <a:srgbClr val="00B050"/>
                </a:solidFill>
              </a:rPr>
              <a:t>Observações:</a:t>
            </a:r>
          </a:p>
          <a:p>
            <a:pPr algn="just"/>
            <a:r>
              <a:rPr lang="pt-PT" sz="1400" dirty="0"/>
              <a:t>* Como vimos anteriormente o </a:t>
            </a:r>
            <a:r>
              <a:rPr lang="pt-PT" sz="1400" dirty="0" err="1"/>
              <a:t>ReCAP</a:t>
            </a:r>
            <a:r>
              <a:rPr lang="pt-PT" sz="1400" dirty="0"/>
              <a:t> define 3 áreas de enquadramento das competências (Pessoas, Desempenho e Desenvolvimento), ora no n.º 5 do artigo 45.º quando se determina como obrigatória uma competência que sublinhe a capacidade de realização e a orientação para resultados parece estarmos a falar das competências com área de enquadramento de </a:t>
            </a:r>
            <a:r>
              <a:rPr lang="pt-PT" sz="1400" b="1" dirty="0">
                <a:solidFill>
                  <a:srgbClr val="00B050"/>
                </a:solidFill>
              </a:rPr>
              <a:t>Desempenho</a:t>
            </a:r>
            <a:r>
              <a:rPr lang="pt-PT" sz="1400" dirty="0"/>
              <a:t>.</a:t>
            </a:r>
          </a:p>
        </p:txBody>
      </p:sp>
    </p:spTree>
    <p:extLst>
      <p:ext uri="{BB962C8B-B14F-4D97-AF65-F5344CB8AC3E}">
        <p14:creationId xmlns:p14="http://schemas.microsoft.com/office/powerpoint/2010/main" val="159034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8A32D-B385-211C-C5AE-E2AC64D2FBE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EBD254-D7C1-A132-5BEF-89050A09492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64A6FE5-5A6C-19A8-BF35-29B264F9F2F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F191D2B-5903-741D-20C5-A15C3B739A95}"/>
              </a:ext>
            </a:extLst>
          </p:cNvPr>
          <p:cNvSpPr/>
          <p:nvPr/>
        </p:nvSpPr>
        <p:spPr>
          <a:xfrm>
            <a:off x="1737361" y="1215344"/>
            <a:ext cx="9767252" cy="5170646"/>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As competências deverão, sempre que possível, ser escolhidas mediante </a:t>
            </a:r>
            <a:r>
              <a:rPr lang="pt-PT" sz="1400" b="1" dirty="0">
                <a:solidFill>
                  <a:srgbClr val="FF6600"/>
                </a:solidFill>
              </a:rPr>
              <a:t>acordo entre avaliador e avaliado, prevalecendo a escolha do avaliador</a:t>
            </a:r>
            <a:r>
              <a:rPr lang="pt-PT" sz="1400" b="1" dirty="0"/>
              <a:t>*</a:t>
            </a:r>
            <a:r>
              <a:rPr lang="pt-PT" sz="1400" b="1" dirty="0">
                <a:solidFill>
                  <a:srgbClr val="00B050"/>
                </a:solidFill>
              </a:rPr>
              <a:t> se não existir acordo</a:t>
            </a:r>
            <a:r>
              <a:rPr lang="pt-PT" sz="1400" dirty="0"/>
              <a:t>, </a:t>
            </a:r>
            <a:r>
              <a:rPr lang="pt-PT" sz="1400" b="1" dirty="0">
                <a:solidFill>
                  <a:srgbClr val="0070C0"/>
                </a:solidFill>
              </a:rPr>
              <a:t>(n.º 1 do artigo 48.º)</a:t>
            </a:r>
            <a:endParaRPr lang="pt-PT" sz="1400" dirty="0"/>
          </a:p>
          <a:p>
            <a:pPr algn="just"/>
            <a:endParaRPr lang="pt-PT" sz="1400" b="1" dirty="0">
              <a:solidFill>
                <a:srgbClr val="C00000"/>
              </a:solidFill>
            </a:endParaRPr>
          </a:p>
          <a:p>
            <a:pPr algn="just"/>
            <a:r>
              <a:rPr lang="pt-PT" sz="1400" b="1" dirty="0">
                <a:solidFill>
                  <a:srgbClr val="C00000"/>
                </a:solidFill>
              </a:rPr>
              <a:t>(Novidade) </a:t>
            </a:r>
            <a:r>
              <a:rPr lang="pt-PT" sz="1400" b="1" dirty="0">
                <a:solidFill>
                  <a:srgbClr val="00B050"/>
                </a:solidFill>
              </a:rPr>
              <a:t>É </a:t>
            </a:r>
            <a:r>
              <a:rPr lang="pt-PT" sz="1400" b="1" dirty="0">
                <a:solidFill>
                  <a:srgbClr val="FF6600"/>
                </a:solidFill>
              </a:rPr>
              <a:t>obrigatória</a:t>
            </a:r>
            <a:r>
              <a:rPr lang="pt-PT" sz="1400" b="1" dirty="0"/>
              <a:t>**</a:t>
            </a:r>
            <a:r>
              <a:rPr lang="pt-PT" sz="1400" b="1" dirty="0">
                <a:solidFill>
                  <a:srgbClr val="FF6600"/>
                </a:solidFill>
              </a:rPr>
              <a:t> a escolha de uma competência que evidencie a capacidade de coordenação de equipas</a:t>
            </a:r>
            <a:r>
              <a:rPr lang="pt-PT" sz="1400" b="1" dirty="0">
                <a:solidFill>
                  <a:srgbClr val="00B050"/>
                </a:solidFill>
              </a:rPr>
              <a:t> para os trabalhadores que se encontrem em efetivas </a:t>
            </a:r>
            <a:r>
              <a:rPr lang="pt-PT" sz="1400" b="1" dirty="0">
                <a:solidFill>
                  <a:srgbClr val="FF6600"/>
                </a:solidFill>
              </a:rPr>
              <a:t>funções de coordenação e chefia de equipa multidisciplinar</a:t>
            </a:r>
            <a:r>
              <a:rPr lang="pt-PT" sz="1400" b="1" dirty="0">
                <a:solidFill>
                  <a:srgbClr val="00B050"/>
                </a:solidFill>
              </a:rPr>
              <a:t>. </a:t>
            </a:r>
            <a:r>
              <a:rPr lang="pt-PT" sz="1400" b="1" dirty="0">
                <a:solidFill>
                  <a:srgbClr val="0070C0"/>
                </a:solidFill>
              </a:rPr>
              <a:t>(n.º 3 do artigo 48.º)</a:t>
            </a:r>
            <a:endParaRPr lang="pt-PT" sz="1400" dirty="0">
              <a:solidFill>
                <a:srgbClr val="00B050"/>
              </a:solidFill>
            </a:endParaRPr>
          </a:p>
          <a:p>
            <a:pPr algn="just"/>
            <a:endParaRPr lang="pt-PT" sz="1400" dirty="0"/>
          </a:p>
          <a:p>
            <a:pPr algn="just"/>
            <a:r>
              <a:rPr lang="pt-PT" sz="1400" b="1" dirty="0">
                <a:solidFill>
                  <a:srgbClr val="C00000"/>
                </a:solidFill>
              </a:rPr>
              <a:t>(Novidade) </a:t>
            </a:r>
            <a:r>
              <a:rPr lang="pt-PT" sz="1400" b="1" dirty="0">
                <a:solidFill>
                  <a:srgbClr val="00B050"/>
                </a:solidFill>
              </a:rPr>
              <a:t>O dirigente máximo do serviço estabelece </a:t>
            </a:r>
            <a:r>
              <a:rPr lang="pt-PT" sz="1400" b="1" dirty="0">
                <a:solidFill>
                  <a:srgbClr val="FF6600"/>
                </a:solidFill>
              </a:rPr>
              <a:t>duas competências </a:t>
            </a:r>
            <a:r>
              <a:rPr lang="pt-PT" sz="1400" b="1" dirty="0">
                <a:solidFill>
                  <a:srgbClr val="00B050"/>
                </a:solidFill>
              </a:rPr>
              <a:t>a que se subordina a avaliação dos trabalhadores</a:t>
            </a:r>
            <a:r>
              <a:rPr lang="pt-PT" sz="1400" b="1" dirty="0">
                <a:solidFill>
                  <a:srgbClr val="FF6600"/>
                </a:solidFill>
              </a:rPr>
              <a:t>, definidas por área de atividade e ou grau de complexidade funcional</a:t>
            </a:r>
            <a:r>
              <a:rPr lang="pt-PT" sz="1400" dirty="0"/>
              <a:t>. </a:t>
            </a:r>
            <a:r>
              <a:rPr lang="pt-PT" sz="1400" b="1" dirty="0">
                <a:solidFill>
                  <a:srgbClr val="0070C0"/>
                </a:solidFill>
              </a:rPr>
              <a:t>(n.º 4 do artigo 48.º)</a:t>
            </a:r>
            <a:endParaRPr lang="pt-PT" sz="1400" dirty="0">
              <a:solidFill>
                <a:srgbClr val="00B050"/>
              </a:solidFill>
            </a:endParaRP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Observações:</a:t>
            </a:r>
          </a:p>
          <a:p>
            <a:pPr algn="just"/>
            <a:r>
              <a:rPr lang="pt-PT" sz="1400" b="1" dirty="0"/>
              <a:t>*</a:t>
            </a:r>
            <a:r>
              <a:rPr lang="pt-PT" sz="1400" b="1" dirty="0">
                <a:solidFill>
                  <a:srgbClr val="FF0000"/>
                </a:solidFill>
              </a:rPr>
              <a:t> </a:t>
            </a:r>
            <a:r>
              <a:rPr lang="pt-PT" sz="1400" dirty="0"/>
              <a:t>Antes, pela conjugação do n.º 2 do artigo 48.º e o n.º 6 do artigo 35.º do DLR 26/2015, de 23 de dezembro (3ª alteração ao SIADAPRA) previa que em caso de desacordo prevalecia a escolha do </a:t>
            </a:r>
            <a:r>
              <a:rPr lang="pt-PT" sz="1400" b="1" dirty="0">
                <a:solidFill>
                  <a:srgbClr val="FF9900"/>
                </a:solidFill>
              </a:rPr>
              <a:t>superior hierárquico</a:t>
            </a:r>
            <a:r>
              <a:rPr lang="pt-PT" sz="1400" dirty="0"/>
              <a:t>.</a:t>
            </a:r>
          </a:p>
          <a:p>
            <a:pPr algn="just"/>
            <a:endParaRPr lang="pt-PT" sz="1400" b="1" dirty="0">
              <a:solidFill>
                <a:srgbClr val="00B050"/>
              </a:solidFill>
            </a:endParaRPr>
          </a:p>
          <a:p>
            <a:pPr algn="just"/>
            <a:r>
              <a:rPr lang="pt-PT" sz="1400" b="1" dirty="0"/>
              <a:t>** </a:t>
            </a:r>
            <a:r>
              <a:rPr lang="pt-PT" sz="1400" dirty="0"/>
              <a:t>Se a escolha resultar da </a:t>
            </a:r>
            <a:r>
              <a:rPr lang="pt-PT" sz="1400" b="1" dirty="0">
                <a:solidFill>
                  <a:srgbClr val="0070C0"/>
                </a:solidFill>
              </a:rPr>
              <a:t>Portaria n.º 43/2025 de 28 de abril de 2025 </a:t>
            </a:r>
            <a:r>
              <a:rPr lang="pt-PT" sz="1400" dirty="0"/>
              <a:t>a única hipótese é a opção pela competência transversal funcional</a:t>
            </a:r>
            <a:r>
              <a:rPr lang="pt-PT" sz="1400" b="1" dirty="0">
                <a:solidFill>
                  <a:srgbClr val="0070C0"/>
                </a:solidFill>
              </a:rPr>
              <a:t> </a:t>
            </a:r>
            <a:r>
              <a:rPr lang="pt-PT" sz="1400" b="1" dirty="0">
                <a:solidFill>
                  <a:srgbClr val="FF9900"/>
                </a:solidFill>
              </a:rPr>
              <a:t>“Coordenação de equipas”</a:t>
            </a:r>
            <a:r>
              <a:rPr lang="pt-PT" sz="1400" b="1" dirty="0"/>
              <a:t>.</a:t>
            </a:r>
            <a:endParaRPr lang="pt-PT" sz="1400" dirty="0"/>
          </a:p>
          <a:p>
            <a:pPr algn="just"/>
            <a:endParaRPr lang="pt-PT" sz="1400" dirty="0"/>
          </a:p>
        </p:txBody>
      </p:sp>
    </p:spTree>
    <p:extLst>
      <p:ext uri="{BB962C8B-B14F-4D97-AF65-F5344CB8AC3E}">
        <p14:creationId xmlns:p14="http://schemas.microsoft.com/office/powerpoint/2010/main" val="376943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FA2DF-4D0A-D5E5-0A63-7DC0036885D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1126CC-F1D6-89CD-A4B8-AD7193C73BA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7AB4C5D-8828-4BEE-4DDF-06E3E61C31C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742AE98-B311-02F8-1191-7415E0BF588F}"/>
              </a:ext>
            </a:extLst>
          </p:cNvPr>
          <p:cNvSpPr/>
          <p:nvPr/>
        </p:nvSpPr>
        <p:spPr>
          <a:xfrm>
            <a:off x="1737361" y="1215344"/>
            <a:ext cx="9767252" cy="5170646"/>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Duas das competências transversais nucleares </a:t>
            </a:r>
            <a:r>
              <a:rPr lang="pt-PT" sz="1400" b="1" dirty="0">
                <a:solidFill>
                  <a:srgbClr val="00B050"/>
                </a:solidFill>
              </a:rPr>
              <a:t>são previamente escolhidas pelo dirigente máximo do serviço, ouvido o Conselho Coordenador da Avaliação</a:t>
            </a:r>
            <a:r>
              <a:rPr lang="pt-PT" sz="1400" dirty="0"/>
              <a:t>; </a:t>
            </a:r>
            <a:r>
              <a:rPr lang="pt-PT" sz="1400" b="1" dirty="0">
                <a:solidFill>
                  <a:srgbClr val="0070C0"/>
                </a:solidFill>
              </a:rPr>
              <a:t>[alínea a) do n.º 4 do artigo 2.º da Portaria]</a:t>
            </a:r>
          </a:p>
          <a:p>
            <a:pPr algn="just"/>
            <a:endParaRPr lang="pt-PT" sz="1400" b="1" dirty="0">
              <a:solidFill>
                <a:srgbClr val="00B050"/>
              </a:solidFill>
            </a:endParaRPr>
          </a:p>
          <a:p>
            <a:pPr algn="just"/>
            <a:r>
              <a:rPr lang="pt-PT" sz="1400" b="1" dirty="0">
                <a:solidFill>
                  <a:srgbClr val="00B050"/>
                </a:solidFill>
              </a:rPr>
              <a:t>As restantes competências transversais, nucleares ou funcionais, são escolhidas por acordo entre avaliador e avaliado</a:t>
            </a:r>
            <a:r>
              <a:rPr lang="pt-PT" sz="1400" dirty="0"/>
              <a:t>, prevalecendo a escolha do avaliador, se não existir acordo </a:t>
            </a:r>
            <a:r>
              <a:rPr lang="pt-PT" sz="1400" b="1" dirty="0">
                <a:solidFill>
                  <a:srgbClr val="0070C0"/>
                </a:solidFill>
              </a:rPr>
              <a:t>[alínea a) do n.º 4 do artigo 2.º da Portaria]</a:t>
            </a:r>
          </a:p>
          <a:p>
            <a:pPr algn="just"/>
            <a:endParaRPr lang="pt-PT" sz="1400" b="1" dirty="0">
              <a:solidFill>
                <a:srgbClr val="0070C0"/>
              </a:solidFill>
            </a:endParaRPr>
          </a:p>
          <a:p>
            <a:pPr algn="just"/>
            <a:r>
              <a:rPr lang="pt-PT" sz="1400" b="1" dirty="0">
                <a:solidFill>
                  <a:srgbClr val="00B050"/>
                </a:solidFill>
              </a:rPr>
              <a:t>Observações:</a:t>
            </a:r>
          </a:p>
          <a:p>
            <a:pPr marL="285750" indent="-285750" algn="just">
              <a:buFont typeface="Wingdings" panose="05000000000000000000" pitchFamily="2" charset="2"/>
              <a:buChar char="Ø"/>
            </a:pPr>
            <a:r>
              <a:rPr lang="pt-PT" sz="1400" b="1" dirty="0"/>
              <a:t> </a:t>
            </a:r>
            <a:r>
              <a:rPr lang="pt-PT" sz="1400" b="1" dirty="0">
                <a:solidFill>
                  <a:srgbClr val="FF0000"/>
                </a:solidFill>
              </a:rPr>
              <a:t>Antes</a:t>
            </a:r>
            <a:r>
              <a:rPr lang="pt-PT" sz="1400" dirty="0"/>
              <a:t>, pela conjugação do n.º 2 do artigo 48.º e o n.º 7 do artigo 35.º do DLR 26/2015, de 23 de dezembro (3ª alteração ao SIADAPRA) previa que o dirigente máximo, ouvido o CCA podia estabelecer  por despacho as competências a que se subordinava a avaliação.</a:t>
            </a:r>
          </a:p>
          <a:p>
            <a:pPr marL="285750" indent="-285750" algn="just">
              <a:buFont typeface="Wingdings" panose="05000000000000000000" pitchFamily="2" charset="2"/>
              <a:buChar char="Ø"/>
            </a:pPr>
            <a:r>
              <a:rPr lang="pt-PT" sz="1400" dirty="0"/>
              <a:t> </a:t>
            </a:r>
            <a:r>
              <a:rPr lang="pt-PT" sz="1400" b="1" dirty="0">
                <a:solidFill>
                  <a:srgbClr val="FF0000"/>
                </a:solidFill>
              </a:rPr>
              <a:t>Agora</a:t>
            </a:r>
            <a:r>
              <a:rPr lang="pt-PT" sz="1400" dirty="0"/>
              <a:t>, o dirigente máximo tem de estabelecer duas competências obrigatoriamente, por área de atividade e ou grau de complexidade funcional.</a:t>
            </a:r>
          </a:p>
          <a:p>
            <a:pPr algn="just"/>
            <a:endParaRPr lang="pt-PT" sz="1400" dirty="0"/>
          </a:p>
          <a:p>
            <a:pPr marL="285750" indent="-285750" algn="just">
              <a:buFont typeface="Wingdings" panose="05000000000000000000" pitchFamily="2" charset="2"/>
              <a:buChar char="Ø"/>
            </a:pPr>
            <a:r>
              <a:rPr lang="pt-PT" sz="1400" u="sng" dirty="0"/>
              <a:t>O diploma não estabelece o(s) instrumento(s) operacional(ais) onde é inscrita e/ou divulgada a decisão de escolha das competências por parte dos dirigentes máximos. Sugere-se uma circular interna ou a inscrição em documentos de gestão interna ou fixação em painel físico próprio.</a:t>
            </a:r>
          </a:p>
          <a:p>
            <a:pPr algn="just"/>
            <a:endParaRPr lang="pt-PT" sz="1400" b="1" dirty="0">
              <a:solidFill>
                <a:srgbClr val="0070C0"/>
              </a:solidFill>
            </a:endParaRPr>
          </a:p>
        </p:txBody>
      </p:sp>
    </p:spTree>
    <p:extLst>
      <p:ext uri="{BB962C8B-B14F-4D97-AF65-F5344CB8AC3E}">
        <p14:creationId xmlns:p14="http://schemas.microsoft.com/office/powerpoint/2010/main" val="293150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98BC-4622-92CA-4F55-1C9CB6B9B5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9B1557-25ED-DD4D-2DC4-D504874470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84FA61E-C379-CF49-7F4F-342CDE784AB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6106861-FF0E-38F7-F72D-4E1F0F60E2CF}"/>
              </a:ext>
            </a:extLst>
          </p:cNvPr>
          <p:cNvSpPr/>
          <p:nvPr/>
        </p:nvSpPr>
        <p:spPr>
          <a:xfrm>
            <a:off x="1737361" y="1215344"/>
            <a:ext cx="9767252" cy="5816977"/>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endParaRPr lang="pt-PT" sz="1400" dirty="0"/>
          </a:p>
          <a:p>
            <a:pPr algn="just"/>
            <a:r>
              <a:rPr lang="pt-PT" sz="1400" b="1" dirty="0">
                <a:solidFill>
                  <a:srgbClr val="00B050"/>
                </a:solidFill>
              </a:rPr>
              <a:t>Entre as competências definidas, o avaliador, ouvido o avaliado, seleciona aquela que é </a:t>
            </a:r>
            <a:r>
              <a:rPr lang="pt-PT" sz="1400" b="1" dirty="0">
                <a:solidFill>
                  <a:srgbClr val="FF9900"/>
                </a:solidFill>
              </a:rPr>
              <a:t>objeto de ação de formação</a:t>
            </a:r>
            <a:r>
              <a:rPr lang="pt-PT" sz="1400" b="1" dirty="0"/>
              <a:t>*</a:t>
            </a:r>
            <a:r>
              <a:rPr lang="pt-PT" sz="1400" b="1" dirty="0">
                <a:solidFill>
                  <a:srgbClr val="FF9900"/>
                </a:solidFill>
              </a:rPr>
              <a:t> </a:t>
            </a:r>
            <a:r>
              <a:rPr lang="pt-PT" sz="1400" dirty="0"/>
              <a:t>de entre as identificadas em catálogo próprio para o efeito, elaborado pelo Centro de Formação da Administração Pública dos Açores — CEFAPA ou pelo Instituto Nacional da Administração, </a:t>
            </a:r>
            <a:r>
              <a:rPr lang="fi-FI" sz="1400" dirty="0"/>
              <a:t>I. P. — INA, I. P. </a:t>
            </a:r>
            <a:r>
              <a:rPr lang="pt-PT" sz="1400" b="1" dirty="0">
                <a:solidFill>
                  <a:srgbClr val="0070C0"/>
                </a:solidFill>
              </a:rPr>
              <a:t>(n.º 5 do artigo 48.º)</a:t>
            </a:r>
          </a:p>
          <a:p>
            <a:pPr algn="just"/>
            <a:endParaRPr lang="pt-PT" sz="1400" b="1" dirty="0">
              <a:solidFill>
                <a:srgbClr val="00B050"/>
              </a:solidFill>
            </a:endParaRPr>
          </a:p>
          <a:p>
            <a:pPr algn="just"/>
            <a:r>
              <a:rPr lang="pt-PT" sz="1400" dirty="0"/>
              <a:t>A formação a que se refere o número anterior é objeto de avaliação pela entidade formadora.</a:t>
            </a:r>
            <a:r>
              <a:rPr lang="pt-PT" sz="1400" b="1" dirty="0">
                <a:solidFill>
                  <a:srgbClr val="0070C0"/>
                </a:solidFill>
              </a:rPr>
              <a:t> (n.º 6 do artigo 48.º)</a:t>
            </a:r>
          </a:p>
          <a:p>
            <a:pPr algn="just"/>
            <a:endParaRPr lang="pt-PT" sz="1400" b="1" dirty="0">
              <a:solidFill>
                <a:srgbClr val="00B050"/>
              </a:solidFill>
            </a:endParaRPr>
          </a:p>
          <a:p>
            <a:pPr algn="just"/>
            <a:r>
              <a:rPr lang="pt-PT" sz="1400" b="1" dirty="0">
                <a:solidFill>
                  <a:srgbClr val="C00000"/>
                </a:solidFill>
              </a:rPr>
              <a:t>(Novidade) </a:t>
            </a:r>
            <a:r>
              <a:rPr lang="pt-PT" sz="1400" b="1" dirty="0">
                <a:solidFill>
                  <a:srgbClr val="00B050"/>
                </a:solidFill>
              </a:rPr>
              <a:t>No ciclo de avaliação 2026 e seguintes, os trabalhadores inseridos em carreiras e categorias com grau de complexidade funcional 1 (assistente operacional e equiparadas) ficam desobrigados da frequência de formação </a:t>
            </a:r>
            <a:r>
              <a:rPr lang="pt-PT" sz="1400" b="1" dirty="0" err="1">
                <a:solidFill>
                  <a:srgbClr val="00B050"/>
                </a:solidFill>
              </a:rPr>
              <a:t>ReCAP</a:t>
            </a:r>
            <a:r>
              <a:rPr lang="pt-PT" sz="1400" b="1" dirty="0">
                <a:solidFill>
                  <a:srgbClr val="00B050"/>
                </a:solidFill>
              </a:rPr>
              <a:t>, apesar de continuar a ser escolhida uma competência para majoração </a:t>
            </a:r>
            <a:r>
              <a:rPr lang="pt-PT" sz="1400" b="1" dirty="0">
                <a:solidFill>
                  <a:srgbClr val="0070C0"/>
                </a:solidFill>
              </a:rPr>
              <a:t>(artigo 82.º do DLR n.º 27/2025/A, de 30 de dezembro - Aprova o Orçamento da Região Autónoma dos Açores para o ano de 2026)</a:t>
            </a:r>
            <a:r>
              <a:rPr lang="pt-PT" sz="1400" b="1" dirty="0">
                <a:solidFill>
                  <a:srgbClr val="00B050"/>
                </a:solidFill>
              </a:rPr>
              <a:t>.</a:t>
            </a:r>
          </a:p>
          <a:p>
            <a:pPr algn="just"/>
            <a:endParaRPr lang="pt-PT" sz="1400" dirty="0"/>
          </a:p>
          <a:p>
            <a:pPr algn="just"/>
            <a:r>
              <a:rPr lang="pt-PT" sz="1400" b="1" dirty="0">
                <a:solidFill>
                  <a:srgbClr val="00B050"/>
                </a:solidFill>
              </a:rPr>
              <a:t>Observações:</a:t>
            </a:r>
            <a:endParaRPr lang="pt-PT" sz="1400" dirty="0"/>
          </a:p>
          <a:p>
            <a:pPr algn="just"/>
            <a:r>
              <a:rPr lang="pt-PT" sz="1400" dirty="0"/>
              <a:t>*A </a:t>
            </a:r>
            <a:r>
              <a:rPr lang="pt-PT" sz="1400" b="1" dirty="0">
                <a:solidFill>
                  <a:srgbClr val="00B050"/>
                </a:solidFill>
              </a:rPr>
              <a:t>circular DROPEP n.º CIRC-DROPEP/2025/04</a:t>
            </a:r>
            <a:r>
              <a:rPr lang="pt-PT" sz="1400" dirty="0"/>
              <a:t>, de 05 de maio, refere que para o </a:t>
            </a:r>
            <a:r>
              <a:rPr lang="pt-PT" sz="1400" b="1" dirty="0">
                <a:solidFill>
                  <a:srgbClr val="00B050"/>
                </a:solidFill>
              </a:rPr>
              <a:t>ano 2025</a:t>
            </a:r>
            <a:r>
              <a:rPr lang="pt-PT" sz="1400" dirty="0"/>
              <a:t>, as formações serão asseguradas através da plataforma NAU, do INA, I.P.;</a:t>
            </a:r>
          </a:p>
          <a:p>
            <a:pPr algn="just"/>
            <a:endParaRPr lang="pt-PT" sz="1400" dirty="0"/>
          </a:p>
          <a:p>
            <a:pPr algn="just"/>
            <a:r>
              <a:rPr lang="pt-PT" sz="1400" dirty="0"/>
              <a:t>* A </a:t>
            </a:r>
            <a:r>
              <a:rPr lang="pt-PT" sz="1400" b="1" dirty="0">
                <a:solidFill>
                  <a:srgbClr val="00B050"/>
                </a:solidFill>
              </a:rPr>
              <a:t>circular DROPEP n.º CIRC-DROPEP/2025/05</a:t>
            </a:r>
            <a:r>
              <a:rPr lang="pt-PT" sz="1400" dirty="0"/>
              <a:t>, de 19 de setembro, adita um conjunto de informações no tocante à competência escolhida para ser objeto de formação e consequente </a:t>
            </a:r>
            <a:r>
              <a:rPr lang="pt-PT" sz="1400" b="1" dirty="0">
                <a:solidFill>
                  <a:srgbClr val="FF6600"/>
                </a:solidFill>
              </a:rPr>
              <a:t>eventual majoração, mediante obtenção de classificação positiva</a:t>
            </a:r>
            <a:r>
              <a:rPr lang="pt-PT" sz="1400" dirty="0"/>
              <a:t>.</a:t>
            </a:r>
          </a:p>
        </p:txBody>
      </p:sp>
    </p:spTree>
    <p:extLst>
      <p:ext uri="{BB962C8B-B14F-4D97-AF65-F5344CB8AC3E}">
        <p14:creationId xmlns:p14="http://schemas.microsoft.com/office/powerpoint/2010/main" val="296465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C94F2-0856-6193-9CAF-AAF03AF4900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2EFEC70-B1FD-1540-A136-1BD658C0312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E0A9468-27C9-1228-6AF5-5519B77B23A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72F22CB-0D92-71B4-92C9-885DA5C439D0}"/>
              </a:ext>
            </a:extLst>
          </p:cNvPr>
          <p:cNvSpPr/>
          <p:nvPr/>
        </p:nvSpPr>
        <p:spPr>
          <a:xfrm>
            <a:off x="1737361" y="1215344"/>
            <a:ext cx="9767252" cy="4308872"/>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cada competência estão associados três comportamentos</a:t>
            </a:r>
            <a:r>
              <a:rPr lang="pt-PT" sz="1400" b="1" dirty="0">
                <a:solidFill>
                  <a:srgbClr val="00B050"/>
                </a:solidFill>
              </a:rPr>
              <a:t>, identificados por grau de complexidade funcional das carreiras e ou categorias, padronizados de acordo com níveis de exigência conforme definidos no </a:t>
            </a:r>
            <a:r>
              <a:rPr lang="pt-PT" sz="1400" b="1" dirty="0" err="1">
                <a:solidFill>
                  <a:srgbClr val="00B050"/>
                </a:solidFill>
              </a:rPr>
              <a:t>ReCAP</a:t>
            </a:r>
            <a:r>
              <a:rPr lang="pt-PT" sz="1400" b="1" dirty="0">
                <a:solidFill>
                  <a:srgbClr val="00B050"/>
                </a:solidFill>
              </a:rPr>
              <a:t>. </a:t>
            </a:r>
            <a:r>
              <a:rPr lang="pt-PT" sz="1400" b="1" dirty="0">
                <a:solidFill>
                  <a:srgbClr val="0070C0"/>
                </a:solidFill>
              </a:rPr>
              <a:t>(n.º 1 do artigo 3.º da Portaria)</a:t>
            </a: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FF6600"/>
                </a:solidFill>
              </a:rPr>
              <a:t>Quando um ou mais comportamentos associados à competência escolhida não se mostre o mais adequado à realização dos objetivos acordados no parâmetro «Resultados», avaliador e avaliado, por acordo, procedem</a:t>
            </a:r>
            <a:r>
              <a:rPr lang="pt-PT" sz="1400" dirty="0"/>
              <a:t> </a:t>
            </a:r>
            <a:r>
              <a:rPr lang="pt-PT" sz="1400" b="1" dirty="0">
                <a:solidFill>
                  <a:srgbClr val="FF0000"/>
                </a:solidFill>
              </a:rPr>
              <a:t>à sua substituição por outro, da mesma componente</a:t>
            </a:r>
            <a:r>
              <a:rPr lang="pt-PT" sz="1400" dirty="0"/>
              <a:t>, que lhe esteja associado no </a:t>
            </a:r>
            <a:r>
              <a:rPr lang="pt-PT" sz="1400" b="1" dirty="0" err="1">
                <a:solidFill>
                  <a:srgbClr val="FF9900"/>
                </a:solidFill>
              </a:rPr>
              <a:t>ReCAP</a:t>
            </a:r>
            <a:r>
              <a:rPr lang="pt-PT" sz="1400" b="1" dirty="0"/>
              <a:t>**</a:t>
            </a:r>
            <a:r>
              <a:rPr lang="pt-PT" sz="1400" dirty="0"/>
              <a:t>, prevalecendo, em caso de falta de acordo, a decisão do avaliador.</a:t>
            </a:r>
            <a:r>
              <a:rPr lang="pt-PT" sz="1400" b="1" dirty="0">
                <a:solidFill>
                  <a:srgbClr val="0070C0"/>
                </a:solidFill>
              </a:rPr>
              <a:t> (n.º 2 do artigo 3.º da Portaria)</a:t>
            </a:r>
          </a:p>
          <a:p>
            <a:pPr algn="just"/>
            <a:endParaRPr lang="pt-PT" sz="1400" dirty="0"/>
          </a:p>
          <a:p>
            <a:pPr algn="just"/>
            <a:r>
              <a:rPr lang="pt-PT" sz="1400" b="1" dirty="0">
                <a:solidFill>
                  <a:srgbClr val="00B050"/>
                </a:solidFill>
              </a:rPr>
              <a:t>Observações:</a:t>
            </a:r>
            <a:endParaRPr lang="pt-PT" sz="1400" dirty="0"/>
          </a:p>
          <a:p>
            <a:pPr algn="just"/>
            <a:endParaRPr lang="pt-PT" sz="1400" dirty="0"/>
          </a:p>
          <a:p>
            <a:pPr algn="just"/>
            <a:r>
              <a:rPr lang="pt-PT" sz="1400" dirty="0"/>
              <a:t>** Esta determinante vai condicionar a escolha de um </a:t>
            </a:r>
            <a:r>
              <a:rPr lang="pt-PT" sz="1400" b="1" dirty="0">
                <a:solidFill>
                  <a:srgbClr val="00B050"/>
                </a:solidFill>
              </a:rPr>
              <a:t>percurso “personalizado - </a:t>
            </a:r>
            <a:r>
              <a:rPr lang="pt-PT" sz="1400" b="1" dirty="0" err="1">
                <a:solidFill>
                  <a:srgbClr val="00B050"/>
                </a:solidFill>
              </a:rPr>
              <a:t>ReCAP</a:t>
            </a:r>
            <a:r>
              <a:rPr lang="pt-PT" sz="1400" dirty="0"/>
              <a:t>” ou um </a:t>
            </a:r>
            <a:r>
              <a:rPr lang="pt-PT" sz="1400" b="1" dirty="0">
                <a:solidFill>
                  <a:srgbClr val="00B050"/>
                </a:solidFill>
              </a:rPr>
              <a:t>percurso “padrão – SIADAP(RA)/</a:t>
            </a:r>
            <a:r>
              <a:rPr lang="pt-PT" sz="1400" b="1" dirty="0" err="1">
                <a:solidFill>
                  <a:srgbClr val="00B050"/>
                </a:solidFill>
              </a:rPr>
              <a:t>ReCAP</a:t>
            </a:r>
            <a:r>
              <a:rPr lang="pt-PT" sz="1400" dirty="0"/>
              <a:t>, em matéria de execução da ação de formação a majorar.</a:t>
            </a:r>
          </a:p>
        </p:txBody>
      </p:sp>
    </p:spTree>
    <p:extLst>
      <p:ext uri="{BB962C8B-B14F-4D97-AF65-F5344CB8AC3E}">
        <p14:creationId xmlns:p14="http://schemas.microsoft.com/office/powerpoint/2010/main" val="251820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CE1AF-E5C3-40AD-B344-4E3E5550B1B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3B93805-ED02-E01E-3CA7-E628297C45B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5546AA2E-7BC2-FFC2-DF7D-59F4DA0BA6E4}"/>
              </a:ext>
            </a:extLst>
          </p:cNvPr>
          <p:cNvSpPr/>
          <p:nvPr/>
        </p:nvSpPr>
        <p:spPr>
          <a:xfrm>
            <a:off x="1737361" y="1219199"/>
            <a:ext cx="9767252" cy="533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são as responsabilidades do avaliador?</a:t>
            </a:r>
          </a:p>
          <a:p>
            <a:pPr algn="ctr"/>
            <a:endParaRPr lang="pt-PT" sz="1600" b="1" dirty="0">
              <a:solidFill>
                <a:schemeClr val="tx1"/>
              </a:solidFill>
            </a:endParaRPr>
          </a:p>
          <a:p>
            <a:pPr algn="ctr"/>
            <a:r>
              <a:rPr lang="pt-PT" sz="1600" b="1" u="sng" dirty="0">
                <a:solidFill>
                  <a:schemeClr val="tx1"/>
                </a:solidFill>
              </a:rPr>
              <a:t>Resposta:</a:t>
            </a:r>
          </a:p>
          <a:p>
            <a:pPr algn="ctr"/>
            <a:endParaRPr lang="pt-PT" sz="1600" b="1" dirty="0">
              <a:solidFill>
                <a:schemeClr val="tx1"/>
              </a:solidFill>
            </a:endParaRPr>
          </a:p>
          <a:p>
            <a:pPr algn="just"/>
            <a:r>
              <a:rPr lang="pt-PT" sz="1400" b="1" dirty="0">
                <a:solidFill>
                  <a:srgbClr val="00B050"/>
                </a:solidFill>
              </a:rPr>
              <a:t>Ao avaliador cabe:</a:t>
            </a:r>
            <a:endParaRPr lang="pt-PT" sz="1400" dirty="0">
              <a:solidFill>
                <a:schemeClr val="tx1"/>
              </a:solidFill>
            </a:endParaRP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Negociar os objetivos do avaliado</a:t>
            </a:r>
            <a:r>
              <a:rPr lang="pt-PT" sz="1400" dirty="0">
                <a:solidFill>
                  <a:schemeClr val="tx1"/>
                </a:solidFill>
              </a:rPr>
              <a:t>, de acordo com os objetivos e resultados fixados para a sua unidade orgânica ou em execução das respetivas competências, </a:t>
            </a:r>
            <a:r>
              <a:rPr lang="pt-PT" sz="1400" b="1" dirty="0">
                <a:solidFill>
                  <a:srgbClr val="00B050"/>
                </a:solidFill>
              </a:rPr>
              <a:t>e fixar os indicadores de medida do desempenho, designadamente os critérios de superação de objetivos</a:t>
            </a:r>
            <a:r>
              <a:rPr lang="pt-PT" sz="1400" dirty="0">
                <a:solidFill>
                  <a:schemeClr val="tx1"/>
                </a:solidFill>
              </a:rPr>
              <a:t>, no quadro das orientações gerais fixadas pelo conselho coordenador da avaliação </a:t>
            </a:r>
            <a:r>
              <a:rPr lang="pt-PT" sz="1400" b="1" dirty="0">
                <a:solidFill>
                  <a:srgbClr val="0070C0"/>
                </a:solidFill>
              </a:rPr>
              <a:t>[alínea a)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Rever regularmente com o avaliado os objetivos negociados, ajustá-los</a:t>
            </a:r>
            <a:r>
              <a:rPr lang="pt-PT" sz="1400" dirty="0">
                <a:solidFill>
                  <a:schemeClr val="tx1"/>
                </a:solidFill>
              </a:rPr>
              <a:t>, se necessário, </a:t>
            </a:r>
            <a:r>
              <a:rPr lang="pt-PT" sz="1400" b="1" dirty="0">
                <a:solidFill>
                  <a:srgbClr val="00B050"/>
                </a:solidFill>
              </a:rPr>
              <a:t>e reportar ao avaliado a evolução do seu desempenho </a:t>
            </a:r>
            <a:r>
              <a:rPr lang="pt-PT" sz="1400" dirty="0">
                <a:solidFill>
                  <a:schemeClr val="tx1"/>
                </a:solidFill>
              </a:rPr>
              <a:t>e possibilidades de melhoria</a:t>
            </a:r>
            <a:r>
              <a:rPr lang="pt-PT" sz="1400" b="1" dirty="0">
                <a:solidFill>
                  <a:srgbClr val="0070C0"/>
                </a:solidFill>
              </a:rPr>
              <a:t> [alínea b)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Negociar as competências </a:t>
            </a:r>
            <a:r>
              <a:rPr lang="pt-PT" sz="1400" dirty="0">
                <a:solidFill>
                  <a:schemeClr val="tx1"/>
                </a:solidFill>
              </a:rPr>
              <a:t>que integram o segundo parâmetro de avaliação, nos termos da alínea b) do artigo 45.º e do artigo 48.º</a:t>
            </a:r>
            <a:r>
              <a:rPr lang="pt-PT" sz="1400" b="1" dirty="0">
                <a:solidFill>
                  <a:srgbClr val="0070C0"/>
                </a:solidFill>
              </a:rPr>
              <a:t> [alínea c)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Avaliar os trabalhadores diretamente subordinados</a:t>
            </a:r>
            <a:r>
              <a:rPr lang="pt-PT" sz="1400" dirty="0">
                <a:solidFill>
                  <a:schemeClr val="tx1"/>
                </a:solidFill>
              </a:rPr>
              <a:t>, assegurando a correta aplicação dos princípios integrantes da avaliação</a:t>
            </a:r>
            <a:r>
              <a:rPr lang="pt-PT" sz="1400" b="1" dirty="0">
                <a:solidFill>
                  <a:srgbClr val="0070C0"/>
                </a:solidFill>
              </a:rPr>
              <a:t> [alínea d)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Ponderar as expectativas dos trabalhadores </a:t>
            </a:r>
            <a:r>
              <a:rPr lang="pt-PT" sz="1400" dirty="0">
                <a:solidFill>
                  <a:schemeClr val="tx1"/>
                </a:solidFill>
              </a:rPr>
              <a:t>no processo de identificação das respetivas necessidades de desenvolvimento</a:t>
            </a:r>
            <a:r>
              <a:rPr lang="pt-PT" sz="1400" b="1" dirty="0">
                <a:solidFill>
                  <a:srgbClr val="0070C0"/>
                </a:solidFill>
              </a:rPr>
              <a:t> [alínea e)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p:txBody>
      </p:sp>
      <p:cxnSp>
        <p:nvCxnSpPr>
          <p:cNvPr id="6" name="Conexão reta 5">
            <a:extLst>
              <a:ext uri="{FF2B5EF4-FFF2-40B4-BE49-F238E27FC236}">
                <a16:creationId xmlns:a16="http://schemas.microsoft.com/office/drawing/2014/main" id="{52370637-4360-B1E4-ABB2-6D4A42816CA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96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FF7AB-DE2D-BB7D-15BA-A029E59940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AC7219-FF42-0B0E-74AA-4FC6E9C35E1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ADB0F48-25DC-5334-B064-B029EAC505E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descr="Uma imagem com texto, captura de ecrã, software, Ícone de computador&#10;&#10;Os conteúdos gerados por IA podem estar incorretos.">
            <a:extLst>
              <a:ext uri="{FF2B5EF4-FFF2-40B4-BE49-F238E27FC236}">
                <a16:creationId xmlns:a16="http://schemas.microsoft.com/office/drawing/2014/main" id="{1ECF4F3D-CF7E-E9CC-8868-54D9BCD2187E}"/>
              </a:ext>
            </a:extLst>
          </p:cNvPr>
          <p:cNvPicPr>
            <a:picLocks noChangeAspect="1"/>
          </p:cNvPicPr>
          <p:nvPr/>
        </p:nvPicPr>
        <p:blipFill rotWithShape="1">
          <a:blip r:embed="rId2"/>
          <a:srcRect r="54139" b="39800"/>
          <a:stretch>
            <a:fillRect/>
          </a:stretch>
        </p:blipFill>
        <p:spPr bwMode="auto">
          <a:xfrm>
            <a:off x="1849255" y="2285670"/>
            <a:ext cx="2000450" cy="1477255"/>
          </a:xfrm>
          <a:prstGeom prst="rect">
            <a:avLst/>
          </a:prstGeom>
          <a:ln>
            <a:noFill/>
          </a:ln>
          <a:extLst>
            <a:ext uri="{53640926-AAD7-44D8-BBD7-CCE9431645EC}">
              <a14:shadowObscured xmlns:a14="http://schemas.microsoft.com/office/drawing/2010/main"/>
            </a:ext>
          </a:extLst>
        </p:spPr>
      </p:pic>
      <p:pic>
        <p:nvPicPr>
          <p:cNvPr id="4" name="Imagem 3" descr="Uma imagem com texto, captura de ecrã, software, Website&#10;&#10;Os conteúdos gerados por IA podem estar incorretos.">
            <a:extLst>
              <a:ext uri="{FF2B5EF4-FFF2-40B4-BE49-F238E27FC236}">
                <a16:creationId xmlns:a16="http://schemas.microsoft.com/office/drawing/2014/main" id="{C9EAEE1E-EA68-8FCB-DE61-3B59414FFE12}"/>
              </a:ext>
            </a:extLst>
          </p:cNvPr>
          <p:cNvPicPr>
            <a:picLocks noChangeAspect="1"/>
          </p:cNvPicPr>
          <p:nvPr/>
        </p:nvPicPr>
        <p:blipFill>
          <a:blip r:embed="rId3"/>
          <a:stretch>
            <a:fillRect/>
          </a:stretch>
        </p:blipFill>
        <p:spPr>
          <a:xfrm>
            <a:off x="4361180" y="2305600"/>
            <a:ext cx="2590165" cy="1457325"/>
          </a:xfrm>
          <a:prstGeom prst="rect">
            <a:avLst/>
          </a:prstGeom>
        </p:spPr>
      </p:pic>
      <p:pic>
        <p:nvPicPr>
          <p:cNvPr id="7" name="Imagem 6" descr="Uma imagem com texto, captura de ecrã, software, Ícone de computador&#10;&#10;Os conteúdos gerados por IA podem estar incorretos.">
            <a:extLst>
              <a:ext uri="{FF2B5EF4-FFF2-40B4-BE49-F238E27FC236}">
                <a16:creationId xmlns:a16="http://schemas.microsoft.com/office/drawing/2014/main" id="{B2E58AAC-F3C8-CD73-132C-BF40A30BE182}"/>
              </a:ext>
            </a:extLst>
          </p:cNvPr>
          <p:cNvPicPr>
            <a:picLocks noChangeAspect="1"/>
          </p:cNvPicPr>
          <p:nvPr/>
        </p:nvPicPr>
        <p:blipFill>
          <a:blip r:embed="rId4"/>
          <a:stretch>
            <a:fillRect/>
          </a:stretch>
        </p:blipFill>
        <p:spPr>
          <a:xfrm>
            <a:off x="7237261" y="2675172"/>
            <a:ext cx="2623820" cy="1476375"/>
          </a:xfrm>
          <a:prstGeom prst="rect">
            <a:avLst/>
          </a:prstGeom>
        </p:spPr>
      </p:pic>
      <p:pic>
        <p:nvPicPr>
          <p:cNvPr id="8" name="Imagem 7" descr="Uma imagem com texto, captura de ecrã, software, Software de multimédia&#10;&#10;Os conteúdos gerados por IA podem estar incorretos.">
            <a:extLst>
              <a:ext uri="{FF2B5EF4-FFF2-40B4-BE49-F238E27FC236}">
                <a16:creationId xmlns:a16="http://schemas.microsoft.com/office/drawing/2014/main" id="{1B74EA39-7F32-E37A-0059-1C714108B853}"/>
              </a:ext>
            </a:extLst>
          </p:cNvPr>
          <p:cNvPicPr>
            <a:picLocks noChangeAspect="1"/>
          </p:cNvPicPr>
          <p:nvPr/>
        </p:nvPicPr>
        <p:blipFill rotWithShape="1">
          <a:blip r:embed="rId5"/>
          <a:srcRect r="16569" b="5312"/>
          <a:stretch>
            <a:fillRect/>
          </a:stretch>
        </p:blipFill>
        <p:spPr bwMode="auto">
          <a:xfrm>
            <a:off x="1737361" y="4151547"/>
            <a:ext cx="2476500" cy="1962489"/>
          </a:xfrm>
          <a:prstGeom prst="rect">
            <a:avLst/>
          </a:prstGeom>
          <a:ln>
            <a:noFill/>
          </a:ln>
          <a:extLst>
            <a:ext uri="{53640926-AAD7-44D8-BBD7-CCE9431645EC}">
              <a14:shadowObscured xmlns:a14="http://schemas.microsoft.com/office/drawing/2010/main"/>
            </a:ext>
          </a:extLst>
        </p:spPr>
      </p:pic>
      <p:pic>
        <p:nvPicPr>
          <p:cNvPr id="9" name="Imagem 8" descr="Uma imagem com texto, captura de ecrã, software, Ícone de computador&#10;&#10;Os conteúdos gerados por IA podem estar incorretos.">
            <a:extLst>
              <a:ext uri="{FF2B5EF4-FFF2-40B4-BE49-F238E27FC236}">
                <a16:creationId xmlns:a16="http://schemas.microsoft.com/office/drawing/2014/main" id="{080C358C-16C9-A816-5C9D-EF3B42FE0694}"/>
              </a:ext>
            </a:extLst>
          </p:cNvPr>
          <p:cNvPicPr>
            <a:picLocks noChangeAspect="1"/>
          </p:cNvPicPr>
          <p:nvPr/>
        </p:nvPicPr>
        <p:blipFill rotWithShape="1">
          <a:blip r:embed="rId6"/>
          <a:srcRect l="15875" t="16304" r="19214" b="16283"/>
          <a:stretch>
            <a:fillRect/>
          </a:stretch>
        </p:blipFill>
        <p:spPr bwMode="auto">
          <a:xfrm>
            <a:off x="4581048" y="4585839"/>
            <a:ext cx="3029902" cy="1770187"/>
          </a:xfrm>
          <a:prstGeom prst="rect">
            <a:avLst/>
          </a:prstGeom>
          <a:ln>
            <a:noFill/>
          </a:ln>
          <a:extLst>
            <a:ext uri="{53640926-AAD7-44D8-BBD7-CCE9431645EC}">
              <a14:shadowObscured xmlns:a14="http://schemas.microsoft.com/office/drawing/2010/main"/>
            </a:ext>
          </a:extLst>
        </p:spPr>
      </p:pic>
      <p:pic>
        <p:nvPicPr>
          <p:cNvPr id="10" name="Imagem 9" descr="Uma imagem com texto, software, Ícone de computador, Página web&#10;&#10;Os conteúdos gerados por IA podem estar incorretos.">
            <a:extLst>
              <a:ext uri="{FF2B5EF4-FFF2-40B4-BE49-F238E27FC236}">
                <a16:creationId xmlns:a16="http://schemas.microsoft.com/office/drawing/2014/main" id="{2F404C05-F042-136B-AC5C-F6BE6CB1CE11}"/>
              </a:ext>
            </a:extLst>
          </p:cNvPr>
          <p:cNvPicPr>
            <a:picLocks noChangeAspect="1"/>
          </p:cNvPicPr>
          <p:nvPr/>
        </p:nvPicPr>
        <p:blipFill rotWithShape="1">
          <a:blip r:embed="rId7"/>
          <a:srcRect l="16051" t="7212" r="12865" b="18165"/>
          <a:stretch>
            <a:fillRect/>
          </a:stretch>
        </p:blipFill>
        <p:spPr bwMode="auto">
          <a:xfrm>
            <a:off x="7830819" y="4783541"/>
            <a:ext cx="3029903" cy="1789372"/>
          </a:xfrm>
          <a:prstGeom prst="rect">
            <a:avLst/>
          </a:prstGeom>
          <a:ln>
            <a:noFill/>
          </a:ln>
          <a:extLst>
            <a:ext uri="{53640926-AAD7-44D8-BBD7-CCE9431645EC}">
              <a14:shadowObscured xmlns:a14="http://schemas.microsoft.com/office/drawing/2010/main"/>
            </a:ext>
          </a:extLst>
        </p:spPr>
      </p:pic>
      <p:sp>
        <p:nvSpPr>
          <p:cNvPr id="11" name="Retângulo 10">
            <a:extLst>
              <a:ext uri="{FF2B5EF4-FFF2-40B4-BE49-F238E27FC236}">
                <a16:creationId xmlns:a16="http://schemas.microsoft.com/office/drawing/2014/main" id="{AB130788-7586-0C84-57A4-51A076D7B97F}"/>
              </a:ext>
            </a:extLst>
          </p:cNvPr>
          <p:cNvSpPr/>
          <p:nvPr/>
        </p:nvSpPr>
        <p:spPr>
          <a:xfrm>
            <a:off x="1737361" y="1281916"/>
            <a:ext cx="9767252" cy="718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pt-PT" sz="1600" b="1" dirty="0">
                <a:solidFill>
                  <a:srgbClr val="00B050"/>
                </a:solidFill>
              </a:rPr>
              <a:t>Percurso “Padrão – </a:t>
            </a:r>
            <a:r>
              <a:rPr lang="pt-PT" sz="1600" b="1" dirty="0" err="1">
                <a:solidFill>
                  <a:srgbClr val="00B050"/>
                </a:solidFill>
              </a:rPr>
              <a:t>ReCAP</a:t>
            </a:r>
            <a:r>
              <a:rPr lang="pt-PT" sz="1600" b="1" dirty="0">
                <a:solidFill>
                  <a:srgbClr val="00B050"/>
                </a:solidFill>
              </a:rPr>
              <a:t>/SIADAP(RA) </a:t>
            </a:r>
          </a:p>
          <a:p>
            <a:r>
              <a:rPr lang="pt-PT" sz="1600" b="1" dirty="0">
                <a:solidFill>
                  <a:srgbClr val="0070C0"/>
                </a:solidFill>
              </a:rPr>
              <a:t>(N.º 1 do artigo 3.º da Portaria n.º 43/2025, de 28 de abril de 2025)</a:t>
            </a:r>
          </a:p>
        </p:txBody>
      </p:sp>
    </p:spTree>
    <p:extLst>
      <p:ext uri="{BB962C8B-B14F-4D97-AF65-F5344CB8AC3E}">
        <p14:creationId xmlns:p14="http://schemas.microsoft.com/office/powerpoint/2010/main" val="185380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045D2-6A5C-9C58-2894-C24E79060BC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88EEF2D-9442-21F3-685C-A8044261A7A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EC3B74E-DB70-2900-A5C5-7ADD43B9B6A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descr="Uma imagem com texto, captura de ecrã, software, Ícone de computador&#10;&#10;Os conteúdos gerados por IA podem estar incorretos.">
            <a:extLst>
              <a:ext uri="{FF2B5EF4-FFF2-40B4-BE49-F238E27FC236}">
                <a16:creationId xmlns:a16="http://schemas.microsoft.com/office/drawing/2014/main" id="{B4281A8D-8DEA-C0D9-D829-32C979A8B9E2}"/>
              </a:ext>
            </a:extLst>
          </p:cNvPr>
          <p:cNvPicPr>
            <a:picLocks noChangeAspect="1"/>
          </p:cNvPicPr>
          <p:nvPr/>
        </p:nvPicPr>
        <p:blipFill rotWithShape="1">
          <a:blip r:embed="rId2"/>
          <a:srcRect r="54139" b="39800"/>
          <a:stretch>
            <a:fillRect/>
          </a:stretch>
        </p:blipFill>
        <p:spPr bwMode="auto">
          <a:xfrm>
            <a:off x="1791892" y="1801366"/>
            <a:ext cx="2000450" cy="1477255"/>
          </a:xfrm>
          <a:prstGeom prst="rect">
            <a:avLst/>
          </a:prstGeom>
          <a:ln>
            <a:noFill/>
          </a:ln>
          <a:extLst>
            <a:ext uri="{53640926-AAD7-44D8-BBD7-CCE9431645EC}">
              <a14:shadowObscured xmlns:a14="http://schemas.microsoft.com/office/drawing/2010/main"/>
            </a:ext>
          </a:extLst>
        </p:spPr>
      </p:pic>
      <p:pic>
        <p:nvPicPr>
          <p:cNvPr id="4" name="Imagem 3" descr="Uma imagem com texto, captura de ecrã, software, Website&#10;&#10;Os conteúdos gerados por IA podem estar incorretos.">
            <a:extLst>
              <a:ext uri="{FF2B5EF4-FFF2-40B4-BE49-F238E27FC236}">
                <a16:creationId xmlns:a16="http://schemas.microsoft.com/office/drawing/2014/main" id="{6E7D088C-CA21-069F-0F1E-5F566534A125}"/>
              </a:ext>
            </a:extLst>
          </p:cNvPr>
          <p:cNvPicPr>
            <a:picLocks noChangeAspect="1"/>
          </p:cNvPicPr>
          <p:nvPr/>
        </p:nvPicPr>
        <p:blipFill>
          <a:blip r:embed="rId3"/>
          <a:stretch>
            <a:fillRect/>
          </a:stretch>
        </p:blipFill>
        <p:spPr>
          <a:xfrm>
            <a:off x="4361180" y="1952676"/>
            <a:ext cx="2590165" cy="1457325"/>
          </a:xfrm>
          <a:prstGeom prst="rect">
            <a:avLst/>
          </a:prstGeom>
        </p:spPr>
      </p:pic>
      <p:pic>
        <p:nvPicPr>
          <p:cNvPr id="7" name="Imagem 6" descr="Uma imagem com texto, captura de ecrã, software, Ícone de computador&#10;&#10;Os conteúdos gerados por IA podem estar incorretos.">
            <a:extLst>
              <a:ext uri="{FF2B5EF4-FFF2-40B4-BE49-F238E27FC236}">
                <a16:creationId xmlns:a16="http://schemas.microsoft.com/office/drawing/2014/main" id="{E4DA069C-2917-3EBC-9B9C-A6E0EF6C23E4}"/>
              </a:ext>
            </a:extLst>
          </p:cNvPr>
          <p:cNvPicPr>
            <a:picLocks noChangeAspect="1"/>
          </p:cNvPicPr>
          <p:nvPr/>
        </p:nvPicPr>
        <p:blipFill>
          <a:blip r:embed="rId4"/>
          <a:stretch>
            <a:fillRect/>
          </a:stretch>
        </p:blipFill>
        <p:spPr>
          <a:xfrm>
            <a:off x="7237261" y="2322248"/>
            <a:ext cx="2623820" cy="1476375"/>
          </a:xfrm>
          <a:prstGeom prst="rect">
            <a:avLst/>
          </a:prstGeom>
        </p:spPr>
      </p:pic>
      <p:pic>
        <p:nvPicPr>
          <p:cNvPr id="5" name="Imagem 4" descr="Uma imagem com texto, captura de ecrã, software, Website&#10;&#10;Os conteúdos gerados por IA podem estar incorretos.">
            <a:extLst>
              <a:ext uri="{FF2B5EF4-FFF2-40B4-BE49-F238E27FC236}">
                <a16:creationId xmlns:a16="http://schemas.microsoft.com/office/drawing/2014/main" id="{F6795902-7B30-E06A-B7AB-9EDD78608025}"/>
              </a:ext>
            </a:extLst>
          </p:cNvPr>
          <p:cNvPicPr>
            <a:picLocks noChangeAspect="1"/>
          </p:cNvPicPr>
          <p:nvPr/>
        </p:nvPicPr>
        <p:blipFill rotWithShape="1">
          <a:blip r:embed="rId5"/>
          <a:srcRect t="2508" r="35618" b="9386"/>
          <a:stretch>
            <a:fillRect/>
          </a:stretch>
        </p:blipFill>
        <p:spPr bwMode="auto">
          <a:xfrm>
            <a:off x="1737361" y="3668158"/>
            <a:ext cx="2361773" cy="1818242"/>
          </a:xfrm>
          <a:prstGeom prst="rect">
            <a:avLst/>
          </a:prstGeom>
          <a:ln>
            <a:noFill/>
          </a:ln>
          <a:extLst>
            <a:ext uri="{53640926-AAD7-44D8-BBD7-CCE9431645EC}">
              <a14:shadowObscured xmlns:a14="http://schemas.microsoft.com/office/drawing/2010/main"/>
            </a:ext>
          </a:extLst>
        </p:spPr>
      </p:pic>
      <p:pic>
        <p:nvPicPr>
          <p:cNvPr id="11" name="Imagem 10" descr="Uma imagem com texto, captura de ecrã, software, Ícone de computador&#10;&#10;Os conteúdos gerados por IA podem estar incorretos.">
            <a:extLst>
              <a:ext uri="{FF2B5EF4-FFF2-40B4-BE49-F238E27FC236}">
                <a16:creationId xmlns:a16="http://schemas.microsoft.com/office/drawing/2014/main" id="{E0CF6A0F-D464-D0B6-4545-7FED8264EB88}"/>
              </a:ext>
            </a:extLst>
          </p:cNvPr>
          <p:cNvPicPr>
            <a:picLocks noChangeAspect="1"/>
          </p:cNvPicPr>
          <p:nvPr/>
        </p:nvPicPr>
        <p:blipFill rotWithShape="1">
          <a:blip r:embed="rId6"/>
          <a:srcRect l="14816" r="14805" b="9386"/>
          <a:stretch>
            <a:fillRect/>
          </a:stretch>
        </p:blipFill>
        <p:spPr bwMode="auto">
          <a:xfrm>
            <a:off x="4361180" y="4193055"/>
            <a:ext cx="2590165" cy="1876084"/>
          </a:xfrm>
          <a:prstGeom prst="rect">
            <a:avLst/>
          </a:prstGeom>
          <a:ln>
            <a:noFill/>
          </a:ln>
          <a:extLst>
            <a:ext uri="{53640926-AAD7-44D8-BBD7-CCE9431645EC}">
              <a14:shadowObscured xmlns:a14="http://schemas.microsoft.com/office/drawing/2010/main"/>
            </a:ext>
          </a:extLst>
        </p:spPr>
      </p:pic>
      <p:pic>
        <p:nvPicPr>
          <p:cNvPr id="12" name="Imagem 11" descr="Uma imagem com texto, captura de ecrã, software, Ícone de computador&#10;&#10;Os conteúdos gerados por IA podem estar incorretos.">
            <a:extLst>
              <a:ext uri="{FF2B5EF4-FFF2-40B4-BE49-F238E27FC236}">
                <a16:creationId xmlns:a16="http://schemas.microsoft.com/office/drawing/2014/main" id="{479744AE-2B4A-4785-667E-B7865B5AAC47}"/>
              </a:ext>
            </a:extLst>
          </p:cNvPr>
          <p:cNvPicPr>
            <a:picLocks noChangeAspect="1"/>
          </p:cNvPicPr>
          <p:nvPr/>
        </p:nvPicPr>
        <p:blipFill rotWithShape="1">
          <a:blip r:embed="rId7"/>
          <a:srcRect l="27517" t="16931" r="27681" b="4055"/>
          <a:stretch>
            <a:fillRect/>
          </a:stretch>
        </p:blipFill>
        <p:spPr bwMode="auto">
          <a:xfrm>
            <a:off x="6951345" y="4253868"/>
            <a:ext cx="2419350" cy="2400300"/>
          </a:xfrm>
          <a:prstGeom prst="rect">
            <a:avLst/>
          </a:prstGeom>
          <a:ln>
            <a:noFill/>
          </a:ln>
          <a:extLst>
            <a:ext uri="{53640926-AAD7-44D8-BBD7-CCE9431645EC}">
              <a14:shadowObscured xmlns:a14="http://schemas.microsoft.com/office/drawing/2010/main"/>
            </a:ext>
          </a:extLst>
        </p:spPr>
      </p:pic>
      <p:pic>
        <p:nvPicPr>
          <p:cNvPr id="13" name="Imagem 12" descr="Uma imagem com texto, captura de ecrã, software, Ícone de computador&#10;&#10;Os conteúdos gerados por IA podem estar incorretos.">
            <a:extLst>
              <a:ext uri="{FF2B5EF4-FFF2-40B4-BE49-F238E27FC236}">
                <a16:creationId xmlns:a16="http://schemas.microsoft.com/office/drawing/2014/main" id="{6512993F-F4FF-A65B-B4CA-7C42A1FB0D03}"/>
              </a:ext>
            </a:extLst>
          </p:cNvPr>
          <p:cNvPicPr>
            <a:picLocks noChangeAspect="1"/>
          </p:cNvPicPr>
          <p:nvPr/>
        </p:nvPicPr>
        <p:blipFill rotWithShape="1">
          <a:blip r:embed="rId8"/>
          <a:srcRect l="26281" t="5957" r="27329" b="10327"/>
          <a:stretch>
            <a:fillRect/>
          </a:stretch>
        </p:blipFill>
        <p:spPr bwMode="auto">
          <a:xfrm>
            <a:off x="9455785" y="4253868"/>
            <a:ext cx="2505075" cy="2543175"/>
          </a:xfrm>
          <a:prstGeom prst="rect">
            <a:avLst/>
          </a:prstGeom>
          <a:ln>
            <a:noFill/>
          </a:ln>
          <a:extLst>
            <a:ext uri="{53640926-AAD7-44D8-BBD7-CCE9431645EC}">
              <a14:shadowObscured xmlns:a14="http://schemas.microsoft.com/office/drawing/2010/main"/>
            </a:ext>
          </a:extLst>
        </p:spPr>
      </p:pic>
      <p:sp>
        <p:nvSpPr>
          <p:cNvPr id="14" name="Retângulo 13">
            <a:extLst>
              <a:ext uri="{FF2B5EF4-FFF2-40B4-BE49-F238E27FC236}">
                <a16:creationId xmlns:a16="http://schemas.microsoft.com/office/drawing/2014/main" id="{17787342-91A1-B91C-3E7E-BEB8DB941CEB}"/>
              </a:ext>
            </a:extLst>
          </p:cNvPr>
          <p:cNvSpPr/>
          <p:nvPr/>
        </p:nvSpPr>
        <p:spPr>
          <a:xfrm>
            <a:off x="1737361" y="1089412"/>
            <a:ext cx="9767252" cy="718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pt-PT" sz="1600" b="1" dirty="0">
                <a:solidFill>
                  <a:srgbClr val="00B050"/>
                </a:solidFill>
              </a:rPr>
              <a:t>Percurso “Personalizado –</a:t>
            </a:r>
            <a:r>
              <a:rPr lang="pt-PT" sz="1600" b="1" dirty="0" err="1">
                <a:solidFill>
                  <a:srgbClr val="00B050"/>
                </a:solidFill>
              </a:rPr>
              <a:t>ReCAP</a:t>
            </a:r>
            <a:r>
              <a:rPr lang="pt-PT" sz="1600" b="1" dirty="0">
                <a:solidFill>
                  <a:srgbClr val="00B050"/>
                </a:solidFill>
              </a:rPr>
              <a:t>”</a:t>
            </a:r>
          </a:p>
          <a:p>
            <a:r>
              <a:rPr lang="pt-PT" sz="1600" b="1" dirty="0">
                <a:solidFill>
                  <a:srgbClr val="0070C0"/>
                </a:solidFill>
              </a:rPr>
              <a:t>N.º 2 do artigo 3.º  da Portaria n.º 43/2025, de 28 de abril de 2025</a:t>
            </a:r>
          </a:p>
        </p:txBody>
      </p:sp>
    </p:spTree>
    <p:extLst>
      <p:ext uri="{BB962C8B-B14F-4D97-AF65-F5344CB8AC3E}">
        <p14:creationId xmlns:p14="http://schemas.microsoft.com/office/powerpoint/2010/main" val="852917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3363-10EB-CF99-E1D8-3AE21BFD7C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35F4265-2B9A-22AD-76B7-C6E64C46462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A63A858-7A47-9D5E-A6AD-AAFC5EF6DBC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36B5DB8A-AFCD-980C-C387-47BDA14F386A}"/>
              </a:ext>
            </a:extLst>
          </p:cNvPr>
          <p:cNvSpPr/>
          <p:nvPr/>
        </p:nvSpPr>
        <p:spPr>
          <a:xfrm>
            <a:off x="1737361" y="1215344"/>
            <a:ext cx="9767252" cy="4924425"/>
          </a:xfrm>
          <a:prstGeom prst="rect">
            <a:avLst/>
          </a:prstGeom>
        </p:spPr>
        <p:txBody>
          <a:bodyPr wrap="square">
            <a:spAutoFit/>
          </a:bodyPr>
          <a:lstStyle/>
          <a:p>
            <a:pPr algn="ctr"/>
            <a:r>
              <a:rPr lang="pt-PT" sz="1600" b="1" u="sng" dirty="0">
                <a:solidFill>
                  <a:srgbClr val="00B050"/>
                </a:solidFill>
              </a:rPr>
              <a:t>Como se </a:t>
            </a:r>
            <a:r>
              <a:rPr lang="pt-PT" sz="1600" b="1" u="sng" dirty="0">
                <a:solidFill>
                  <a:srgbClr val="FF6600"/>
                </a:solidFill>
              </a:rPr>
              <a:t>avaliam/classificam/pontuam </a:t>
            </a:r>
            <a:r>
              <a:rPr lang="pt-PT" sz="1600" b="1" u="sng" dirty="0">
                <a:solidFill>
                  <a:srgbClr val="00B050"/>
                </a:solidFill>
              </a:rPr>
              <a:t>as competências e os comportamentos? </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u="sng" dirty="0">
                <a:solidFill>
                  <a:schemeClr val="accent1">
                    <a:lumMod val="60000"/>
                    <a:lumOff val="40000"/>
                  </a:schemeClr>
                </a:solidFill>
              </a:rPr>
              <a:t>Na avaliação por objetivos e competências ou só por competências:</a:t>
            </a:r>
          </a:p>
          <a:p>
            <a:pPr algn="just"/>
            <a:endParaRPr lang="pt-PT" sz="1400" b="1" dirty="0">
              <a:solidFill>
                <a:srgbClr val="00B050"/>
              </a:solidFill>
            </a:endParaRPr>
          </a:p>
          <a:p>
            <a:pPr algn="just"/>
            <a:r>
              <a:rPr lang="pt-PT" sz="1400" b="1" dirty="0">
                <a:solidFill>
                  <a:srgbClr val="00B050"/>
                </a:solidFill>
              </a:rPr>
              <a:t>A classificação/pontuação é aferida em resultado do número dos comportamentos associados que tenham sido observados</a:t>
            </a:r>
            <a:r>
              <a:rPr lang="pt-PT" sz="1400" dirty="0"/>
              <a:t>, e é expressa em três níveis:</a:t>
            </a:r>
          </a:p>
          <a:p>
            <a:pPr algn="just"/>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demonstrada a um nível elevado</a:t>
            </a:r>
            <a:r>
              <a:rPr lang="pt-PT" sz="1400" dirty="0"/>
              <a:t>», a que corresponde uma </a:t>
            </a:r>
            <a:r>
              <a:rPr lang="pt-PT" sz="1400" b="1" dirty="0">
                <a:solidFill>
                  <a:srgbClr val="00B050"/>
                </a:solidFill>
              </a:rPr>
              <a:t>pontuação de 5</a:t>
            </a:r>
            <a:r>
              <a:rPr lang="pt-PT" sz="1400" dirty="0"/>
              <a:t>; </a:t>
            </a:r>
            <a:r>
              <a:rPr lang="pt-PT" sz="1400" b="1" dirty="0">
                <a:solidFill>
                  <a:srgbClr val="0070C0"/>
                </a:solidFill>
              </a:rPr>
              <a:t>[alínea a) do n.º 1 do artigo 49,º]</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demonstrada</a:t>
            </a:r>
            <a:r>
              <a:rPr lang="pt-PT" sz="1400" dirty="0"/>
              <a:t>», a que corresponde uma </a:t>
            </a:r>
            <a:r>
              <a:rPr lang="pt-PT" sz="1400" b="1" dirty="0">
                <a:solidFill>
                  <a:srgbClr val="00B050"/>
                </a:solidFill>
              </a:rPr>
              <a:t>pontuação de 3</a:t>
            </a:r>
            <a:r>
              <a:rPr lang="pt-PT" sz="1400" dirty="0"/>
              <a:t>; </a:t>
            </a:r>
            <a:r>
              <a:rPr lang="pt-PT" sz="1400" b="1" dirty="0">
                <a:solidFill>
                  <a:srgbClr val="0070C0"/>
                </a:solidFill>
              </a:rPr>
              <a:t>[alínea b) do n.º 1 do artigo 49,º]</a:t>
            </a:r>
            <a:endParaRPr lang="pt-PT" sz="1400" dirty="0"/>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não demonstrada ou inexistente</a:t>
            </a:r>
            <a:r>
              <a:rPr lang="pt-PT" sz="1400" dirty="0"/>
              <a:t>», a que corresponde uma </a:t>
            </a:r>
            <a:r>
              <a:rPr lang="pt-PT" sz="1400" b="1" dirty="0">
                <a:solidFill>
                  <a:srgbClr val="00B050"/>
                </a:solidFill>
              </a:rPr>
              <a:t>pontuação de 1</a:t>
            </a:r>
            <a:r>
              <a:rPr lang="pt-PT" sz="1400" dirty="0"/>
              <a:t>. </a:t>
            </a:r>
            <a:r>
              <a:rPr lang="pt-PT" sz="1400" b="1" dirty="0">
                <a:solidFill>
                  <a:srgbClr val="0070C0"/>
                </a:solidFill>
              </a:rPr>
              <a:t>[alínea c) do n.º 1 do artigo 49,º]</a:t>
            </a:r>
          </a:p>
          <a:p>
            <a:pPr algn="just"/>
            <a:endParaRPr lang="pt-PT" sz="1400" b="1" dirty="0">
              <a:solidFill>
                <a:srgbClr val="0070C0"/>
              </a:solidFill>
            </a:endParaRPr>
          </a:p>
          <a:p>
            <a:pPr algn="just"/>
            <a:r>
              <a:rPr lang="pt-PT" sz="1400" b="1" dirty="0">
                <a:solidFill>
                  <a:srgbClr val="00B050"/>
                </a:solidFill>
              </a:rPr>
              <a:t>A classificação da competência</a:t>
            </a:r>
            <a:r>
              <a:rPr lang="pt-PT" sz="1400" dirty="0">
                <a:solidFill>
                  <a:srgbClr val="00B050"/>
                </a:solidFill>
              </a:rPr>
              <a:t> </a:t>
            </a:r>
            <a:r>
              <a:rPr lang="pt-PT" sz="1400" b="1" dirty="0">
                <a:solidFill>
                  <a:srgbClr val="C00000"/>
                </a:solidFill>
              </a:rPr>
              <a:t>escolhida para formação é majorada em um nível</a:t>
            </a:r>
            <a:r>
              <a:rPr lang="pt-PT" sz="1400" dirty="0"/>
              <a:t>, </a:t>
            </a:r>
            <a:r>
              <a:rPr lang="pt-PT" sz="1400" b="1" dirty="0">
                <a:solidFill>
                  <a:srgbClr val="00B050"/>
                </a:solidFill>
              </a:rPr>
              <a:t>até à pontuação máxima de 5, quando a avaliação obtida na formação correspondente é positiva</a:t>
            </a:r>
            <a:r>
              <a:rPr lang="pt-PT" sz="1400" dirty="0"/>
              <a:t>. (</a:t>
            </a:r>
            <a:r>
              <a:rPr lang="pt-PT" sz="1400" b="1" dirty="0">
                <a:solidFill>
                  <a:srgbClr val="0070C0"/>
                </a:solidFill>
              </a:rPr>
              <a:t>n.º 3 do artigo 49.º]</a:t>
            </a:r>
            <a:endParaRPr lang="pt-PT" sz="1400" dirty="0"/>
          </a:p>
          <a:p>
            <a:pPr algn="just"/>
            <a:endParaRPr lang="pt-PT" sz="1400" b="1" dirty="0">
              <a:solidFill>
                <a:schemeClr val="accent1">
                  <a:lumMod val="60000"/>
                  <a:lumOff val="40000"/>
                </a:schemeClr>
              </a:solidFill>
            </a:endParaRPr>
          </a:p>
          <a:p>
            <a:r>
              <a:rPr lang="pt-PT" sz="1400" b="1" dirty="0">
                <a:solidFill>
                  <a:srgbClr val="FF6600"/>
                </a:solidFill>
              </a:rPr>
              <a:t>A pontuação final do parâmetro competências é expressa até às centésimas e, quando possível, milésimas.</a:t>
            </a:r>
            <a:r>
              <a:rPr lang="pt-PT" sz="1400" b="1" dirty="0">
                <a:solidFill>
                  <a:srgbClr val="0070C0"/>
                </a:solidFill>
              </a:rPr>
              <a:t> (n.º 7 do artigo 50.º)</a:t>
            </a:r>
          </a:p>
        </p:txBody>
      </p:sp>
    </p:spTree>
    <p:extLst>
      <p:ext uri="{BB962C8B-B14F-4D97-AF65-F5344CB8AC3E}">
        <p14:creationId xmlns:p14="http://schemas.microsoft.com/office/powerpoint/2010/main" val="27180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2A60F-8137-E7B3-5109-BAF1A167A5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C9DED8-9894-B3A7-F06D-FD362D00B1D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F70D943-1D25-E1A3-2E75-35A7BF5F902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64B926C6-60D9-AB76-6562-ABF8A63DE3CB}"/>
              </a:ext>
            </a:extLst>
          </p:cNvPr>
          <p:cNvSpPr/>
          <p:nvPr/>
        </p:nvSpPr>
        <p:spPr>
          <a:xfrm>
            <a:off x="1737361" y="1215344"/>
            <a:ext cx="9767252" cy="5786199"/>
          </a:xfrm>
          <a:prstGeom prst="rect">
            <a:avLst/>
          </a:prstGeom>
        </p:spPr>
        <p:txBody>
          <a:bodyPr wrap="square">
            <a:spAutoFit/>
          </a:bodyPr>
          <a:lstStyle/>
          <a:p>
            <a:pPr algn="ctr"/>
            <a:r>
              <a:rPr lang="pt-PT" sz="1600" b="1" u="sng" dirty="0">
                <a:solidFill>
                  <a:srgbClr val="00B050"/>
                </a:solidFill>
              </a:rPr>
              <a:t>Como se </a:t>
            </a:r>
            <a:r>
              <a:rPr lang="pt-PT" sz="1600" b="1" u="sng" dirty="0">
                <a:solidFill>
                  <a:srgbClr val="FF6600"/>
                </a:solidFill>
              </a:rPr>
              <a:t>avaliam/classificam/pontuam </a:t>
            </a:r>
            <a:r>
              <a:rPr lang="pt-PT" sz="1600" b="1" u="sng" dirty="0">
                <a:solidFill>
                  <a:srgbClr val="00B050"/>
                </a:solidFill>
              </a:rPr>
              <a:t>as competências? </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u="sng" dirty="0">
                <a:solidFill>
                  <a:schemeClr val="accent1">
                    <a:lumMod val="60000"/>
                    <a:lumOff val="40000"/>
                  </a:schemeClr>
                </a:solidFill>
              </a:rPr>
              <a:t>Na avaliação por objetivos e competências:</a:t>
            </a:r>
            <a:endParaRPr lang="pt-PT" sz="1400" b="1" u="sng" dirty="0">
              <a:solidFill>
                <a:srgbClr val="00B050"/>
              </a:solidFill>
            </a:endParaRPr>
          </a:p>
          <a:p>
            <a:pPr algn="just"/>
            <a:endParaRPr lang="pt-PT" sz="1400" b="1" dirty="0">
              <a:solidFill>
                <a:srgbClr val="00B050"/>
              </a:solidFill>
            </a:endParaRPr>
          </a:p>
          <a:p>
            <a:pPr algn="just"/>
            <a:r>
              <a:rPr lang="pt-PT" sz="1400" b="1" dirty="0">
                <a:solidFill>
                  <a:srgbClr val="00B050"/>
                </a:solidFill>
              </a:rPr>
              <a:t>A</a:t>
            </a:r>
            <a:r>
              <a:rPr lang="pt-PT" sz="1400" dirty="0">
                <a:solidFill>
                  <a:srgbClr val="00B050"/>
                </a:solidFill>
              </a:rPr>
              <a:t> </a:t>
            </a:r>
            <a:r>
              <a:rPr lang="pt-PT" sz="1400" b="1" dirty="0">
                <a:solidFill>
                  <a:srgbClr val="00B050"/>
                </a:solidFill>
              </a:rPr>
              <a:t>classificação final do parâmetro «Competências</a:t>
            </a:r>
            <a:r>
              <a:rPr lang="pt-PT" sz="1400" dirty="0"/>
              <a:t>» resulta da </a:t>
            </a:r>
            <a:r>
              <a:rPr lang="pt-PT" sz="1400" b="1" dirty="0">
                <a:solidFill>
                  <a:srgbClr val="FF0000"/>
                </a:solidFill>
              </a:rPr>
              <a:t>média aritmética simples</a:t>
            </a:r>
            <a:r>
              <a:rPr lang="pt-PT" sz="1400" b="1" dirty="0">
                <a:solidFill>
                  <a:schemeClr val="accent1">
                    <a:lumMod val="60000"/>
                    <a:lumOff val="40000"/>
                  </a:schemeClr>
                </a:solidFill>
              </a:rPr>
              <a:t> das pontuações atribuídas</a:t>
            </a:r>
            <a:r>
              <a:rPr lang="pt-PT" sz="1400" b="1" dirty="0">
                <a:solidFill>
                  <a:srgbClr val="00B050"/>
                </a:solidFill>
              </a:rPr>
              <a:t> </a:t>
            </a:r>
            <a:r>
              <a:rPr lang="pt-PT" sz="1400" dirty="0"/>
              <a:t>nas diferentes competências avaliadas. </a:t>
            </a:r>
            <a:r>
              <a:rPr lang="pt-PT" sz="1400" b="1" dirty="0">
                <a:solidFill>
                  <a:srgbClr val="0070C0"/>
                </a:solidFill>
              </a:rPr>
              <a:t>(n.º 2 do artigo 49.º)</a:t>
            </a:r>
            <a:endParaRPr lang="pt-PT" sz="1400" dirty="0"/>
          </a:p>
          <a:p>
            <a:pPr algn="just"/>
            <a:endParaRPr lang="pt-PT" sz="1400" b="1" u="sng" dirty="0">
              <a:solidFill>
                <a:schemeClr val="accent1">
                  <a:lumMod val="60000"/>
                  <a:lumOff val="40000"/>
                </a:schemeClr>
              </a:solidFill>
            </a:endParaRPr>
          </a:p>
          <a:p>
            <a:pPr algn="just"/>
            <a:endParaRPr lang="pt-PT" sz="1400" b="1" u="sng" dirty="0">
              <a:solidFill>
                <a:schemeClr val="accent1">
                  <a:lumMod val="60000"/>
                  <a:lumOff val="40000"/>
                </a:schemeClr>
              </a:solidFill>
            </a:endParaRPr>
          </a:p>
          <a:p>
            <a:pPr algn="just"/>
            <a:r>
              <a:rPr lang="pt-PT" sz="1400" b="1" u="sng" dirty="0">
                <a:solidFill>
                  <a:schemeClr val="accent1">
                    <a:lumMod val="60000"/>
                    <a:lumOff val="40000"/>
                  </a:schemeClr>
                </a:solidFill>
              </a:rPr>
              <a:t>Na avaliação só por competências:</a:t>
            </a:r>
          </a:p>
          <a:p>
            <a:pPr algn="just"/>
            <a:endParaRPr lang="pt-PT" sz="1400" dirty="0"/>
          </a:p>
          <a:p>
            <a:pPr algn="just"/>
            <a:r>
              <a:rPr lang="pt-PT" sz="1400" dirty="0"/>
              <a:t>A </a:t>
            </a:r>
            <a:r>
              <a:rPr lang="pt-PT" sz="1400" b="1" dirty="0">
                <a:solidFill>
                  <a:srgbClr val="00B050"/>
                </a:solidFill>
              </a:rPr>
              <a:t>cada competência </a:t>
            </a:r>
            <a:r>
              <a:rPr lang="pt-PT" sz="1400" dirty="0"/>
              <a:t>pode ser atribuída </a:t>
            </a:r>
            <a:r>
              <a:rPr lang="pt-PT" sz="1400" b="1" dirty="0">
                <a:solidFill>
                  <a:srgbClr val="00B050"/>
                </a:solidFill>
              </a:rPr>
              <a:t>ponderação diversa </a:t>
            </a:r>
            <a:r>
              <a:rPr lang="pt-PT" sz="1400" dirty="0"/>
              <a:t>por forma a destacar a respetiva importância no exercício de funções e assegurar a diferenciação de desempenhos.</a:t>
            </a:r>
            <a:r>
              <a:rPr lang="pt-PT" sz="1400" b="1" dirty="0">
                <a:solidFill>
                  <a:srgbClr val="0070C0"/>
                </a:solidFill>
              </a:rPr>
              <a:t> (n.º 8 do artigo 45.º)</a:t>
            </a:r>
            <a:endParaRPr lang="pt-PT" sz="1400" dirty="0"/>
          </a:p>
          <a:p>
            <a:pPr algn="just"/>
            <a:endParaRPr lang="pt-PT" sz="1400" dirty="0"/>
          </a:p>
          <a:p>
            <a:pPr algn="just"/>
            <a:r>
              <a:rPr lang="pt-PT" sz="1400" b="1" u="sng" dirty="0">
                <a:solidFill>
                  <a:srgbClr val="00B050"/>
                </a:solidFill>
              </a:rPr>
              <a:t>Observação: </a:t>
            </a:r>
            <a:r>
              <a:rPr lang="pt-PT" sz="1400" u="sng" dirty="0"/>
              <a:t>o(s) trabalhador(</a:t>
            </a:r>
            <a:r>
              <a:rPr lang="pt-PT" sz="1400" u="sng" dirty="0" err="1"/>
              <a:t>es</a:t>
            </a:r>
            <a:r>
              <a:rPr lang="pt-PT" sz="1400" u="sng" dirty="0"/>
              <a:t>) alvo de avaliação deverá(</a:t>
            </a:r>
            <a:r>
              <a:rPr lang="pt-PT" sz="1400" u="sng" dirty="0" err="1"/>
              <a:t>ão</a:t>
            </a:r>
            <a:r>
              <a:rPr lang="pt-PT" sz="1400" u="sng" dirty="0"/>
              <a:t>) ter conhecimento desta diferenciação logo na fase de contratualização.</a:t>
            </a:r>
          </a:p>
          <a:p>
            <a:pPr algn="just"/>
            <a:endParaRPr lang="pt-PT" sz="1400" dirty="0"/>
          </a:p>
          <a:p>
            <a:pPr algn="just"/>
            <a:r>
              <a:rPr lang="pt-PT" sz="1400" dirty="0"/>
              <a:t>A </a:t>
            </a:r>
            <a:r>
              <a:rPr lang="pt-PT" sz="1400" b="1" dirty="0">
                <a:solidFill>
                  <a:srgbClr val="00B050"/>
                </a:solidFill>
              </a:rPr>
              <a:t>avaliação final é a </a:t>
            </a:r>
            <a:r>
              <a:rPr lang="pt-PT" sz="1400" b="1" dirty="0">
                <a:solidFill>
                  <a:srgbClr val="FF0000"/>
                </a:solidFill>
              </a:rPr>
              <a:t>média aritmética</a:t>
            </a:r>
            <a:r>
              <a:rPr lang="pt-PT" sz="1400" dirty="0">
                <a:solidFill>
                  <a:srgbClr val="FF0000"/>
                </a:solidFill>
              </a:rPr>
              <a:t> </a:t>
            </a:r>
            <a:r>
              <a:rPr lang="pt-PT" sz="1400" b="1" dirty="0">
                <a:solidFill>
                  <a:srgbClr val="FF0000"/>
                </a:solidFill>
              </a:rPr>
              <a:t>simples</a:t>
            </a:r>
            <a:r>
              <a:rPr lang="pt-PT" sz="1400" dirty="0">
                <a:solidFill>
                  <a:srgbClr val="FF0000"/>
                </a:solidFill>
              </a:rPr>
              <a:t> </a:t>
            </a:r>
            <a:r>
              <a:rPr lang="pt-PT" sz="1400" dirty="0"/>
              <a:t>ou </a:t>
            </a:r>
            <a:r>
              <a:rPr lang="pt-PT" sz="1400" b="1" dirty="0">
                <a:solidFill>
                  <a:srgbClr val="FF0000"/>
                </a:solidFill>
              </a:rPr>
              <a:t>ponderada</a:t>
            </a:r>
            <a:r>
              <a:rPr lang="pt-PT" sz="1400" dirty="0"/>
              <a:t> das </a:t>
            </a:r>
            <a:r>
              <a:rPr lang="pt-PT" sz="1400" b="1" dirty="0">
                <a:solidFill>
                  <a:srgbClr val="00B050"/>
                </a:solidFill>
              </a:rPr>
              <a:t>pontuações atribuídas </a:t>
            </a:r>
            <a:r>
              <a:rPr lang="pt-PT" sz="1400" dirty="0"/>
              <a:t>às </a:t>
            </a:r>
            <a:r>
              <a:rPr lang="pt-PT" sz="1400" b="1" dirty="0">
                <a:solidFill>
                  <a:schemeClr val="accent1">
                    <a:lumMod val="60000"/>
                    <a:lumOff val="40000"/>
                  </a:schemeClr>
                </a:solidFill>
              </a:rPr>
              <a:t>competências</a:t>
            </a:r>
            <a:r>
              <a:rPr lang="pt-PT" sz="1400" dirty="0"/>
              <a:t> escolhidas para cada trabalhador.</a:t>
            </a:r>
            <a:r>
              <a:rPr lang="pt-PT" sz="1400" b="1" dirty="0">
                <a:solidFill>
                  <a:srgbClr val="0070C0"/>
                </a:solidFill>
              </a:rPr>
              <a:t> (n.º 10 do artigo 45.º)</a:t>
            </a:r>
            <a:endParaRPr lang="pt-PT" sz="1400" dirty="0"/>
          </a:p>
          <a:p>
            <a:pPr algn="just"/>
            <a:endParaRPr lang="pt-PT" sz="1400" dirty="0"/>
          </a:p>
          <a:p>
            <a:pPr algn="just"/>
            <a:r>
              <a:rPr lang="pt-PT" sz="1400" b="1" dirty="0">
                <a:solidFill>
                  <a:srgbClr val="00B050"/>
                </a:solidFill>
              </a:rPr>
              <a:t>Sempre que para o exercício das suas funções o trabalhador estiver em contacto profissional regular com outros trabalhadores ou utilizadores, </a:t>
            </a:r>
            <a:r>
              <a:rPr lang="pt-PT" sz="1400" b="1" dirty="0">
                <a:solidFill>
                  <a:srgbClr val="C00000"/>
                </a:solidFill>
              </a:rPr>
              <a:t>o avaliador deve </a:t>
            </a:r>
            <a:r>
              <a:rPr lang="pt-PT" sz="1400" b="1" dirty="0">
                <a:solidFill>
                  <a:srgbClr val="00B050"/>
                </a:solidFill>
              </a:rPr>
              <a:t>ter em conta a informação através deles obtida sobre o desempenho, </a:t>
            </a:r>
            <a:r>
              <a:rPr lang="pt-PT" sz="1400" b="1" dirty="0">
                <a:solidFill>
                  <a:srgbClr val="C00000"/>
                </a:solidFill>
              </a:rPr>
              <a:t>de forma escrita</a:t>
            </a:r>
            <a:r>
              <a:rPr lang="pt-PT" sz="1400" b="1" dirty="0">
                <a:solidFill>
                  <a:srgbClr val="00B050"/>
                </a:solidFill>
              </a:rPr>
              <a:t>, como contributo para a avaliação, devendo registá-la no processo de avaliação e refleti-la na avaliação das competências. </a:t>
            </a:r>
            <a:r>
              <a:rPr lang="pt-PT" sz="1400" b="1" dirty="0">
                <a:solidFill>
                  <a:srgbClr val="0070C0"/>
                </a:solidFill>
              </a:rPr>
              <a:t>(n.º 6 do artigo 45.º)</a:t>
            </a:r>
            <a:endParaRPr lang="pt-PT" sz="1400" dirty="0"/>
          </a:p>
        </p:txBody>
      </p:sp>
    </p:spTree>
    <p:extLst>
      <p:ext uri="{BB962C8B-B14F-4D97-AF65-F5344CB8AC3E}">
        <p14:creationId xmlns:p14="http://schemas.microsoft.com/office/powerpoint/2010/main" val="736618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B8BC-BE71-709C-43CB-FCC3130204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EAEF483-55DB-02E2-0F51-ABBF7FB2984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30ECCCF-6718-433D-E196-B791A23E1F5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2308E673-64FF-1A05-042D-4C90BA101256}"/>
              </a:ext>
            </a:extLst>
          </p:cNvPr>
          <p:cNvSpPr/>
          <p:nvPr/>
        </p:nvSpPr>
        <p:spPr>
          <a:xfrm>
            <a:off x="1737361" y="1215344"/>
            <a:ext cx="9767252" cy="3877985"/>
          </a:xfrm>
          <a:prstGeom prst="rect">
            <a:avLst/>
          </a:prstGeom>
        </p:spPr>
        <p:txBody>
          <a:bodyPr wrap="square">
            <a:spAutoFit/>
          </a:bodyPr>
          <a:lstStyle/>
          <a:p>
            <a:pPr algn="ctr"/>
            <a:r>
              <a:rPr lang="pt-PT" sz="1600" b="1" u="sng" dirty="0">
                <a:solidFill>
                  <a:srgbClr val="00B050"/>
                </a:solidFill>
              </a:rPr>
              <a:t>E, dentro de cada competência, </a:t>
            </a:r>
            <a:r>
              <a:rPr lang="pt-PT" sz="1600" b="1" u="sng" dirty="0">
                <a:solidFill>
                  <a:srgbClr val="FF6600"/>
                </a:solidFill>
              </a:rPr>
              <a:t>como avalio/pontuo/classifico </a:t>
            </a:r>
            <a:r>
              <a:rPr lang="pt-PT" sz="1600" b="1" u="sng" dirty="0">
                <a:solidFill>
                  <a:srgbClr val="00B050"/>
                </a:solidFill>
              </a:rPr>
              <a:t>diferenciadamente cada comportamento?</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Os comportamentos associados às competências referem-se </a:t>
            </a:r>
            <a:r>
              <a:rPr lang="pt-PT" sz="1400" b="1" dirty="0">
                <a:solidFill>
                  <a:srgbClr val="FF6600"/>
                </a:solidFill>
              </a:rPr>
              <a:t>ao padrão de desempenho médio exigível correspondente à demonstração do comportamento com carácter de regularidade, de modo consistente e eficaz  </a:t>
            </a:r>
            <a:r>
              <a:rPr lang="pt-PT" sz="1400" b="1" dirty="0">
                <a:solidFill>
                  <a:srgbClr val="00B050"/>
                </a:solidFill>
              </a:rPr>
              <a:t>e traduzem-se nas seguintes valorações: </a:t>
            </a:r>
            <a:r>
              <a:rPr lang="pt-PT" sz="1400" b="1" dirty="0">
                <a:solidFill>
                  <a:srgbClr val="0070C0"/>
                </a:solidFill>
              </a:rPr>
              <a:t>(n.ºs 1 e 2 do artigo 4.º da Portaria)</a:t>
            </a:r>
          </a:p>
          <a:p>
            <a:pPr algn="just"/>
            <a:endParaRPr lang="pt-PT" sz="1400" dirty="0"/>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supera</a:t>
            </a:r>
            <a:r>
              <a:rPr lang="pt-PT" sz="1400" dirty="0"/>
              <a:t> o padrão médio exigível são atribuídos </a:t>
            </a:r>
            <a:r>
              <a:rPr lang="pt-PT" sz="1400" b="1" dirty="0">
                <a:solidFill>
                  <a:srgbClr val="00B050"/>
                </a:solidFill>
              </a:rPr>
              <a:t>5 pontos</a:t>
            </a:r>
            <a:r>
              <a:rPr lang="pt-PT" sz="1400" dirty="0"/>
              <a:t>;</a:t>
            </a:r>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corresponde</a:t>
            </a:r>
            <a:r>
              <a:rPr lang="pt-PT" sz="1400" dirty="0"/>
              <a:t> ao padrão médio exigível são atribuídos </a:t>
            </a:r>
            <a:r>
              <a:rPr lang="pt-PT" sz="1400" b="1" dirty="0">
                <a:solidFill>
                  <a:srgbClr val="00B050"/>
                </a:solidFill>
              </a:rPr>
              <a:t>3 pontos</a:t>
            </a:r>
            <a:r>
              <a:rPr lang="pt-PT" sz="1400" dirty="0"/>
              <a:t>;</a:t>
            </a:r>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é insuficiente </a:t>
            </a:r>
            <a:r>
              <a:rPr lang="pt-PT" sz="1400" dirty="0"/>
              <a:t>face ao padrão médio exigível é atribuído </a:t>
            </a:r>
            <a:r>
              <a:rPr lang="pt-PT" sz="1400" b="1" dirty="0">
                <a:solidFill>
                  <a:srgbClr val="00B050"/>
                </a:solidFill>
              </a:rPr>
              <a:t>1 ponto</a:t>
            </a:r>
            <a:r>
              <a:rPr lang="pt-PT" sz="1400" dirty="0"/>
              <a:t>.</a:t>
            </a:r>
          </a:p>
          <a:p>
            <a:pPr algn="just"/>
            <a:endParaRPr lang="pt-PT" sz="1400" dirty="0"/>
          </a:p>
          <a:p>
            <a:pPr algn="just"/>
            <a:r>
              <a:rPr lang="pt-PT" sz="1400" b="1" dirty="0">
                <a:solidFill>
                  <a:srgbClr val="FF0000"/>
                </a:solidFill>
              </a:rPr>
              <a:t>A pontuação dos três comportamentos determina a valoração da competência</a:t>
            </a:r>
            <a:r>
              <a:rPr lang="pt-PT" sz="1400" b="1" dirty="0">
                <a:solidFill>
                  <a:srgbClr val="00B050"/>
                </a:solidFill>
              </a:rPr>
              <a:t>, conforme  a seguinte correspondência </a:t>
            </a:r>
            <a:r>
              <a:rPr lang="pt-PT" sz="1400" b="1" dirty="0">
                <a:solidFill>
                  <a:srgbClr val="0070C0"/>
                </a:solidFill>
              </a:rPr>
              <a:t>(n.º 3 do artigo 4.º da Portaria):</a:t>
            </a:r>
          </a:p>
        </p:txBody>
      </p:sp>
      <p:graphicFrame>
        <p:nvGraphicFramePr>
          <p:cNvPr id="7" name="Tabela 6">
            <a:extLst>
              <a:ext uri="{FF2B5EF4-FFF2-40B4-BE49-F238E27FC236}">
                <a16:creationId xmlns:a16="http://schemas.microsoft.com/office/drawing/2014/main" id="{535039E8-BFDD-D680-86B7-43DFD16031F9}"/>
              </a:ext>
            </a:extLst>
          </p:cNvPr>
          <p:cNvGraphicFramePr>
            <a:graphicFrameLocks noGrp="1"/>
          </p:cNvGraphicFramePr>
          <p:nvPr>
            <p:extLst>
              <p:ext uri="{D42A27DB-BD31-4B8C-83A1-F6EECF244321}">
                <p14:modId xmlns:p14="http://schemas.microsoft.com/office/powerpoint/2010/main" val="2466177990"/>
              </p:ext>
            </p:extLst>
          </p:nvPr>
        </p:nvGraphicFramePr>
        <p:xfrm>
          <a:off x="1737361" y="5135724"/>
          <a:ext cx="9879548" cy="1229360"/>
        </p:xfrm>
        <a:graphic>
          <a:graphicData uri="http://schemas.openxmlformats.org/drawingml/2006/table">
            <a:tbl>
              <a:tblPr firstRow="1" bandRow="1">
                <a:tableStyleId>{5940675A-B579-460E-94D1-54222C63F5DA}</a:tableStyleId>
              </a:tblPr>
              <a:tblGrid>
                <a:gridCol w="5032407">
                  <a:extLst>
                    <a:ext uri="{9D8B030D-6E8A-4147-A177-3AD203B41FA5}">
                      <a16:colId xmlns:a16="http://schemas.microsoft.com/office/drawing/2014/main" val="2536717247"/>
                    </a:ext>
                  </a:extLst>
                </a:gridCol>
                <a:gridCol w="4847141">
                  <a:extLst>
                    <a:ext uri="{9D8B030D-6E8A-4147-A177-3AD203B41FA5}">
                      <a16:colId xmlns:a16="http://schemas.microsoft.com/office/drawing/2014/main" val="3673645226"/>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Nenhum dos comportamentos é pontuado com 1 ponto</a:t>
                      </a: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b="0" i="0" u="none" strike="noStrike" kern="1200" baseline="0" dirty="0">
                          <a:solidFill>
                            <a:schemeClr val="dk1"/>
                          </a:solidFill>
                          <a:latin typeface="+mn-lt"/>
                          <a:ea typeface="+mn-ea"/>
                          <a:cs typeface="+mn-cs"/>
                        </a:rPr>
                        <a:t>A competência é classificada pelo nível de pontuação do comportamento mais frequente (3 ou 5)</a:t>
                      </a:r>
                      <a:endParaRPr lang="pt-PT" sz="1300" dirty="0"/>
                    </a:p>
                  </a:txBody>
                  <a:tcPr>
                    <a:solidFill>
                      <a:schemeClr val="accent1">
                        <a:lumMod val="20000"/>
                        <a:lumOff val="80000"/>
                      </a:schemeClr>
                    </a:solidFill>
                  </a:tcPr>
                </a:tc>
                <a:extLst>
                  <a:ext uri="{0D108BD9-81ED-4DB2-BD59-A6C34878D82A}">
                    <a16:rowId xmlns:a16="http://schemas.microsoft.com/office/drawing/2014/main" val="13771524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Apenas um dos comportamentos é pontuado com 1 ponto</a:t>
                      </a: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t>A competência é classificada com a pontuação de 3</a:t>
                      </a:r>
                    </a:p>
                  </a:txBody>
                  <a:tcPr>
                    <a:solidFill>
                      <a:schemeClr val="accent2">
                        <a:lumMod val="20000"/>
                        <a:lumOff val="80000"/>
                      </a:schemeClr>
                    </a:solidFill>
                  </a:tcPr>
                </a:tc>
                <a:extLst>
                  <a:ext uri="{0D108BD9-81ED-4DB2-BD59-A6C34878D82A}">
                    <a16:rowId xmlns:a16="http://schemas.microsoft.com/office/drawing/2014/main" val="11399745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Dois ou mais comportamentos são pontuados com 1 ponto</a:t>
                      </a: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t>A competência é classificada com a pontuação de 1</a:t>
                      </a:r>
                    </a:p>
                  </a:txBody>
                  <a:tcPr>
                    <a:solidFill>
                      <a:schemeClr val="accent1">
                        <a:lumMod val="20000"/>
                        <a:lumOff val="80000"/>
                      </a:schemeClr>
                    </a:solidFill>
                  </a:tcPr>
                </a:tc>
                <a:extLst>
                  <a:ext uri="{0D108BD9-81ED-4DB2-BD59-A6C34878D82A}">
                    <a16:rowId xmlns:a16="http://schemas.microsoft.com/office/drawing/2014/main" val="4270181489"/>
                  </a:ext>
                </a:extLst>
              </a:tr>
            </a:tbl>
          </a:graphicData>
        </a:graphic>
      </p:graphicFrame>
    </p:spTree>
    <p:extLst>
      <p:ext uri="{BB962C8B-B14F-4D97-AF65-F5344CB8AC3E}">
        <p14:creationId xmlns:p14="http://schemas.microsoft.com/office/powerpoint/2010/main" val="31970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934C-B1BE-8735-2D22-AC40E1F75C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E920F7-2D17-77A5-ACE3-9DA8F81DFA4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ED3AEEA-1EB3-456C-D9D1-287867A235AB}"/>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600" b="1" dirty="0">
                <a:solidFill>
                  <a:srgbClr val="00B050"/>
                </a:solidFill>
              </a:rPr>
              <a:t>Processo de Avaliação dos Objetivos</a:t>
            </a:r>
          </a:p>
          <a:p>
            <a:pPr algn="ctr"/>
            <a:r>
              <a:rPr lang="pt-PT" sz="2600" b="1" dirty="0">
                <a:solidFill>
                  <a:srgbClr val="00B050"/>
                </a:solidFill>
              </a:rPr>
              <a:t>SIADAPRA 3 e os Objetivos</a:t>
            </a:r>
          </a:p>
          <a:p>
            <a:pPr algn="ctr"/>
            <a:endParaRPr lang="pt-PT" sz="2600" b="1" dirty="0">
              <a:solidFill>
                <a:srgbClr val="00B050"/>
              </a:solidFill>
            </a:endParaRPr>
          </a:p>
          <a:p>
            <a:endParaRPr lang="pt-PT" sz="2600" b="1" dirty="0">
              <a:solidFill>
                <a:srgbClr val="00B050"/>
              </a:solidFill>
            </a:endParaRPr>
          </a:p>
        </p:txBody>
      </p:sp>
      <p:cxnSp>
        <p:nvCxnSpPr>
          <p:cNvPr id="6" name="Conexão reta 5">
            <a:extLst>
              <a:ext uri="{FF2B5EF4-FFF2-40B4-BE49-F238E27FC236}">
                <a16:creationId xmlns:a16="http://schemas.microsoft.com/office/drawing/2014/main" id="{9C0887C5-87B9-BB70-0245-0C7B4F27B6C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91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34C87-7D22-BFC1-5181-BC0B9E79702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ED2BD29-3E24-145C-A27D-0C6D41FC745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B66673EA-F7E2-2876-F56E-AE9C0A4E1BD9}"/>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PT" sz="1600" b="1" dirty="0">
              <a:solidFill>
                <a:srgbClr val="00B050"/>
              </a:solidFill>
            </a:endParaRPr>
          </a:p>
          <a:p>
            <a:pPr algn="just"/>
            <a:endParaRPr lang="pt-PT" sz="1600" b="1" dirty="0">
              <a:solidFill>
                <a:srgbClr val="00B050"/>
              </a:solidFill>
            </a:endParaRPr>
          </a:p>
          <a:p>
            <a:pPr algn="just"/>
            <a:endParaRPr lang="pt-PT" sz="1600" b="1" dirty="0">
              <a:solidFill>
                <a:srgbClr val="00B050"/>
              </a:solidFill>
            </a:endParaRPr>
          </a:p>
          <a:p>
            <a:pPr algn="just"/>
            <a:endParaRPr lang="pt-PT" sz="1600" b="1" dirty="0">
              <a:solidFill>
                <a:srgbClr val="00B050"/>
              </a:solidFill>
            </a:endParaRPr>
          </a:p>
          <a:p>
            <a:pPr algn="just"/>
            <a:endParaRPr lang="pt-PT" sz="1600" b="1" dirty="0">
              <a:solidFill>
                <a:srgbClr val="00B050"/>
              </a:solidFill>
            </a:endParaRPr>
          </a:p>
          <a:p>
            <a:pPr algn="just"/>
            <a:r>
              <a:rPr lang="pt-PT" sz="1600" b="1" dirty="0">
                <a:solidFill>
                  <a:srgbClr val="00B050"/>
                </a:solidFill>
              </a:rPr>
              <a:t>A avaliação do desempenho dos trabalhadores incide sobre os «Resultados» obtidos na prossecução de </a:t>
            </a:r>
            <a:r>
              <a:rPr lang="pt-PT" sz="1600" b="1" dirty="0">
                <a:solidFill>
                  <a:srgbClr val="FF6600"/>
                </a:solidFill>
              </a:rPr>
              <a:t>objetivos individuais em articulação com os objetivos da respetiva unidade orgânica</a:t>
            </a:r>
            <a:r>
              <a:rPr lang="pt-PT" sz="1600" b="1" dirty="0">
                <a:solidFill>
                  <a:srgbClr val="00B050"/>
                </a:solidFill>
              </a:rPr>
              <a:t>. </a:t>
            </a:r>
            <a:r>
              <a:rPr lang="pt-PT" sz="1600" b="1" dirty="0">
                <a:solidFill>
                  <a:srgbClr val="0070C0"/>
                </a:solidFill>
              </a:rPr>
              <a:t>(n.º 1 do artigo 45.º)</a:t>
            </a:r>
          </a:p>
          <a:p>
            <a:pPr algn="just"/>
            <a:endParaRPr lang="pt-PT" sz="1600" b="1" dirty="0">
              <a:solidFill>
                <a:srgbClr val="0070C0"/>
              </a:solidFill>
            </a:endParaRPr>
          </a:p>
          <a:p>
            <a:pPr algn="just"/>
            <a:r>
              <a:rPr kumimoji="0" lang="pt-PT" sz="1600" b="1" i="0" u="none" strike="noStrike" kern="1200" cap="none" spc="0" normalizeH="0" baseline="0" noProof="0" dirty="0">
                <a:ln>
                  <a:noFill/>
                </a:ln>
                <a:solidFill>
                  <a:srgbClr val="00B050"/>
                </a:solidFill>
                <a:effectLst/>
                <a:uLnTx/>
                <a:uFillTx/>
                <a:latin typeface="Century Gothic" panose="020B0502020202020204"/>
                <a:ea typeface="+mn-ea"/>
                <a:cs typeface="+mn-cs"/>
              </a:rPr>
              <a:t>Os objetivos devem ser redigidos de forma clara e rigorosa</a:t>
            </a:r>
            <a:r>
              <a:rPr kumimoji="0" lang="pt-PT" sz="1600" b="0" i="0" u="none" strike="noStrike" kern="1200" cap="none" spc="0" normalizeH="0" baseline="0" noProof="0" dirty="0">
                <a:ln>
                  <a:noFill/>
                </a:ln>
                <a:solidFill>
                  <a:prstClr val="black"/>
                </a:solidFill>
                <a:effectLst/>
                <a:uLnTx/>
                <a:uFillTx/>
                <a:latin typeface="Century Gothic" panose="020B0502020202020204"/>
                <a:ea typeface="+mn-ea"/>
                <a:cs typeface="+mn-cs"/>
              </a:rPr>
              <a:t>, de acordo com os principais resultados a obter, tendo em conta os </a:t>
            </a:r>
            <a:r>
              <a:rPr kumimoji="0" lang="pt-PT" sz="1600" b="1" i="0" u="none" strike="noStrike" kern="1200" cap="none" spc="0" normalizeH="0" baseline="0" noProof="0" dirty="0">
                <a:ln>
                  <a:noFill/>
                </a:ln>
                <a:solidFill>
                  <a:srgbClr val="00B050"/>
                </a:solidFill>
                <a:effectLst/>
                <a:uLnTx/>
                <a:uFillTx/>
                <a:latin typeface="Century Gothic" panose="020B0502020202020204"/>
                <a:ea typeface="+mn-ea"/>
                <a:cs typeface="+mn-cs"/>
              </a:rPr>
              <a:t>objetivos do serviço e da unidade orgânica</a:t>
            </a:r>
            <a:r>
              <a:rPr kumimoji="0" lang="pt-PT" sz="1600" b="0" i="0" u="none" strike="noStrike" kern="1200" cap="none" spc="0" normalizeH="0" baseline="0" noProof="0" dirty="0">
                <a:ln>
                  <a:noFill/>
                </a:ln>
                <a:solidFill>
                  <a:prstClr val="black"/>
                </a:solidFill>
                <a:effectLst/>
                <a:uLnTx/>
                <a:uFillTx/>
                <a:latin typeface="Century Gothic" panose="020B0502020202020204"/>
                <a:ea typeface="+mn-ea"/>
                <a:cs typeface="+mn-cs"/>
              </a:rPr>
              <a:t>, a proporcionalidade entre os resultados visados e os meios disponíveis e o tempo em que são prosseguidos. </a:t>
            </a:r>
            <a:r>
              <a:rPr lang="pt-PT" sz="1600" b="1" dirty="0">
                <a:solidFill>
                  <a:srgbClr val="0070C0"/>
                </a:solidFill>
              </a:rPr>
              <a:t>(n.º 1 do artigo 46.º)</a:t>
            </a:r>
          </a:p>
          <a:p>
            <a:pPr algn="just"/>
            <a:endParaRPr lang="pt-PT" sz="1600" b="1" dirty="0">
              <a:solidFill>
                <a:srgbClr val="0070C0"/>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algn="just"/>
            <a:endParaRPr lang="pt-PT" sz="1600" dirty="0"/>
          </a:p>
          <a:p>
            <a:pPr algn="ctr"/>
            <a:endParaRPr lang="pt-PT" sz="1600" b="1" dirty="0">
              <a:solidFill>
                <a:srgbClr val="00B050"/>
              </a:solidFill>
            </a:endParaRPr>
          </a:p>
          <a:p>
            <a:endParaRPr lang="pt-PT" sz="1600" b="1" dirty="0">
              <a:solidFill>
                <a:srgbClr val="00B050"/>
              </a:solidFill>
            </a:endParaRPr>
          </a:p>
        </p:txBody>
      </p:sp>
      <p:cxnSp>
        <p:nvCxnSpPr>
          <p:cNvPr id="6" name="Conexão reta 5">
            <a:extLst>
              <a:ext uri="{FF2B5EF4-FFF2-40B4-BE49-F238E27FC236}">
                <a16:creationId xmlns:a16="http://schemas.microsoft.com/office/drawing/2014/main" id="{0158E450-8D35-72F8-DAC2-17B8E547460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947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71F03-9D14-A0CB-D1C7-8837DBE8764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0EA366-7E9F-55AA-8CA0-FFC231EE582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5E930B5-E510-B55D-8652-C22EBABF12A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A24F3BF9-FE26-F0E1-1E7D-1CC6917CCB0A}"/>
              </a:ext>
            </a:extLst>
          </p:cNvPr>
          <p:cNvSpPr/>
          <p:nvPr/>
        </p:nvSpPr>
        <p:spPr>
          <a:xfrm>
            <a:off x="1737361" y="1215344"/>
            <a:ext cx="9767252" cy="3200876"/>
          </a:xfrm>
          <a:prstGeom prst="rect">
            <a:avLst/>
          </a:prstGeom>
        </p:spPr>
        <p:txBody>
          <a:bodyPr wrap="square">
            <a:spAutoFit/>
          </a:bodyPr>
          <a:lstStyle/>
          <a:p>
            <a:pPr algn="ctr"/>
            <a:r>
              <a:rPr lang="pt-PT" sz="1600" b="1" u="sng" dirty="0">
                <a:solidFill>
                  <a:srgbClr val="00B050"/>
                </a:solidFill>
              </a:rPr>
              <a:t>Como podemos tipificar os Objetivos?</a:t>
            </a:r>
          </a:p>
          <a:p>
            <a:pPr algn="ctr"/>
            <a:endParaRPr lang="pt-PT" sz="1600" b="1" u="sng" dirty="0">
              <a:solidFill>
                <a:srgbClr val="00B050"/>
              </a:solidFill>
            </a:endParaRPr>
          </a:p>
          <a:p>
            <a:pPr algn="ctr"/>
            <a:r>
              <a:rPr lang="pt-PT" sz="1600" b="1" u="sng" dirty="0"/>
              <a:t>Resposta:</a:t>
            </a:r>
          </a:p>
          <a:p>
            <a:endParaRPr lang="pt-PT" sz="1400" b="1" dirty="0"/>
          </a:p>
          <a:p>
            <a:pPr algn="just"/>
            <a:r>
              <a:rPr lang="pt-PT" sz="1400" b="1" dirty="0"/>
              <a:t>Objetivo Estratégico </a:t>
            </a:r>
            <a:r>
              <a:rPr lang="pt-PT" sz="1400" dirty="0"/>
              <a:t>- Os objetivos estratégicos devem traduzir as grandes linhas da ação, em particular, as prioridades genéricas e mais ou menos abstratas da ação individual e/ou coletiva, normalmente alcançáveis a médio/longo prazo.</a:t>
            </a:r>
          </a:p>
          <a:p>
            <a:pPr algn="just"/>
            <a:endParaRPr lang="pt-PT" sz="1400" dirty="0"/>
          </a:p>
          <a:p>
            <a:pPr algn="just"/>
            <a:r>
              <a:rPr lang="pt-PT" sz="1400" b="1" dirty="0">
                <a:solidFill>
                  <a:srgbClr val="00B050"/>
                </a:solidFill>
              </a:rPr>
              <a:t>Objetivo Estratégico-Operacional </a:t>
            </a:r>
            <a:r>
              <a:rPr lang="pt-PT" sz="1400" dirty="0"/>
              <a:t>- Os objetivos estratégicos- operacionais devem alinhar-se com os objetivos estratégicos e transformar as grandes linhas da ação em capacidades de atuação, mensuráveis a curto/médio prazo.</a:t>
            </a:r>
          </a:p>
          <a:p>
            <a:pPr algn="just"/>
            <a:endParaRPr lang="pt-PT" sz="1400" dirty="0"/>
          </a:p>
          <a:p>
            <a:pPr algn="just"/>
            <a:r>
              <a:rPr lang="pt-PT" sz="1400" b="1" dirty="0"/>
              <a:t>Objetivo Operacional </a:t>
            </a:r>
            <a:r>
              <a:rPr lang="pt-PT" sz="1400" dirty="0"/>
              <a:t>- Os objetivos operacionais devem alinhar-se com os objetivos estratégicos-operacionais e transformar as capacidades de atuação em projetos, ações e tarefas de curto/médio prazo.</a:t>
            </a:r>
          </a:p>
        </p:txBody>
      </p:sp>
    </p:spTree>
    <p:extLst>
      <p:ext uri="{BB962C8B-B14F-4D97-AF65-F5344CB8AC3E}">
        <p14:creationId xmlns:p14="http://schemas.microsoft.com/office/powerpoint/2010/main" val="1858524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0D27-C90F-7308-6E01-85B5F3EE62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0428666-79E6-1DF1-0F24-9534F39A222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1CFD6578-EA0D-EF7C-2EAB-3ED649A79A9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24D499B-38B2-C499-CF3F-3E52051E1FA6}"/>
              </a:ext>
            </a:extLst>
          </p:cNvPr>
          <p:cNvSpPr/>
          <p:nvPr/>
        </p:nvSpPr>
        <p:spPr>
          <a:xfrm>
            <a:off x="1737361" y="1215344"/>
            <a:ext cx="9767252" cy="1477328"/>
          </a:xfrm>
          <a:prstGeom prst="rect">
            <a:avLst/>
          </a:prstGeom>
        </p:spPr>
        <p:txBody>
          <a:bodyPr wrap="square">
            <a:spAutoFit/>
          </a:bodyPr>
          <a:lstStyle/>
          <a:p>
            <a:pPr algn="ctr"/>
            <a:r>
              <a:rPr lang="pt-PT" sz="1600" b="1" u="sng" dirty="0">
                <a:solidFill>
                  <a:srgbClr val="00B050"/>
                </a:solidFill>
              </a:rPr>
              <a:t>Como devem discorrer os Objetivos?</a:t>
            </a:r>
          </a:p>
          <a:p>
            <a:pPr algn="ctr"/>
            <a:endParaRPr lang="pt-PT" sz="1600" b="1" u="sng" dirty="0">
              <a:solidFill>
                <a:srgbClr val="00B050"/>
              </a:solidFill>
            </a:endParaRPr>
          </a:p>
          <a:p>
            <a:pPr algn="ctr"/>
            <a:r>
              <a:rPr lang="pt-PT" sz="1600" b="1" u="sng" dirty="0"/>
              <a:t>Resposta:</a:t>
            </a:r>
          </a:p>
          <a:p>
            <a:endParaRPr lang="pt-PT" sz="1400" b="1" dirty="0"/>
          </a:p>
          <a:p>
            <a:r>
              <a:rPr lang="pt-PT" sz="1400" dirty="0"/>
              <a:t>Um dos </a:t>
            </a:r>
            <a:r>
              <a:rPr lang="pt-PT" sz="1400" b="1" dirty="0"/>
              <a:t>momentos chave da gestão por </a:t>
            </a:r>
            <a:r>
              <a:rPr lang="pt-PT" sz="1400" b="1" dirty="0">
                <a:solidFill>
                  <a:srgbClr val="00B050"/>
                </a:solidFill>
              </a:rPr>
              <a:t>objetivos</a:t>
            </a:r>
            <a:r>
              <a:rPr lang="pt-PT" sz="1400" b="1" dirty="0"/>
              <a:t> </a:t>
            </a:r>
            <a:r>
              <a:rPr lang="pt-PT" sz="1400" dirty="0"/>
              <a:t>é o de </a:t>
            </a:r>
            <a:r>
              <a:rPr lang="pt-PT" sz="1400" b="1" dirty="0">
                <a:solidFill>
                  <a:srgbClr val="00B050"/>
                </a:solidFill>
              </a:rPr>
              <a:t>desdobramento em cascata</a:t>
            </a:r>
            <a:r>
              <a:rPr lang="pt-PT" sz="1400" dirty="0"/>
              <a:t>, desde os objetivos estratégicos até aos objetivos operacionais.</a:t>
            </a:r>
          </a:p>
        </p:txBody>
      </p:sp>
      <p:pic>
        <p:nvPicPr>
          <p:cNvPr id="3" name="Imagem 2">
            <a:extLst>
              <a:ext uri="{FF2B5EF4-FFF2-40B4-BE49-F238E27FC236}">
                <a16:creationId xmlns:a16="http://schemas.microsoft.com/office/drawing/2014/main" id="{5653A5A1-3626-F530-2286-FD676F4BD5A2}"/>
              </a:ext>
            </a:extLst>
          </p:cNvPr>
          <p:cNvPicPr>
            <a:picLocks noChangeAspect="1"/>
          </p:cNvPicPr>
          <p:nvPr/>
        </p:nvPicPr>
        <p:blipFill>
          <a:blip r:embed="rId2"/>
          <a:stretch>
            <a:fillRect/>
          </a:stretch>
        </p:blipFill>
        <p:spPr>
          <a:xfrm>
            <a:off x="2511182" y="2802577"/>
            <a:ext cx="7242418" cy="3858351"/>
          </a:xfrm>
          <a:prstGeom prst="rect">
            <a:avLst/>
          </a:prstGeom>
        </p:spPr>
      </p:pic>
    </p:spTree>
    <p:extLst>
      <p:ext uri="{BB962C8B-B14F-4D97-AF65-F5344CB8AC3E}">
        <p14:creationId xmlns:p14="http://schemas.microsoft.com/office/powerpoint/2010/main" val="1443745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F027B-B447-BADC-C99D-0F907B1255D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C956A1-B865-5850-102E-39A11E089F39}"/>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77B70FD-2901-6BC5-209A-3FC924CDD07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FD0263C-459C-24A8-93B5-6DFA237AFE2F}"/>
              </a:ext>
            </a:extLst>
          </p:cNvPr>
          <p:cNvSpPr/>
          <p:nvPr/>
        </p:nvSpPr>
        <p:spPr>
          <a:xfrm>
            <a:off x="1737361" y="1215344"/>
            <a:ext cx="9767252" cy="2339102"/>
          </a:xfrm>
          <a:prstGeom prst="rect">
            <a:avLst/>
          </a:prstGeom>
        </p:spPr>
        <p:txBody>
          <a:bodyPr wrap="square">
            <a:spAutoFit/>
          </a:bodyPr>
          <a:lstStyle/>
          <a:p>
            <a:pPr algn="ctr"/>
            <a:r>
              <a:rPr lang="pt-PT" sz="1600" b="1" u="sng" dirty="0">
                <a:solidFill>
                  <a:srgbClr val="00B050"/>
                </a:solidFill>
              </a:rPr>
              <a:t>Que amplitude devem ter os Objetivos?</a:t>
            </a:r>
          </a:p>
          <a:p>
            <a:pPr algn="ctr"/>
            <a:endParaRPr lang="pt-PT" sz="1600" b="1" u="sng" dirty="0">
              <a:solidFill>
                <a:srgbClr val="00B050"/>
              </a:solidFill>
            </a:endParaRPr>
          </a:p>
          <a:p>
            <a:pPr algn="ctr"/>
            <a:r>
              <a:rPr lang="pt-PT" sz="1600" b="1" u="sng" dirty="0"/>
              <a:t>Resposta:</a:t>
            </a:r>
          </a:p>
          <a:p>
            <a:endParaRPr lang="pt-PT" sz="1400" b="1" dirty="0"/>
          </a:p>
          <a:p>
            <a:pPr algn="just"/>
            <a:r>
              <a:rPr lang="pt-PT" sz="1400" dirty="0"/>
              <a:t>Quanto à sua </a:t>
            </a:r>
            <a:r>
              <a:rPr lang="pt-PT" sz="1400" b="1" dirty="0">
                <a:solidFill>
                  <a:srgbClr val="00B050"/>
                </a:solidFill>
              </a:rPr>
              <a:t>amplitude</a:t>
            </a:r>
            <a:r>
              <a:rPr lang="pt-PT" sz="1400" dirty="0"/>
              <a:t>, os objetivos não têm de abranger a totalidade das atribuições e atividades das organizações.</a:t>
            </a:r>
          </a:p>
          <a:p>
            <a:pPr algn="just"/>
            <a:r>
              <a:rPr lang="pt-PT" sz="1400" dirty="0"/>
              <a:t>Os objetivos selecionados devem corresponder às ações com maior expressão financeira e/ou às que apresentem os desafios das opções de políticas públicas consideradas mais importantes.</a:t>
            </a:r>
          </a:p>
          <a:p>
            <a:pPr algn="just"/>
            <a:r>
              <a:rPr lang="pt-PT" sz="1400" dirty="0"/>
              <a:t>Os objetivos situam-se numa cadeia lógica: do mais geral – o das políticas – para o operacional – da responsabilidade dos serviços. </a:t>
            </a:r>
          </a:p>
        </p:txBody>
      </p:sp>
      <p:pic>
        <p:nvPicPr>
          <p:cNvPr id="3" name="Imagem 2">
            <a:extLst>
              <a:ext uri="{FF2B5EF4-FFF2-40B4-BE49-F238E27FC236}">
                <a16:creationId xmlns:a16="http://schemas.microsoft.com/office/drawing/2014/main" id="{01B60BF5-0623-59A0-A61B-55F97C7604FA}"/>
              </a:ext>
            </a:extLst>
          </p:cNvPr>
          <p:cNvPicPr>
            <a:picLocks noChangeAspect="1"/>
          </p:cNvPicPr>
          <p:nvPr/>
        </p:nvPicPr>
        <p:blipFill>
          <a:blip r:embed="rId2"/>
          <a:stretch>
            <a:fillRect/>
          </a:stretch>
        </p:blipFill>
        <p:spPr>
          <a:xfrm>
            <a:off x="2791327" y="3549621"/>
            <a:ext cx="8021052" cy="3265207"/>
          </a:xfrm>
          <a:prstGeom prst="rect">
            <a:avLst/>
          </a:prstGeom>
        </p:spPr>
      </p:pic>
    </p:spTree>
    <p:extLst>
      <p:ext uri="{BB962C8B-B14F-4D97-AF65-F5344CB8AC3E}">
        <p14:creationId xmlns:p14="http://schemas.microsoft.com/office/powerpoint/2010/main" val="110811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0604C-BC12-C10D-60EB-0873577BB6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706FCC0-6F55-4F18-B045-F294D88AE7E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975302D-66B8-57D7-F3AA-D1C392D11BA2}"/>
              </a:ext>
            </a:extLst>
          </p:cNvPr>
          <p:cNvSpPr/>
          <p:nvPr/>
        </p:nvSpPr>
        <p:spPr>
          <a:xfrm>
            <a:off x="1737361" y="1138988"/>
            <a:ext cx="9767252" cy="5534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400" b="1" dirty="0">
                <a:solidFill>
                  <a:srgbClr val="00B050"/>
                </a:solidFill>
              </a:rPr>
              <a:t>Ao avaliador cabe </a:t>
            </a:r>
            <a:r>
              <a:rPr lang="pt-PT" sz="1400" b="1" dirty="0">
                <a:solidFill>
                  <a:schemeClr val="tx1"/>
                </a:solidFill>
              </a:rPr>
              <a:t>(continuação):</a:t>
            </a:r>
            <a:endParaRPr lang="pt-PT" sz="1400" dirty="0">
              <a:solidFill>
                <a:schemeClr val="tx1"/>
              </a:solidFill>
            </a:endParaRP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Remeter os contributos escritos adequados a uma efetiva e justa avaliação ao dirigente máximo ou ao novo avaliador</a:t>
            </a:r>
            <a:r>
              <a:rPr lang="pt-PT" sz="1400" dirty="0">
                <a:solidFill>
                  <a:schemeClr val="tx1"/>
                </a:solidFill>
              </a:rPr>
              <a:t>, nos termos previstos no artigo 42.º-B</a:t>
            </a:r>
            <a:r>
              <a:rPr lang="pt-PT" sz="1400" b="1" dirty="0">
                <a:solidFill>
                  <a:srgbClr val="0070C0"/>
                </a:solidFill>
              </a:rPr>
              <a:t> [alínea g) do n.º 1 do artigo 56.º)]</a:t>
            </a:r>
            <a:r>
              <a:rPr lang="pt-PT" sz="1400" dirty="0">
                <a:solidFill>
                  <a:schemeClr val="tx1"/>
                </a:solidFill>
              </a:rPr>
              <a:t>;</a:t>
            </a: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Recolher e registar os contributos que reputar adequados e necessários a uma efetiva e justa avaliação </a:t>
            </a:r>
            <a:r>
              <a:rPr lang="pt-PT" sz="1400" b="1" dirty="0">
                <a:solidFill>
                  <a:srgbClr val="0070C0"/>
                </a:solidFill>
              </a:rPr>
              <a:t>(n.º 2 do artigo 56.º)]</a:t>
            </a:r>
            <a:r>
              <a:rPr lang="pt-PT" sz="1400" b="1" dirty="0">
                <a:solidFill>
                  <a:schemeClr val="tx1"/>
                </a:solidFill>
              </a:rPr>
              <a:t>;</a:t>
            </a:r>
          </a:p>
          <a:p>
            <a:pPr marL="171450" indent="-171450" algn="just">
              <a:buFont typeface="Wingdings" panose="05000000000000000000" pitchFamily="2" charset="2"/>
              <a:buChar char="Ø"/>
            </a:pPr>
            <a:endParaRPr lang="pt-PT" sz="1400" b="1"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Aplicar e divulgar o sistema de avaliação aos avaliados, nos prazos legalmente fixados, garantindo o cumprimento dos seus princípios e diferenciação do mérito </a:t>
            </a:r>
            <a:r>
              <a:rPr lang="pt-PT" sz="1400" b="1" dirty="0">
                <a:solidFill>
                  <a:srgbClr val="0070C0"/>
                </a:solidFill>
              </a:rPr>
              <a:t>(n.º 3 do artigo 57.º)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Assegurar</a:t>
            </a:r>
            <a:r>
              <a:rPr lang="pt-PT" sz="1400" dirty="0">
                <a:solidFill>
                  <a:schemeClr val="tx1"/>
                </a:solidFill>
              </a:rPr>
              <a:t>, previamente ao termo do exercício do seu cargo ou função,</a:t>
            </a:r>
            <a:r>
              <a:rPr lang="pt-PT" sz="1400" b="1" dirty="0">
                <a:solidFill>
                  <a:srgbClr val="00B050"/>
                </a:solidFill>
              </a:rPr>
              <a:t> a entrega dos elementos adequados a uma efetiva avaliação</a:t>
            </a:r>
            <a:r>
              <a:rPr lang="pt-PT" sz="1400" dirty="0">
                <a:solidFill>
                  <a:schemeClr val="tx1"/>
                </a:solidFill>
              </a:rPr>
              <a:t>, referente ao período em que o trabalhador foi seu avaliado, no caso de se constituir como</a:t>
            </a:r>
            <a:r>
              <a:rPr lang="pt-PT" sz="1400" b="1" dirty="0">
                <a:solidFill>
                  <a:srgbClr val="00B050"/>
                </a:solidFill>
              </a:rPr>
              <a:t> avaliador cessante </a:t>
            </a:r>
            <a:r>
              <a:rPr lang="pt-PT" sz="1400" b="1" dirty="0">
                <a:solidFill>
                  <a:srgbClr val="0070C0"/>
                </a:solidFill>
              </a:rPr>
              <a:t>(n.º 2 do artigo 42.º-B)</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Remeter ao novo avaliador do serviço de destino do trabalhador, de forma escrita, uma pronúncia sobre todos os objetivos e competências contratualizados</a:t>
            </a:r>
            <a:r>
              <a:rPr lang="pt-PT" sz="1400" dirty="0">
                <a:solidFill>
                  <a:schemeClr val="tx1"/>
                </a:solidFill>
              </a:rPr>
              <a:t>, referente ao período de contacto funcional entre o avaliador e avaliado</a:t>
            </a:r>
            <a:r>
              <a:rPr lang="pt-PT" sz="1400" b="1" dirty="0">
                <a:solidFill>
                  <a:srgbClr val="00B050"/>
                </a:solidFill>
              </a:rPr>
              <a:t>, em caso de alteração de unidade orgânica e, ou, de serviço do trabalhador </a:t>
            </a:r>
            <a:r>
              <a:rPr lang="pt-PT" sz="1400" b="1" dirty="0">
                <a:solidFill>
                  <a:srgbClr val="0070C0"/>
                </a:solidFill>
              </a:rPr>
              <a:t>(n.ºs 3 e 4 do artigo 42.º-B)</a:t>
            </a:r>
            <a:r>
              <a:rPr lang="pt-PT" sz="1400" dirty="0">
                <a:solidFill>
                  <a:schemeClr val="tx1"/>
                </a:solidFill>
              </a:rPr>
              <a:t>;</a:t>
            </a:r>
          </a:p>
        </p:txBody>
      </p:sp>
      <p:cxnSp>
        <p:nvCxnSpPr>
          <p:cNvPr id="6" name="Conexão reta 5">
            <a:extLst>
              <a:ext uri="{FF2B5EF4-FFF2-40B4-BE49-F238E27FC236}">
                <a16:creationId xmlns:a16="http://schemas.microsoft.com/office/drawing/2014/main" id="{269160E5-C577-C177-CB76-AA7233F6657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48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C38BB-067D-2CC2-5927-045A392F2AF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675FAD2-2D57-5B4A-CC52-0B204EC937A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85A8523-A74D-93D3-8228-913B7B550F6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C0B743C-6CC9-66C8-8631-F692E1807FBB}"/>
              </a:ext>
            </a:extLst>
          </p:cNvPr>
          <p:cNvSpPr/>
          <p:nvPr/>
        </p:nvSpPr>
        <p:spPr>
          <a:xfrm>
            <a:off x="1737361" y="1215344"/>
            <a:ext cx="9767252" cy="4708981"/>
          </a:xfrm>
          <a:prstGeom prst="rect">
            <a:avLst/>
          </a:prstGeom>
        </p:spPr>
        <p:txBody>
          <a:bodyPr wrap="square">
            <a:spAutoFit/>
          </a:bodyPr>
          <a:lstStyle/>
          <a:p>
            <a:pPr algn="ctr"/>
            <a:r>
              <a:rPr lang="pt-PT" sz="1600" b="1" u="sng" dirty="0">
                <a:solidFill>
                  <a:srgbClr val="00B050"/>
                </a:solidFill>
              </a:rPr>
              <a:t>Como mensurar (medir) os objetivos?</a:t>
            </a:r>
          </a:p>
          <a:p>
            <a:pPr algn="ctr"/>
            <a:endParaRPr lang="pt-PT" sz="1600" b="1" u="sng" dirty="0">
              <a:solidFill>
                <a:srgbClr val="00B050"/>
              </a:solidFill>
            </a:endParaRPr>
          </a:p>
          <a:p>
            <a:pPr algn="ctr"/>
            <a:r>
              <a:rPr lang="pt-PT" sz="1600" b="1" u="sng" dirty="0"/>
              <a:t>Resposta:</a:t>
            </a:r>
          </a:p>
          <a:p>
            <a:endParaRPr lang="pt-PT" sz="1400" b="1" dirty="0"/>
          </a:p>
          <a:p>
            <a:r>
              <a:rPr lang="pt-PT" sz="1400" b="1" u="sng" dirty="0"/>
              <a:t>Não podemos medir objetivos sem definir indicadores.</a:t>
            </a:r>
          </a:p>
          <a:p>
            <a:pPr algn="just"/>
            <a:endParaRPr lang="pt-PT" sz="1400" b="1" dirty="0">
              <a:solidFill>
                <a:srgbClr val="00B050"/>
              </a:solidFill>
            </a:endParaRPr>
          </a:p>
          <a:p>
            <a:pPr algn="just"/>
            <a:r>
              <a:rPr lang="pt-PT" sz="1400" b="1" dirty="0">
                <a:solidFill>
                  <a:srgbClr val="00B050"/>
                </a:solidFill>
              </a:rPr>
              <a:t>Indicador </a:t>
            </a:r>
            <a:r>
              <a:rPr lang="pt-PT" sz="1400" dirty="0"/>
              <a:t>- é algo que indica ou que serve para indicar. Este verbo, por sua vez, significa mostrar algo através de sinais ou de indícios. Os indicadores são usados para medir os recursos que usamos (contribuições), como os utilizamos (atividades), o que fizemos (produtos finais / outputs) e quais mudanças ocorreram (resultados) como resultado de nossa intervenção (impacto)</a:t>
            </a:r>
          </a:p>
          <a:p>
            <a:pPr algn="just"/>
            <a:endParaRPr lang="pt-PT" sz="1400" dirty="0"/>
          </a:p>
          <a:p>
            <a:pPr marL="742950" lvl="1" indent="-285750" algn="just">
              <a:buFont typeface="Wingdings" panose="05000000000000000000" pitchFamily="2" charset="2"/>
              <a:buChar char="q"/>
            </a:pPr>
            <a:r>
              <a:rPr lang="pt-PT" sz="1400" b="1" dirty="0"/>
              <a:t>Formula</a:t>
            </a:r>
            <a:r>
              <a:rPr lang="pt-PT" sz="1400" dirty="0"/>
              <a:t> - Preceito ou modelo estabelecido para regular ou validar qualquer ato. Em gestão a formula está associada à matemática e esta define formula como a modalidade sintática formal que expressa uma proposição ou um método prático de resolver um assunto, dar instruções ou expressar uma operação na área científica.</a:t>
            </a:r>
          </a:p>
          <a:p>
            <a:pPr marL="742950" lvl="1" indent="-285750" algn="just">
              <a:buFont typeface="Wingdings" panose="05000000000000000000" pitchFamily="2" charset="2"/>
              <a:buChar char="q"/>
            </a:pPr>
            <a:endParaRPr lang="pt-PT" sz="1400" dirty="0"/>
          </a:p>
          <a:p>
            <a:pPr marL="742950" lvl="1" indent="-285750" algn="just">
              <a:buFont typeface="Wingdings" panose="05000000000000000000" pitchFamily="2" charset="2"/>
              <a:buChar char="q"/>
            </a:pPr>
            <a:r>
              <a:rPr lang="pt-PT" sz="1400" b="1" dirty="0"/>
              <a:t>Meta</a:t>
            </a:r>
            <a:r>
              <a:rPr lang="pt-PT" sz="1400" dirty="0"/>
              <a:t> – é um ponto de chegada visível e relativamente próximo, fácil ou dificilmente  alcançável consoante as capacidades.</a:t>
            </a:r>
          </a:p>
          <a:p>
            <a:pPr marL="742950" lvl="1" indent="-285750" algn="just">
              <a:buFont typeface="Wingdings" panose="05000000000000000000" pitchFamily="2" charset="2"/>
              <a:buChar char="q"/>
            </a:pPr>
            <a:endParaRPr lang="pt-PT" sz="1400" dirty="0"/>
          </a:p>
          <a:p>
            <a:pPr marL="742950" lvl="1" indent="-285750" algn="just">
              <a:buFont typeface="Wingdings" panose="05000000000000000000" pitchFamily="2" charset="2"/>
              <a:buChar char="q"/>
            </a:pPr>
            <a:r>
              <a:rPr lang="pt-PT" sz="1400" b="1" dirty="0"/>
              <a:t>Métrica</a:t>
            </a:r>
            <a:r>
              <a:rPr lang="pt-PT" sz="1400" dirty="0"/>
              <a:t> - são medidas quantificáveis usadas para analisar o resultado de um processo, ação ou estratégia específica. De maneira geral, são medidas de desempenho.</a:t>
            </a:r>
          </a:p>
        </p:txBody>
      </p:sp>
    </p:spTree>
    <p:extLst>
      <p:ext uri="{BB962C8B-B14F-4D97-AF65-F5344CB8AC3E}">
        <p14:creationId xmlns:p14="http://schemas.microsoft.com/office/powerpoint/2010/main" val="3511097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85833-DE84-B401-F596-8B0614B83A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8149090-3E75-FB83-3663-DEB3DE11F045}"/>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C430AB3-61D4-FF09-3F14-BE5DE57664D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7F3F029A-D023-2CD8-4A89-2E6480D52B30}"/>
              </a:ext>
            </a:extLst>
          </p:cNvPr>
          <p:cNvSpPr/>
          <p:nvPr/>
        </p:nvSpPr>
        <p:spPr>
          <a:xfrm>
            <a:off x="1737361" y="1215344"/>
            <a:ext cx="9767252" cy="2985433"/>
          </a:xfrm>
          <a:prstGeom prst="rect">
            <a:avLst/>
          </a:prstGeom>
        </p:spPr>
        <p:txBody>
          <a:bodyPr wrap="square">
            <a:spAutoFit/>
          </a:bodyPr>
          <a:lstStyle/>
          <a:p>
            <a:pPr algn="ctr"/>
            <a:r>
              <a:rPr lang="pt-PT" sz="1600" b="1" u="sng" dirty="0">
                <a:solidFill>
                  <a:srgbClr val="00B050"/>
                </a:solidFill>
              </a:rPr>
              <a:t>Em função do tratamento da informação, como podemos definir os indicadores?</a:t>
            </a:r>
          </a:p>
          <a:p>
            <a:pPr algn="ctr"/>
            <a:endParaRPr lang="pt-PT" sz="1600" b="1" u="sng" dirty="0">
              <a:solidFill>
                <a:srgbClr val="00B050"/>
              </a:solidFill>
            </a:endParaRPr>
          </a:p>
          <a:p>
            <a:pPr algn="ctr"/>
            <a:r>
              <a:rPr lang="pt-PT" sz="1600" b="1" u="sng" dirty="0"/>
              <a:t>Resposta:</a:t>
            </a:r>
          </a:p>
          <a:p>
            <a:endParaRPr lang="pt-PT" sz="1400" dirty="0"/>
          </a:p>
          <a:p>
            <a:r>
              <a:rPr lang="pt-PT" sz="1400" dirty="0"/>
              <a:t>Em função do tratamento da informação, </a:t>
            </a:r>
            <a:r>
              <a:rPr lang="pt-PT" sz="1400" b="1" dirty="0">
                <a:solidFill>
                  <a:srgbClr val="00B050"/>
                </a:solidFill>
              </a:rPr>
              <a:t>os indicadores </a:t>
            </a:r>
            <a:r>
              <a:rPr lang="pt-PT" sz="1400" dirty="0"/>
              <a:t>podem ser:</a:t>
            </a:r>
          </a:p>
          <a:p>
            <a:endParaRPr lang="pt-PT" sz="1400" dirty="0"/>
          </a:p>
          <a:p>
            <a:r>
              <a:rPr lang="pt-PT" sz="1400" dirty="0"/>
              <a:t>•	</a:t>
            </a:r>
            <a:r>
              <a:rPr lang="pt-PT" sz="1400" b="1" dirty="0">
                <a:solidFill>
                  <a:srgbClr val="00B050"/>
                </a:solidFill>
              </a:rPr>
              <a:t>Elementares/Simples</a:t>
            </a:r>
            <a:r>
              <a:rPr lang="pt-PT" sz="1400" dirty="0"/>
              <a:t> (nº de prazos cumpridos; n.º de erros; taxa de prazos cumpridos; taxa de erro; nº de etapas cumpridas do projeto x; taxa de execução do projeto x);</a:t>
            </a:r>
          </a:p>
          <a:p>
            <a:endParaRPr lang="pt-PT" sz="1400" dirty="0"/>
          </a:p>
          <a:p>
            <a:r>
              <a:rPr lang="pt-PT" sz="1400" dirty="0"/>
              <a:t>•	</a:t>
            </a:r>
            <a:r>
              <a:rPr lang="pt-PT" sz="1400" b="1" dirty="0"/>
              <a:t>Derivados</a:t>
            </a:r>
            <a:r>
              <a:rPr lang="pt-PT" sz="1400" dirty="0"/>
              <a:t> (aumento da taxa de execução, por comparação entre dois períodos; aumento do n.º dos prazos cumpridos);</a:t>
            </a:r>
          </a:p>
          <a:p>
            <a:endParaRPr lang="pt-PT" sz="1400" dirty="0"/>
          </a:p>
          <a:p>
            <a:r>
              <a:rPr lang="pt-PT" sz="1400" dirty="0"/>
              <a:t>•	</a:t>
            </a:r>
            <a:r>
              <a:rPr lang="pt-PT" sz="1400" b="1" dirty="0"/>
              <a:t>Compostos/Compósitos/conjugados</a:t>
            </a:r>
            <a:r>
              <a:rPr lang="pt-PT" sz="1400" dirty="0"/>
              <a:t> (impacte da diminuição da taxa de erro na satisfação dos utentes).</a:t>
            </a:r>
          </a:p>
        </p:txBody>
      </p:sp>
    </p:spTree>
    <p:extLst>
      <p:ext uri="{BB962C8B-B14F-4D97-AF65-F5344CB8AC3E}">
        <p14:creationId xmlns:p14="http://schemas.microsoft.com/office/powerpoint/2010/main" val="3113077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38E88-3B75-2DF5-2781-2F13BFF8AD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17F541-5C9E-AF2D-4937-A20CA9E1599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6903153-2910-6177-9B3B-B9DEE75F848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A33D388A-086F-461C-4F7B-6FEAECD20689}"/>
              </a:ext>
            </a:extLst>
          </p:cNvPr>
          <p:cNvSpPr/>
          <p:nvPr/>
        </p:nvSpPr>
        <p:spPr>
          <a:xfrm>
            <a:off x="1737361" y="1215344"/>
            <a:ext cx="9767252" cy="5139869"/>
          </a:xfrm>
          <a:prstGeom prst="rect">
            <a:avLst/>
          </a:prstGeom>
        </p:spPr>
        <p:txBody>
          <a:bodyPr wrap="square">
            <a:spAutoFit/>
          </a:bodyPr>
          <a:lstStyle/>
          <a:p>
            <a:pPr algn="ctr"/>
            <a:r>
              <a:rPr lang="pt-PT" sz="1600" b="1" u="sng" dirty="0">
                <a:solidFill>
                  <a:srgbClr val="00B050"/>
                </a:solidFill>
              </a:rPr>
              <a:t>Qual a relação entre objetivos nos Subsistemas do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O SIADAPRA integra os seguintes subsistemas:</a:t>
            </a:r>
          </a:p>
          <a:p>
            <a:pPr algn="just"/>
            <a:endParaRPr lang="pt-PT" sz="1400" dirty="0"/>
          </a:p>
          <a:p>
            <a:pPr algn="just"/>
            <a:r>
              <a:rPr lang="pt-PT" sz="1400" dirty="0"/>
              <a:t>O </a:t>
            </a:r>
            <a:r>
              <a:rPr lang="pt-PT" sz="1400" b="1" dirty="0">
                <a:solidFill>
                  <a:srgbClr val="00B050"/>
                </a:solidFill>
              </a:rPr>
              <a:t>subsistema de avaliação do desempenho dos serviços </a:t>
            </a:r>
            <a:r>
              <a:rPr lang="pt-PT" sz="1400" dirty="0"/>
              <a:t>da administração pública regional dos Açores, abreviadamente designado por </a:t>
            </a:r>
            <a:r>
              <a:rPr lang="pt-PT" sz="1400" b="1" dirty="0">
                <a:solidFill>
                  <a:srgbClr val="00B050"/>
                </a:solidFill>
              </a:rPr>
              <a:t>SIADAPRA 1</a:t>
            </a:r>
            <a:r>
              <a:rPr lang="pt-PT" sz="1400" dirty="0"/>
              <a:t>;</a:t>
            </a:r>
            <a:r>
              <a:rPr lang="pt-PT" sz="1400" b="1" dirty="0">
                <a:solidFill>
                  <a:srgbClr val="0070C0"/>
                </a:solidFill>
              </a:rPr>
              <a:t> [alínea a) do n.º 1 do artigo 9.º]</a:t>
            </a:r>
            <a:endParaRPr lang="pt-PT" sz="1400" dirty="0"/>
          </a:p>
          <a:p>
            <a:pPr algn="just"/>
            <a:endParaRPr lang="pt-PT" sz="1400" dirty="0"/>
          </a:p>
          <a:p>
            <a:pPr algn="just"/>
            <a:r>
              <a:rPr lang="pt-PT" sz="1400" dirty="0"/>
              <a:t>O </a:t>
            </a:r>
            <a:r>
              <a:rPr lang="pt-PT" sz="1400" b="1" dirty="0">
                <a:solidFill>
                  <a:srgbClr val="00B050"/>
                </a:solidFill>
              </a:rPr>
              <a:t>subsistema de avaliação do desempenho dos dirigentes </a:t>
            </a:r>
            <a:r>
              <a:rPr lang="pt-PT" sz="1400" dirty="0"/>
              <a:t>da administração pública regional dos Açores, abreviadamente designado por </a:t>
            </a:r>
            <a:r>
              <a:rPr lang="pt-PT" sz="1400" b="1" dirty="0">
                <a:solidFill>
                  <a:srgbClr val="00B050"/>
                </a:solidFill>
              </a:rPr>
              <a:t>SIADAPRA 2</a:t>
            </a:r>
            <a:r>
              <a:rPr lang="pt-PT" sz="1400" dirty="0"/>
              <a:t>;</a:t>
            </a:r>
            <a:r>
              <a:rPr lang="pt-PT" sz="1400" b="1" dirty="0">
                <a:solidFill>
                  <a:srgbClr val="0070C0"/>
                </a:solidFill>
              </a:rPr>
              <a:t> [alínea b) do n.º 1 do artigo 9.º]</a:t>
            </a:r>
            <a:endParaRPr lang="pt-PT" sz="1400" dirty="0"/>
          </a:p>
          <a:p>
            <a:pPr algn="just"/>
            <a:endParaRPr lang="pt-PT" sz="1400" dirty="0"/>
          </a:p>
          <a:p>
            <a:pPr algn="just"/>
            <a:r>
              <a:rPr lang="pt-PT" sz="1400" dirty="0"/>
              <a:t>O </a:t>
            </a:r>
            <a:r>
              <a:rPr lang="pt-PT" sz="1400" b="1" dirty="0">
                <a:solidFill>
                  <a:srgbClr val="00B050"/>
                </a:solidFill>
              </a:rPr>
              <a:t>subsistema de avaliação do desempenho dos trabalhadores </a:t>
            </a:r>
            <a:r>
              <a:rPr lang="pt-PT" sz="1400" dirty="0"/>
              <a:t>da administração pública regional dos Açores, abreviadamente designado por </a:t>
            </a:r>
            <a:r>
              <a:rPr lang="pt-PT" sz="1400" b="1" dirty="0">
                <a:solidFill>
                  <a:srgbClr val="00B050"/>
                </a:solidFill>
              </a:rPr>
              <a:t>SIADAPRA 3</a:t>
            </a:r>
            <a:r>
              <a:rPr lang="pt-PT" sz="1400" dirty="0"/>
              <a:t>.</a:t>
            </a:r>
            <a:r>
              <a:rPr lang="pt-PT" sz="1400" b="1" dirty="0">
                <a:solidFill>
                  <a:srgbClr val="0070C0"/>
                </a:solidFill>
              </a:rPr>
              <a:t> [alínea c) do n.º 1 do artigo 9.º]</a:t>
            </a:r>
            <a:endParaRPr lang="pt-PT" sz="1400" dirty="0"/>
          </a:p>
          <a:p>
            <a:pPr algn="just"/>
            <a:endParaRPr lang="pt-PT" sz="1400" dirty="0"/>
          </a:p>
          <a:p>
            <a:pPr algn="just"/>
            <a:endParaRPr lang="pt-PT" sz="1400" dirty="0"/>
          </a:p>
          <a:p>
            <a:pPr algn="just"/>
            <a:r>
              <a:rPr lang="pt-PT" sz="1400" b="1" dirty="0">
                <a:solidFill>
                  <a:srgbClr val="FF6600"/>
                </a:solidFill>
              </a:rPr>
              <a:t>Estes subsistemas </a:t>
            </a:r>
            <a:r>
              <a:rPr lang="pt-PT" sz="1400" b="1" u="sng" dirty="0">
                <a:solidFill>
                  <a:srgbClr val="FF6600"/>
                </a:solidFill>
              </a:rPr>
              <a:t>funcionam de forma integrada pela coerência entre objetivos fixados</a:t>
            </a:r>
            <a:r>
              <a:rPr lang="pt-PT" sz="1400" dirty="0">
                <a:solidFill>
                  <a:srgbClr val="FF6600"/>
                </a:solidFill>
              </a:rPr>
              <a:t> </a:t>
            </a:r>
            <a:r>
              <a:rPr lang="pt-PT" sz="1400" dirty="0"/>
              <a:t>no âmbito do </a:t>
            </a:r>
            <a:r>
              <a:rPr lang="pt-PT" sz="1400" b="1" dirty="0">
                <a:solidFill>
                  <a:srgbClr val="00B050"/>
                </a:solidFill>
              </a:rPr>
              <a:t>sistema de planeamento</a:t>
            </a:r>
            <a:r>
              <a:rPr lang="pt-PT" sz="1400" b="1" dirty="0"/>
              <a:t>*</a:t>
            </a:r>
            <a:r>
              <a:rPr lang="pt-PT" sz="1400" dirty="0"/>
              <a:t>, </a:t>
            </a:r>
            <a:r>
              <a:rPr lang="pt-PT" sz="1400" b="1" dirty="0">
                <a:solidFill>
                  <a:srgbClr val="00B050"/>
                </a:solidFill>
              </a:rPr>
              <a:t>objetivos do ciclo de gestão do serviço</a:t>
            </a:r>
            <a:r>
              <a:rPr lang="pt-PT" sz="1400" dirty="0"/>
              <a:t>, </a:t>
            </a:r>
            <a:r>
              <a:rPr lang="pt-PT" sz="1400" b="1" dirty="0">
                <a:solidFill>
                  <a:srgbClr val="00B050"/>
                </a:solidFill>
              </a:rPr>
              <a:t>objetivos fixados na carta de missão </a:t>
            </a:r>
            <a:r>
              <a:rPr lang="pt-PT" sz="1400" dirty="0"/>
              <a:t>dos dirigentes superiores e </a:t>
            </a:r>
            <a:r>
              <a:rPr lang="pt-PT" sz="1400" b="1" dirty="0">
                <a:solidFill>
                  <a:srgbClr val="00B050"/>
                </a:solidFill>
              </a:rPr>
              <a:t>objetivos fixados aos demais dirigentes e trabalhadores</a:t>
            </a:r>
            <a:r>
              <a:rPr lang="pt-PT" sz="1400" dirty="0"/>
              <a:t>.</a:t>
            </a:r>
            <a:r>
              <a:rPr lang="pt-PT" sz="1400" b="1" dirty="0">
                <a:solidFill>
                  <a:srgbClr val="0070C0"/>
                </a:solidFill>
              </a:rPr>
              <a:t> (n.º 2 do artigo 9.º)</a:t>
            </a:r>
            <a:endParaRPr lang="pt-PT" sz="1400" dirty="0"/>
          </a:p>
          <a:p>
            <a:pPr algn="just"/>
            <a:endParaRPr lang="pt-PT" sz="1400" dirty="0"/>
          </a:p>
          <a:p>
            <a:pPr algn="just"/>
            <a:r>
              <a:rPr lang="pt-PT" sz="1400" dirty="0"/>
              <a:t>* Leia-se orientações dos membros do Governo e/ou dos Serviços de Planeamento, Estratégia e Avaliação e/ou do Conselho Coordenador da Avaliação, e/ou do Conselho Coordenador da Avaliação dos Serviços Públicos Regionais.</a:t>
            </a:r>
          </a:p>
        </p:txBody>
      </p:sp>
    </p:spTree>
    <p:extLst>
      <p:ext uri="{BB962C8B-B14F-4D97-AF65-F5344CB8AC3E}">
        <p14:creationId xmlns:p14="http://schemas.microsoft.com/office/powerpoint/2010/main" val="2377187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2F4F-3131-6047-6D22-284B2AAB41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C232333-C09B-D6B9-6093-6D1F17DF6BC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C86429E-EC4E-9F79-9858-05F2B9C4EDD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F85B680E-2E4A-079A-17BA-1E741F3C378D}"/>
              </a:ext>
            </a:extLst>
          </p:cNvPr>
          <p:cNvSpPr/>
          <p:nvPr/>
        </p:nvSpPr>
        <p:spPr>
          <a:xfrm>
            <a:off x="1737361" y="1215344"/>
            <a:ext cx="9767252" cy="338554"/>
          </a:xfrm>
          <a:prstGeom prst="rect">
            <a:avLst/>
          </a:prstGeom>
        </p:spPr>
        <p:txBody>
          <a:bodyPr wrap="square">
            <a:spAutoFit/>
          </a:bodyPr>
          <a:lstStyle/>
          <a:p>
            <a:pPr algn="ctr"/>
            <a:r>
              <a:rPr lang="pt-PT" sz="1600" b="1" dirty="0">
                <a:solidFill>
                  <a:srgbClr val="00B050"/>
                </a:solidFill>
              </a:rPr>
              <a:t>Quais os instrumentos que utilizamos na operacionalização do SIADAPRA?</a:t>
            </a:r>
          </a:p>
        </p:txBody>
      </p:sp>
      <p:pic>
        <p:nvPicPr>
          <p:cNvPr id="36" name="Imagem 35">
            <a:extLst>
              <a:ext uri="{FF2B5EF4-FFF2-40B4-BE49-F238E27FC236}">
                <a16:creationId xmlns:a16="http://schemas.microsoft.com/office/drawing/2014/main" id="{3B872818-E5EE-9380-5136-B8EF42324F1C}"/>
              </a:ext>
            </a:extLst>
          </p:cNvPr>
          <p:cNvPicPr>
            <a:picLocks noChangeAspect="1"/>
          </p:cNvPicPr>
          <p:nvPr/>
        </p:nvPicPr>
        <p:blipFill>
          <a:blip r:embed="rId2"/>
          <a:stretch>
            <a:fillRect/>
          </a:stretch>
        </p:blipFill>
        <p:spPr>
          <a:xfrm>
            <a:off x="3470169" y="1600430"/>
            <a:ext cx="6331557" cy="5133084"/>
          </a:xfrm>
          <a:prstGeom prst="rect">
            <a:avLst/>
          </a:prstGeom>
        </p:spPr>
      </p:pic>
    </p:spTree>
    <p:extLst>
      <p:ext uri="{BB962C8B-B14F-4D97-AF65-F5344CB8AC3E}">
        <p14:creationId xmlns:p14="http://schemas.microsoft.com/office/powerpoint/2010/main" val="2598419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61665"/>
          </a:xfrm>
          <a:prstGeom prst="rect">
            <a:avLst/>
          </a:prstGeom>
        </p:spPr>
        <p:txBody>
          <a:bodyPr wrap="square">
            <a:spAutoFit/>
          </a:bodyPr>
          <a:lstStyle/>
          <a:p>
            <a:pPr algn="ctr"/>
            <a:r>
              <a:rPr lang="pt-PT" sz="2400" b="1" dirty="0">
                <a:solidFill>
                  <a:srgbClr val="00B050"/>
                </a:solidFill>
              </a:rPr>
              <a:t>Os Objetivos e o SIADAPRA 1</a:t>
            </a:r>
          </a:p>
        </p:txBody>
      </p:sp>
    </p:spTree>
    <p:extLst>
      <p:ext uri="{BB962C8B-B14F-4D97-AF65-F5344CB8AC3E}">
        <p14:creationId xmlns:p14="http://schemas.microsoft.com/office/powerpoint/2010/main" val="1982563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00110"/>
          </a:xfrm>
          <a:prstGeom prst="rect">
            <a:avLst/>
          </a:prstGeom>
        </p:spPr>
        <p:txBody>
          <a:bodyPr wrap="square">
            <a:spAutoFit/>
          </a:bodyPr>
          <a:lstStyle/>
          <a:p>
            <a:pPr algn="ctr"/>
            <a:r>
              <a:rPr lang="pt-PT" sz="2000" b="1" dirty="0">
                <a:solidFill>
                  <a:srgbClr val="00B050"/>
                </a:solidFill>
              </a:rPr>
              <a:t>O QUAR – Quadro de Avaliação e Responsabilização</a:t>
            </a:r>
          </a:p>
        </p:txBody>
      </p:sp>
    </p:spTree>
    <p:extLst>
      <p:ext uri="{BB962C8B-B14F-4D97-AF65-F5344CB8AC3E}">
        <p14:creationId xmlns:p14="http://schemas.microsoft.com/office/powerpoint/2010/main" val="2682902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BD4A-344D-4671-3135-C2A9455B195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29B5390-A0C8-98A1-9AAA-EDF2B458285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2B3A0B9-F1E4-DA14-C507-B5C6756F299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401CFE4C-500B-4F90-BE0E-4C761D3409E8}"/>
              </a:ext>
            </a:extLst>
          </p:cNvPr>
          <p:cNvSpPr/>
          <p:nvPr/>
        </p:nvSpPr>
        <p:spPr>
          <a:xfrm>
            <a:off x="1737361" y="1215344"/>
            <a:ext cx="9767252" cy="5139869"/>
          </a:xfrm>
          <a:prstGeom prst="rect">
            <a:avLst/>
          </a:prstGeom>
        </p:spPr>
        <p:txBody>
          <a:bodyPr wrap="square">
            <a:spAutoFit/>
          </a:bodyPr>
          <a:lstStyle/>
          <a:p>
            <a:pPr algn="ctr"/>
            <a:r>
              <a:rPr lang="pt-PT" sz="1600" b="1" dirty="0">
                <a:solidFill>
                  <a:srgbClr val="00B050"/>
                </a:solidFill>
              </a:rPr>
              <a:t>Qual a informação e quais os elementos e dados que deve ter o QUAR?</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 QUAR deve ser sujeito a avaliação permanente e atualizado a partir dos sistemas de informação do serviço e organismo, onde se evidenciam:</a:t>
            </a:r>
          </a:p>
          <a:p>
            <a:pPr algn="just"/>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missão</a:t>
            </a:r>
            <a:r>
              <a:rPr lang="pt-PT" sz="1400" dirty="0"/>
              <a:t> do serviço;</a:t>
            </a:r>
            <a:r>
              <a:rPr lang="pt-PT" sz="1400" b="1" dirty="0">
                <a:solidFill>
                  <a:srgbClr val="0070C0"/>
                </a:solidFill>
              </a:rPr>
              <a:t> [alínea a)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Os </a:t>
            </a:r>
            <a:r>
              <a:rPr lang="pt-PT" sz="1400" b="1" dirty="0">
                <a:solidFill>
                  <a:srgbClr val="00B050"/>
                </a:solidFill>
              </a:rPr>
              <a:t>objetivos estratégicos </a:t>
            </a:r>
            <a:r>
              <a:rPr lang="pt-PT" sz="1400" dirty="0"/>
              <a:t>plurianuais determinados superiormente;</a:t>
            </a:r>
            <a:r>
              <a:rPr lang="pt-PT" sz="1400" b="1" dirty="0">
                <a:solidFill>
                  <a:srgbClr val="0070C0"/>
                </a:solidFill>
              </a:rPr>
              <a:t> [alínea b)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Os </a:t>
            </a:r>
            <a:r>
              <a:rPr lang="pt-PT" sz="1400" b="1" dirty="0">
                <a:solidFill>
                  <a:srgbClr val="00B050"/>
                </a:solidFill>
              </a:rPr>
              <a:t>objetivos anualmente fixados </a:t>
            </a:r>
            <a:r>
              <a:rPr lang="pt-PT" sz="1400" dirty="0"/>
              <a:t>e, em regra, hierarquizados;</a:t>
            </a:r>
            <a:r>
              <a:rPr lang="pt-PT" sz="1400" b="1" dirty="0">
                <a:solidFill>
                  <a:srgbClr val="0070C0"/>
                </a:solidFill>
              </a:rPr>
              <a:t> [alínea c)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Os </a:t>
            </a:r>
            <a:r>
              <a:rPr lang="pt-PT" sz="1400" b="1" dirty="0">
                <a:solidFill>
                  <a:srgbClr val="00B050"/>
                </a:solidFill>
              </a:rPr>
              <a:t>indicadores de desempenho</a:t>
            </a:r>
            <a:r>
              <a:rPr lang="pt-PT" sz="1400" dirty="0"/>
              <a:t> e respetivas </a:t>
            </a:r>
            <a:r>
              <a:rPr lang="pt-PT" sz="1400" b="1" dirty="0">
                <a:solidFill>
                  <a:srgbClr val="00B050"/>
                </a:solidFill>
              </a:rPr>
              <a:t>fontes de verificação</a:t>
            </a:r>
            <a:r>
              <a:rPr lang="pt-PT" sz="1400" dirty="0"/>
              <a:t>;</a:t>
            </a:r>
            <a:r>
              <a:rPr lang="pt-PT" sz="1400" b="1" dirty="0">
                <a:solidFill>
                  <a:srgbClr val="0070C0"/>
                </a:solidFill>
              </a:rPr>
              <a:t> [alínea d)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Os </a:t>
            </a:r>
            <a:r>
              <a:rPr lang="pt-PT" sz="1400" b="1" dirty="0">
                <a:solidFill>
                  <a:srgbClr val="00B050"/>
                </a:solidFill>
              </a:rPr>
              <a:t>meios disponíveis</a:t>
            </a:r>
            <a:r>
              <a:rPr lang="pt-PT" sz="1400" dirty="0"/>
              <a:t>, sinteticamente referidos;</a:t>
            </a:r>
            <a:r>
              <a:rPr lang="pt-PT" sz="1400" b="1" dirty="0">
                <a:solidFill>
                  <a:srgbClr val="0070C0"/>
                </a:solidFill>
              </a:rPr>
              <a:t> [alínea e)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 </a:t>
            </a:r>
            <a:r>
              <a:rPr lang="pt-PT" sz="1400" b="1" dirty="0">
                <a:solidFill>
                  <a:srgbClr val="00B050"/>
                </a:solidFill>
              </a:rPr>
              <a:t>grau de realização </a:t>
            </a:r>
            <a:r>
              <a:rPr lang="pt-PT" sz="1400" dirty="0"/>
              <a:t>de resultados obtidos na prossecução de objetivos;</a:t>
            </a:r>
            <a:r>
              <a:rPr lang="pt-PT" sz="1400" b="1" dirty="0">
                <a:solidFill>
                  <a:srgbClr val="0070C0"/>
                </a:solidFill>
              </a:rPr>
              <a:t> [alínea f)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identificação dos desvios </a:t>
            </a:r>
            <a:r>
              <a:rPr lang="pt-PT" sz="1400" dirty="0"/>
              <a:t>e, sinteticamente, as </a:t>
            </a:r>
            <a:r>
              <a:rPr lang="pt-PT" sz="1400" b="1" dirty="0">
                <a:solidFill>
                  <a:srgbClr val="00B050"/>
                </a:solidFill>
              </a:rPr>
              <a:t>respetivas causas;</a:t>
            </a:r>
            <a:r>
              <a:rPr lang="pt-PT" sz="1400" b="1" dirty="0">
                <a:solidFill>
                  <a:srgbClr val="0070C0"/>
                </a:solidFill>
              </a:rPr>
              <a:t>[alínea g) do n.º 1 do artigo 10.º]</a:t>
            </a:r>
            <a:endParaRPr lang="pt-PT" sz="1400" dirty="0"/>
          </a:p>
          <a:p>
            <a:pPr marL="742950" lvl="1" indent="-285750" algn="just">
              <a:buFont typeface="Wingdings" panose="05000000000000000000" pitchFamily="2" charset="2"/>
              <a:buChar char="Ø"/>
            </a:pPr>
            <a:endParaRPr lang="pt-PT" sz="1400" i="1" dirty="0"/>
          </a:p>
          <a:p>
            <a:pPr marL="742950" lvl="1" indent="-285750" algn="just">
              <a:buFont typeface="Wingdings" panose="05000000000000000000" pitchFamily="2" charset="2"/>
              <a:buChar char="Ø"/>
            </a:pPr>
            <a:r>
              <a:rPr lang="pt-PT" sz="1400" dirty="0"/>
              <a:t>A </a:t>
            </a:r>
            <a:r>
              <a:rPr lang="pt-PT" sz="1400" b="1" dirty="0">
                <a:solidFill>
                  <a:srgbClr val="00B050"/>
                </a:solidFill>
              </a:rPr>
              <a:t>avaliação final do desempenho </a:t>
            </a:r>
            <a:r>
              <a:rPr lang="pt-PT" sz="1400" dirty="0"/>
              <a:t>do serviço e organismo.</a:t>
            </a:r>
            <a:r>
              <a:rPr lang="pt-PT" sz="1400" b="1" dirty="0">
                <a:solidFill>
                  <a:srgbClr val="0070C0"/>
                </a:solidFill>
              </a:rPr>
              <a:t> [alínea h) do n.º 1 do artigo 10.º]</a:t>
            </a:r>
            <a:endParaRPr lang="pt-PT" sz="1400" dirty="0"/>
          </a:p>
        </p:txBody>
      </p:sp>
    </p:spTree>
    <p:extLst>
      <p:ext uri="{BB962C8B-B14F-4D97-AF65-F5344CB8AC3E}">
        <p14:creationId xmlns:p14="http://schemas.microsoft.com/office/powerpoint/2010/main" val="2810551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6DBCE-846D-6400-C039-ED3AC2CCED7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2E3AD36-DDB8-1013-FACC-5154A0BEB09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084E29A-0117-C238-9B21-6AD36E5F33D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B8406C66-AA03-A328-CDB0-811092967F24}"/>
              </a:ext>
            </a:extLst>
          </p:cNvPr>
          <p:cNvSpPr/>
          <p:nvPr/>
        </p:nvSpPr>
        <p:spPr>
          <a:xfrm>
            <a:off x="1737361" y="3280390"/>
            <a:ext cx="9767252" cy="461665"/>
          </a:xfrm>
          <a:prstGeom prst="rect">
            <a:avLst/>
          </a:prstGeom>
        </p:spPr>
        <p:txBody>
          <a:bodyPr wrap="square">
            <a:spAutoFit/>
          </a:bodyPr>
          <a:lstStyle/>
          <a:p>
            <a:pPr algn="ctr"/>
            <a:r>
              <a:rPr lang="pt-PT" sz="2400" b="1" dirty="0">
                <a:solidFill>
                  <a:srgbClr val="00B050"/>
                </a:solidFill>
              </a:rPr>
              <a:t>Os Objetivos e o SIADAPRA 3</a:t>
            </a:r>
          </a:p>
        </p:txBody>
      </p:sp>
    </p:spTree>
    <p:extLst>
      <p:ext uri="{BB962C8B-B14F-4D97-AF65-F5344CB8AC3E}">
        <p14:creationId xmlns:p14="http://schemas.microsoft.com/office/powerpoint/2010/main" val="1401395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199401"/>
            <a:ext cx="9767252" cy="400110"/>
          </a:xfrm>
          <a:prstGeom prst="rect">
            <a:avLst/>
          </a:prstGeom>
        </p:spPr>
        <p:txBody>
          <a:bodyPr wrap="square">
            <a:spAutoFit/>
          </a:bodyPr>
          <a:lstStyle/>
          <a:p>
            <a:pPr algn="ctr"/>
            <a:r>
              <a:rPr lang="pt-PT" sz="2000" b="1" dirty="0">
                <a:solidFill>
                  <a:srgbClr val="00B050"/>
                </a:solidFill>
              </a:rPr>
              <a:t>O Plano de Atividades</a:t>
            </a:r>
          </a:p>
        </p:txBody>
      </p:sp>
    </p:spTree>
    <p:extLst>
      <p:ext uri="{BB962C8B-B14F-4D97-AF65-F5344CB8AC3E}">
        <p14:creationId xmlns:p14="http://schemas.microsoft.com/office/powerpoint/2010/main" val="2072214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ABD40-D07F-3113-AD7A-B3AC924FF8F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E32904-E5A7-EA64-A6C5-1E8C8B831C8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755C19C-0908-FF9A-1F4C-A9D96ED1696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8D561EB-DDAC-56EF-7F6B-521CC3B14F8E}"/>
              </a:ext>
            </a:extLst>
          </p:cNvPr>
          <p:cNvSpPr/>
          <p:nvPr/>
        </p:nvSpPr>
        <p:spPr>
          <a:xfrm>
            <a:off x="1737361" y="1215344"/>
            <a:ext cx="9767252" cy="4185761"/>
          </a:xfrm>
          <a:prstGeom prst="rect">
            <a:avLst/>
          </a:prstGeom>
        </p:spPr>
        <p:txBody>
          <a:bodyPr wrap="square">
            <a:spAutoFit/>
          </a:bodyPr>
          <a:lstStyle/>
          <a:p>
            <a:pPr algn="ctr"/>
            <a:r>
              <a:rPr lang="pt-PT" sz="1600" b="1" u="sng" dirty="0">
                <a:solidFill>
                  <a:srgbClr val="00B050"/>
                </a:solidFill>
              </a:rPr>
              <a:t>No Diploma que estabelece o SIADAPRA onde está a referência ao Plano de Atividades?</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 SIADAPRA articula-se com o ciclo de gestão de cada serviço da administração pública regional dos Açores que </a:t>
            </a:r>
            <a:r>
              <a:rPr lang="pt-PT" sz="1400" b="1" dirty="0">
                <a:solidFill>
                  <a:srgbClr val="FF9900"/>
                </a:solidFill>
              </a:rPr>
              <a:t>integra</a:t>
            </a:r>
            <a:r>
              <a:rPr lang="pt-PT" sz="1400" b="1" dirty="0">
                <a:solidFill>
                  <a:srgbClr val="00B050"/>
                </a:solidFill>
              </a:rPr>
              <a:t> várias fases entre as quais se encontra a  fase de elaboração e aprovação do plano de atividades </a:t>
            </a:r>
            <a:r>
              <a:rPr lang="pt-PT" sz="1400" dirty="0"/>
              <a:t>do serviço para o ano seguinte, incluindo os objetivos, atividades e indicadores de desempenho do serviço de cada unidade orgânica.</a:t>
            </a:r>
            <a:r>
              <a:rPr lang="pt-PT" sz="1400" b="1" dirty="0">
                <a:solidFill>
                  <a:srgbClr val="0070C0"/>
                </a:solidFill>
              </a:rPr>
              <a:t> [alínea c) do n.º 1 do artigo 8.º]</a:t>
            </a:r>
            <a:endParaRPr lang="pt-PT" sz="1400" dirty="0"/>
          </a:p>
          <a:p>
            <a:pPr algn="just"/>
            <a:endParaRPr lang="pt-PT" sz="1400" dirty="0"/>
          </a:p>
          <a:p>
            <a:pPr algn="just"/>
            <a:endParaRPr lang="pt-PT" sz="1600" dirty="0"/>
          </a:p>
          <a:p>
            <a:pPr algn="ctr"/>
            <a:r>
              <a:rPr lang="pt-PT" sz="1600" b="1" dirty="0">
                <a:solidFill>
                  <a:srgbClr val="00B050"/>
                </a:solidFill>
              </a:rPr>
              <a:t>O Plano de Atividades é um documento estanque?</a:t>
            </a:r>
          </a:p>
          <a:p>
            <a:pPr algn="ctr"/>
            <a:endParaRPr lang="pt-PT" sz="1600" b="1" dirty="0">
              <a:solidFill>
                <a:srgbClr val="00B050"/>
              </a:solidFill>
            </a:endParaRPr>
          </a:p>
          <a:p>
            <a:pPr algn="ctr"/>
            <a:r>
              <a:rPr lang="pt-PT" sz="1600" b="1" u="sng" dirty="0"/>
              <a:t>Resposta:</a:t>
            </a:r>
          </a:p>
          <a:p>
            <a:pPr algn="ctr"/>
            <a:endParaRPr lang="pt-PT" sz="1400" b="1" dirty="0">
              <a:solidFill>
                <a:srgbClr val="00B050"/>
              </a:solidFill>
            </a:endParaRPr>
          </a:p>
          <a:p>
            <a:pPr algn="just"/>
            <a:r>
              <a:rPr lang="pt-PT" sz="1400" b="1" dirty="0">
                <a:solidFill>
                  <a:srgbClr val="00B050"/>
                </a:solidFill>
              </a:rPr>
              <a:t>Não. O Plano de Atividades deverá incorporar toda a atividade prevista (planeamento inicial) e absorver, ao longo da sua execução, a atividade não prevista (não planeada).</a:t>
            </a:r>
          </a:p>
          <a:p>
            <a:pPr algn="ctr"/>
            <a:endParaRPr lang="pt-PT" sz="1400" b="1" dirty="0">
              <a:solidFill>
                <a:srgbClr val="00B050"/>
              </a:solidFill>
            </a:endParaRPr>
          </a:p>
          <a:p>
            <a:pPr algn="just"/>
            <a:endParaRPr lang="pt-PT" sz="1400" dirty="0"/>
          </a:p>
        </p:txBody>
      </p:sp>
    </p:spTree>
    <p:extLst>
      <p:ext uri="{BB962C8B-B14F-4D97-AF65-F5344CB8AC3E}">
        <p14:creationId xmlns:p14="http://schemas.microsoft.com/office/powerpoint/2010/main" val="193347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E50A7-E861-7217-B0B0-4E0C675D424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FF340B1-A48C-0293-1880-9359B159335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A1ABC95D-26F4-4016-CAA8-E21D7ECD925F}"/>
              </a:ext>
            </a:extLst>
          </p:cNvPr>
          <p:cNvSpPr/>
          <p:nvPr/>
        </p:nvSpPr>
        <p:spPr>
          <a:xfrm>
            <a:off x="1737361" y="1138989"/>
            <a:ext cx="9767252" cy="533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400" b="1" dirty="0">
                <a:solidFill>
                  <a:srgbClr val="00B050"/>
                </a:solidFill>
              </a:rPr>
              <a:t>Ao avaliador cabe </a:t>
            </a:r>
            <a:r>
              <a:rPr lang="pt-PT" sz="1400" b="1" dirty="0">
                <a:solidFill>
                  <a:schemeClr val="tx1"/>
                </a:solidFill>
              </a:rPr>
              <a:t>(continuação):</a:t>
            </a:r>
          </a:p>
          <a:p>
            <a:pPr algn="just"/>
            <a:endParaRPr lang="pt-PT" sz="1400" b="1" dirty="0">
              <a:solidFill>
                <a:srgbClr val="00B050"/>
              </a:solidFill>
            </a:endParaRPr>
          </a:p>
          <a:p>
            <a:pPr marL="171450" indent="-171450" algn="just">
              <a:buFont typeface="Wingdings" panose="05000000000000000000" pitchFamily="2" charset="2"/>
              <a:buChar char="Ø"/>
            </a:pPr>
            <a:r>
              <a:rPr lang="pt-PT" sz="1400" b="1" dirty="0">
                <a:solidFill>
                  <a:srgbClr val="00B050"/>
                </a:solidFill>
              </a:rPr>
              <a:t>Fundamenar, por parâmero, as menções qualitativas de “Desempenho Inadequado”</a:t>
            </a:r>
            <a:r>
              <a:rPr lang="pt-PT" sz="1400" dirty="0">
                <a:solidFill>
                  <a:schemeClr val="tx1"/>
                </a:solidFill>
              </a:rPr>
              <a:t> </a:t>
            </a:r>
            <a:r>
              <a:rPr lang="pt-PT" sz="1400" b="1" dirty="0">
                <a:solidFill>
                  <a:srgbClr val="0070C0"/>
                </a:solidFill>
              </a:rPr>
              <a:t>(n.º 1 do artigo 53.º)</a:t>
            </a:r>
            <a:r>
              <a:rPr lang="pt-PT" sz="1400" dirty="0">
                <a:solidFill>
                  <a:schemeClr val="tx1"/>
                </a:solidFill>
              </a:rPr>
              <a:t>;</a:t>
            </a: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Fundamentar as avaliações de inadequado</a:t>
            </a:r>
            <a:r>
              <a:rPr lang="pt-PT" sz="1400" dirty="0">
                <a:solidFill>
                  <a:schemeClr val="tx1"/>
                </a:solidFill>
              </a:rPr>
              <a:t>, para os efeitos previstos no presente diploma</a:t>
            </a:r>
            <a:r>
              <a:rPr lang="pt-PT" sz="1400" b="1" dirty="0">
                <a:solidFill>
                  <a:srgbClr val="0070C0"/>
                </a:solidFill>
              </a:rPr>
              <a:t> [alínea f)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Analisar os fundamentos de insuficiência do desempenho do trabalhador e identificar as necessidades de formação</a:t>
            </a:r>
            <a:r>
              <a:rPr lang="pt-PT" sz="1400" b="1" dirty="0">
                <a:solidFill>
                  <a:srgbClr val="0070C0"/>
                </a:solidFill>
              </a:rPr>
              <a:t> [(alínea a) do n.º 1 do artigo 53.º)]</a:t>
            </a:r>
            <a:r>
              <a:rPr lang="pt-PT" sz="1400" dirty="0">
                <a:solidFill>
                  <a:schemeClr val="tx1"/>
                </a:solidFill>
              </a:rPr>
              <a:t>;</a:t>
            </a:r>
            <a:endParaRPr lang="pt-PT" sz="1400" b="1" dirty="0">
              <a:solidFill>
                <a:srgbClr val="00B050"/>
              </a:solidFill>
            </a:endParaRP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Elaborar um plano de desenvolvimento profissional para o trabalhador, no ano subsequente imediato </a:t>
            </a:r>
            <a:r>
              <a:rPr lang="pt-PT" sz="1400" b="1" dirty="0">
                <a:solidFill>
                  <a:srgbClr val="0070C0"/>
                </a:solidFill>
              </a:rPr>
              <a:t>(n.º 2 do artigo 53.º)</a:t>
            </a:r>
            <a:r>
              <a:rPr lang="pt-PT" sz="1400" dirty="0">
                <a:solidFill>
                  <a:schemeClr val="tx1"/>
                </a:solidFill>
              </a:rPr>
              <a:t>;</a:t>
            </a: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Proceder à análise curricular dos trabalhadores</a:t>
            </a:r>
            <a:r>
              <a:rPr lang="pt-PT" sz="1400" dirty="0">
                <a:solidFill>
                  <a:schemeClr val="tx1"/>
                </a:solidFill>
              </a:rPr>
              <a:t> que estando em condições, requeiram a avaliação por ponderação curricular</a:t>
            </a:r>
            <a:r>
              <a:rPr lang="pt-PT" sz="1400" b="1" dirty="0">
                <a:solidFill>
                  <a:srgbClr val="0070C0"/>
                </a:solidFill>
              </a:rPr>
              <a:t> (n.º 6 do artigo 43.º)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algn="just"/>
            <a:endParaRPr lang="pt-PT" sz="1400" dirty="0">
              <a:solidFill>
                <a:schemeClr val="tx1"/>
              </a:solidFill>
            </a:endParaRPr>
          </a:p>
          <a:p>
            <a:pPr algn="just"/>
            <a:endParaRPr lang="pt-PT" sz="1400" dirty="0">
              <a:solidFill>
                <a:schemeClr val="tx1"/>
              </a:solidFill>
            </a:endParaRPr>
          </a:p>
          <a:p>
            <a:pPr algn="just"/>
            <a:endParaRPr lang="pt-PT" sz="1400" dirty="0">
              <a:solidFill>
                <a:schemeClr val="tx1"/>
              </a:solidFill>
            </a:endParaRPr>
          </a:p>
        </p:txBody>
      </p:sp>
      <p:cxnSp>
        <p:nvCxnSpPr>
          <p:cNvPr id="6" name="Conexão reta 5">
            <a:extLst>
              <a:ext uri="{FF2B5EF4-FFF2-40B4-BE49-F238E27FC236}">
                <a16:creationId xmlns:a16="http://schemas.microsoft.com/office/drawing/2014/main" id="{C0784071-700C-22A8-0CBB-61D86C961AD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6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C638D-165F-065D-ECFF-5BC1B7D117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AEDDF35-603E-A300-C606-1D23C3D7A61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00F9ECB-A96C-8F63-11CA-64ECC3699C4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95FE9933-E679-A8F5-1A26-F9E206645068}"/>
              </a:ext>
            </a:extLst>
          </p:cNvPr>
          <p:cNvSpPr/>
          <p:nvPr/>
        </p:nvSpPr>
        <p:spPr>
          <a:xfrm>
            <a:off x="1737361" y="1215344"/>
            <a:ext cx="9767252" cy="5139869"/>
          </a:xfrm>
          <a:prstGeom prst="rect">
            <a:avLst/>
          </a:prstGeom>
        </p:spPr>
        <p:txBody>
          <a:bodyPr wrap="square">
            <a:spAutoFit/>
          </a:bodyPr>
          <a:lstStyle/>
          <a:p>
            <a:pPr algn="ctr"/>
            <a:r>
              <a:rPr lang="pt-PT" sz="1600" b="1" u="sng" dirty="0">
                <a:solidFill>
                  <a:srgbClr val="00B050"/>
                </a:solidFill>
              </a:rPr>
              <a:t>Como devo organizar e estruturar um Plano de Atividades?</a:t>
            </a:r>
          </a:p>
          <a:p>
            <a:pPr algn="ctr"/>
            <a:endParaRPr lang="pt-PT" sz="1600" b="1" u="sng" dirty="0"/>
          </a:p>
          <a:p>
            <a:pPr algn="ctr"/>
            <a:r>
              <a:rPr lang="pt-PT" sz="1600" b="1" u="sng" dirty="0"/>
              <a:t>Sugestão:</a:t>
            </a:r>
          </a:p>
          <a:p>
            <a:pPr algn="just"/>
            <a:endParaRPr lang="pt-PT" sz="1400" dirty="0"/>
          </a:p>
          <a:p>
            <a:pPr algn="just"/>
            <a:endParaRPr lang="pt-PT" sz="1400" dirty="0"/>
          </a:p>
          <a:p>
            <a:pPr algn="just"/>
            <a:r>
              <a:rPr lang="pt-PT" sz="1400" dirty="0"/>
              <a:t>Dependendo da </a:t>
            </a:r>
            <a:r>
              <a:rPr lang="pt-PT" sz="1400" b="1" dirty="0">
                <a:solidFill>
                  <a:srgbClr val="00B050"/>
                </a:solidFill>
              </a:rPr>
              <a:t>Missão e Atribuições </a:t>
            </a:r>
            <a:r>
              <a:rPr lang="pt-PT" sz="1400" dirty="0"/>
              <a:t>do Organismo/Serviço posso construir um </a:t>
            </a:r>
            <a:r>
              <a:rPr lang="pt-PT" sz="1400" b="1" dirty="0">
                <a:solidFill>
                  <a:srgbClr val="00B050"/>
                </a:solidFill>
              </a:rPr>
              <a:t>Plano de Atividades</a:t>
            </a:r>
            <a:r>
              <a:rPr lang="pt-PT" sz="1400" dirty="0"/>
              <a:t> mais ou menos estruturado criando </a:t>
            </a:r>
            <a:r>
              <a:rPr lang="pt-PT" sz="1400" b="1" dirty="0">
                <a:solidFill>
                  <a:srgbClr val="00B050"/>
                </a:solidFill>
              </a:rPr>
              <a:t>tipologias de atividades</a:t>
            </a:r>
            <a:r>
              <a:rPr lang="pt-PT" sz="1400" dirty="0"/>
              <a:t>?</a:t>
            </a:r>
          </a:p>
          <a:p>
            <a:pPr algn="just"/>
            <a:endParaRPr lang="pt-PT" sz="1400" dirty="0"/>
          </a:p>
          <a:p>
            <a:pPr algn="just"/>
            <a:r>
              <a:rPr lang="pt-PT" sz="1400" b="1" dirty="0"/>
              <a:t>Projetos Inovadores </a:t>
            </a:r>
            <a:r>
              <a:rPr lang="pt-PT" sz="1400" dirty="0"/>
              <a:t>(Ex: Novos Idosos);</a:t>
            </a:r>
          </a:p>
          <a:p>
            <a:pPr algn="just"/>
            <a:endParaRPr lang="pt-PT" sz="1400" dirty="0"/>
          </a:p>
          <a:p>
            <a:pPr algn="just"/>
            <a:r>
              <a:rPr lang="pt-PT" sz="1400" b="1" dirty="0"/>
              <a:t>Projetos Estruturais e/ou Estruturantes </a:t>
            </a:r>
            <a:r>
              <a:rPr lang="pt-PT" sz="1400" dirty="0"/>
              <a:t>(</a:t>
            </a:r>
            <a:r>
              <a:rPr lang="pt-PT" sz="1400" dirty="0" err="1"/>
              <a:t>Exs</a:t>
            </a:r>
            <a:r>
              <a:rPr lang="pt-PT" sz="1400" dirty="0"/>
              <a:t>: Construção de novas instalações; Mudança de infraestruturas; Restruturação de Serviços, disponibilização de infraestruturas digitais ao cidadão);</a:t>
            </a:r>
          </a:p>
          <a:p>
            <a:pPr algn="just"/>
            <a:endParaRPr lang="pt-PT" sz="1400" dirty="0"/>
          </a:p>
          <a:p>
            <a:pPr algn="just"/>
            <a:r>
              <a:rPr lang="pt-PT" sz="1400" b="1" dirty="0"/>
              <a:t>Atividades de Melhoria Contínua </a:t>
            </a:r>
            <a:r>
              <a:rPr lang="pt-PT" sz="1400" dirty="0"/>
              <a:t>(</a:t>
            </a:r>
            <a:r>
              <a:rPr lang="pt-PT" sz="1400" dirty="0" err="1"/>
              <a:t>EXs</a:t>
            </a:r>
            <a:r>
              <a:rPr lang="pt-PT" sz="1400" dirty="0"/>
              <a:t>: processos de acreditação e/ou certificação; implementação de Sistemas de Gestão pela Qualidade);</a:t>
            </a:r>
          </a:p>
          <a:p>
            <a:pPr algn="just"/>
            <a:endParaRPr lang="pt-PT" sz="1400" dirty="0"/>
          </a:p>
          <a:p>
            <a:pPr algn="just"/>
            <a:r>
              <a:rPr lang="pt-PT" sz="1400" b="1" dirty="0"/>
              <a:t>Atividades de Suporte e Enquadramento </a:t>
            </a:r>
            <a:r>
              <a:rPr lang="pt-PT" sz="1400" dirty="0"/>
              <a:t>(</a:t>
            </a:r>
            <a:r>
              <a:rPr lang="pt-PT" sz="1400" dirty="0" err="1"/>
              <a:t>Exs</a:t>
            </a:r>
            <a:r>
              <a:rPr lang="pt-PT" sz="1400" dirty="0"/>
              <a:t>: introdução de novas práticas (exs. orientações internas, manuais de procedimentos), ajustamentos a imposições legais ( eleição de Comissão Paritária, avaliação e contratualização, planos de segurança, planos de risco, RGPD, plano de gestão de resíduos, planos de manutenção), procedimentos de contratação pública [(aquisição de bens e serviços e outros que não enquadrados na alínea a)], procedimentos </a:t>
            </a:r>
            <a:r>
              <a:rPr lang="pt-PT" sz="1400" dirty="0" err="1"/>
              <a:t>concursais</a:t>
            </a:r>
            <a:r>
              <a:rPr lang="pt-PT" sz="1400" dirty="0"/>
              <a:t> de recursos humanos (mobilidade, contratação, ocupação de cargos), e a elaboração de normativos legais de suporte ao fornecimento de produtos e serviços aos cidadãos.</a:t>
            </a:r>
          </a:p>
        </p:txBody>
      </p:sp>
    </p:spTree>
    <p:extLst>
      <p:ext uri="{BB962C8B-B14F-4D97-AF65-F5344CB8AC3E}">
        <p14:creationId xmlns:p14="http://schemas.microsoft.com/office/powerpoint/2010/main" val="832900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C8919-05F8-7983-9BFF-F76D9FC74CD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9325FF-7537-1D9B-2B51-3B2216E851C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E661DA8-4A77-6B3A-34BC-4AF21DB7558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5A76BD64-5086-81F6-90A3-ED0535EC1F23}"/>
              </a:ext>
            </a:extLst>
          </p:cNvPr>
          <p:cNvSpPr/>
          <p:nvPr/>
        </p:nvSpPr>
        <p:spPr>
          <a:xfrm>
            <a:off x="1737361" y="1215344"/>
            <a:ext cx="9767252" cy="5570756"/>
          </a:xfrm>
          <a:prstGeom prst="rect">
            <a:avLst/>
          </a:prstGeom>
        </p:spPr>
        <p:txBody>
          <a:bodyPr wrap="square">
            <a:spAutoFit/>
          </a:bodyPr>
          <a:lstStyle/>
          <a:p>
            <a:pPr algn="ctr"/>
            <a:r>
              <a:rPr lang="pt-PT" sz="1600" b="1" u="sng" dirty="0">
                <a:solidFill>
                  <a:srgbClr val="00B050"/>
                </a:solidFill>
              </a:rPr>
              <a:t>Como devo organizar e estruturar um Plano de Atividades?</a:t>
            </a:r>
          </a:p>
          <a:p>
            <a:pPr algn="ctr"/>
            <a:endParaRPr lang="pt-PT" sz="1600" b="1" u="sng" dirty="0"/>
          </a:p>
          <a:p>
            <a:pPr algn="ctr"/>
            <a:r>
              <a:rPr lang="pt-PT" sz="1600" b="1" u="sng" dirty="0"/>
              <a:t>Sugestão:</a:t>
            </a:r>
          </a:p>
          <a:p>
            <a:pPr algn="just"/>
            <a:endParaRPr lang="pt-PT" sz="1400" dirty="0"/>
          </a:p>
          <a:p>
            <a:pPr algn="just"/>
            <a:endParaRPr lang="pt-PT" sz="1400" dirty="0"/>
          </a:p>
          <a:p>
            <a:pPr algn="just"/>
            <a:r>
              <a:rPr lang="pt-PT" sz="1400" b="1" dirty="0"/>
              <a:t>Atividades de Rotina </a:t>
            </a:r>
            <a:r>
              <a:rPr lang="pt-PT" sz="1400" dirty="0"/>
              <a:t>– Execução de tarefas diárias e/ou regulares, executadas ao longo do ano ou em largos períodos, que garantem o funcionamento interno do organismo e do serviço (gestão de recursos, verificação, monitorização, manutenção, apoio) e o fornecimento adequado e conforme de produtos e serviços ao cidadão (apoio, consultoria, auditoria, inspeção).</a:t>
            </a:r>
          </a:p>
          <a:p>
            <a:pPr algn="just"/>
            <a:endParaRPr lang="pt-PT" sz="1400" dirty="0"/>
          </a:p>
          <a:p>
            <a:pPr algn="just"/>
            <a:r>
              <a:rPr lang="pt-PT" sz="1400" dirty="0"/>
              <a:t>Depois de agrupar as atividades em tipologias, devo </a:t>
            </a:r>
            <a:r>
              <a:rPr lang="pt-PT" sz="1400" b="1" dirty="0">
                <a:solidFill>
                  <a:srgbClr val="00B050"/>
                </a:solidFill>
              </a:rPr>
              <a:t>identificar</a:t>
            </a:r>
            <a:r>
              <a:rPr lang="pt-PT" sz="1400" dirty="0"/>
              <a:t> e </a:t>
            </a:r>
            <a:r>
              <a:rPr lang="pt-PT" sz="1400" b="1" dirty="0">
                <a:solidFill>
                  <a:srgbClr val="00B050"/>
                </a:solidFill>
              </a:rPr>
              <a:t>elencar cronologicamente</a:t>
            </a:r>
            <a:r>
              <a:rPr lang="pt-PT" sz="1400" dirty="0"/>
              <a:t>, todas as </a:t>
            </a:r>
            <a:r>
              <a:rPr lang="pt-PT" sz="1400" b="1" dirty="0">
                <a:solidFill>
                  <a:srgbClr val="00B050"/>
                </a:solidFill>
              </a:rPr>
              <a:t>ações e tarefas </a:t>
            </a:r>
            <a:r>
              <a:rPr lang="pt-PT" sz="1400" dirty="0"/>
              <a:t>a executar e, ao longo do ano, incorporar outras tarefas que vão sendo executadas.</a:t>
            </a:r>
          </a:p>
          <a:p>
            <a:pPr algn="just"/>
            <a:endParaRPr lang="pt-PT" sz="1400" dirty="0"/>
          </a:p>
          <a:p>
            <a:pPr algn="just"/>
            <a:r>
              <a:rPr lang="pt-PT" sz="1400" dirty="0"/>
              <a:t>Depois de identificar e elencar todas as tarefas devo associar os seguintes </a:t>
            </a:r>
            <a:r>
              <a:rPr lang="pt-PT" sz="1400" b="1" dirty="0">
                <a:solidFill>
                  <a:srgbClr val="00B050"/>
                </a:solidFill>
              </a:rPr>
              <a:t>elementos</a:t>
            </a:r>
            <a:r>
              <a:rPr lang="pt-PT" sz="1400" dirty="0"/>
              <a:t>:</a:t>
            </a:r>
          </a:p>
          <a:p>
            <a:pPr algn="just"/>
            <a:endParaRPr lang="pt-PT" sz="1400" dirty="0"/>
          </a:p>
          <a:p>
            <a:pPr marL="285750" indent="-285750" algn="just">
              <a:buFont typeface="Wingdings" panose="05000000000000000000" pitchFamily="2" charset="2"/>
              <a:buChar char="ü"/>
            </a:pPr>
            <a:r>
              <a:rPr lang="pt-PT" sz="1400" dirty="0"/>
              <a:t>Trabalhador(</a:t>
            </a:r>
            <a:r>
              <a:rPr lang="pt-PT" sz="1400" dirty="0" err="1"/>
              <a:t>es</a:t>
            </a:r>
            <a:r>
              <a:rPr lang="pt-PT" sz="1400" dirty="0"/>
              <a:t>) afeto(s) (nome ou iniciais);</a:t>
            </a:r>
          </a:p>
          <a:p>
            <a:pPr marL="285750" indent="-285750" algn="just">
              <a:buFont typeface="Wingdings" panose="05000000000000000000" pitchFamily="2" charset="2"/>
              <a:buChar char="ü"/>
            </a:pPr>
            <a:r>
              <a:rPr lang="pt-PT" sz="1400" dirty="0"/>
              <a:t>Prazo de conclusão (exs. data ou outro);</a:t>
            </a:r>
          </a:p>
          <a:p>
            <a:pPr marL="285750" indent="-285750" algn="just">
              <a:buFont typeface="Wingdings" panose="05000000000000000000" pitchFamily="2" charset="2"/>
              <a:buChar char="ü"/>
            </a:pPr>
            <a:r>
              <a:rPr lang="pt-PT" sz="1400" dirty="0"/>
              <a:t>Indicador de monitorização do desempenho (exs. n.º de atos, tempo médio, grau de execução, grau de cumprimento dos prazos estabelecidos, etc.);</a:t>
            </a:r>
          </a:p>
          <a:p>
            <a:pPr marL="285750" indent="-285750" algn="just">
              <a:buFont typeface="Wingdings" panose="05000000000000000000" pitchFamily="2" charset="2"/>
              <a:buChar char="ü"/>
            </a:pPr>
            <a:r>
              <a:rPr lang="pt-PT" sz="1400" dirty="0"/>
              <a:t>Métricas associadas a cada indicador (exs. dias, meses, número de prazos, número de casos, taxa, percentagem, valor euros, etc.);</a:t>
            </a:r>
          </a:p>
          <a:p>
            <a:pPr marL="285750" indent="-285750" algn="just">
              <a:buFont typeface="Wingdings" panose="05000000000000000000" pitchFamily="2" charset="2"/>
              <a:buChar char="ü"/>
            </a:pPr>
            <a:r>
              <a:rPr lang="pt-PT" sz="1400" dirty="0"/>
              <a:t>Formula(s) de cálculo, se a monitorização do indicador assim o exigir {ex. para o indicador “grau de execução do plano de atividades” [(número de tarefas planeadas e executadas + número de tarefas não planeadas e executadas) / total de tarefas executadas] * 100}.</a:t>
            </a:r>
          </a:p>
          <a:p>
            <a:pPr algn="just"/>
            <a:endParaRPr lang="pt-PT" sz="1400" dirty="0"/>
          </a:p>
        </p:txBody>
      </p:sp>
    </p:spTree>
    <p:extLst>
      <p:ext uri="{BB962C8B-B14F-4D97-AF65-F5344CB8AC3E}">
        <p14:creationId xmlns:p14="http://schemas.microsoft.com/office/powerpoint/2010/main" val="2727271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865697" y="3648580"/>
            <a:ext cx="9767252" cy="369332"/>
          </a:xfrm>
          <a:prstGeom prst="rect">
            <a:avLst/>
          </a:prstGeom>
        </p:spPr>
        <p:txBody>
          <a:bodyPr wrap="square">
            <a:spAutoFit/>
          </a:bodyPr>
          <a:lstStyle/>
          <a:p>
            <a:pPr algn="ctr"/>
            <a:r>
              <a:rPr lang="pt-PT" b="1" dirty="0">
                <a:solidFill>
                  <a:srgbClr val="00B050"/>
                </a:solidFill>
              </a:rPr>
              <a:t>Exemplo serviço da </a:t>
            </a:r>
            <a:r>
              <a:rPr lang="pt-PT" b="1" dirty="0" err="1">
                <a:solidFill>
                  <a:srgbClr val="00B050"/>
                </a:solidFill>
              </a:rPr>
              <a:t>ex-DROAP</a:t>
            </a:r>
            <a:r>
              <a:rPr lang="pt-PT" b="1" dirty="0">
                <a:solidFill>
                  <a:srgbClr val="00B050"/>
                </a:solidFill>
              </a:rPr>
              <a:t> – ano 2020</a:t>
            </a:r>
          </a:p>
        </p:txBody>
      </p:sp>
    </p:spTree>
    <p:extLst>
      <p:ext uri="{BB962C8B-B14F-4D97-AF65-F5344CB8AC3E}">
        <p14:creationId xmlns:p14="http://schemas.microsoft.com/office/powerpoint/2010/main" val="2453260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DEFB-4F84-C3ED-485C-1511F67674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95D4F40-CCE1-0606-B409-15AEA9F35FA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0234CDA-3F69-11EC-FAC7-76ABB4C57D4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73F8D664-8520-5741-D76C-9B4C82D234F6}"/>
              </a:ext>
            </a:extLst>
          </p:cNvPr>
          <p:cNvSpPr/>
          <p:nvPr/>
        </p:nvSpPr>
        <p:spPr>
          <a:xfrm>
            <a:off x="1737361" y="1215344"/>
            <a:ext cx="9767252" cy="5262979"/>
          </a:xfrm>
          <a:prstGeom prst="rect">
            <a:avLst/>
          </a:prstGeom>
        </p:spPr>
        <p:txBody>
          <a:bodyPr wrap="square">
            <a:spAutoFit/>
          </a:bodyPr>
          <a:lstStyle/>
          <a:p>
            <a:pPr algn="just"/>
            <a:r>
              <a:rPr lang="pt-PT" sz="1400" dirty="0"/>
              <a:t>Às colaboradoras da DAJE no seu conjunto, incumbe:</a:t>
            </a:r>
          </a:p>
          <a:p>
            <a:pPr algn="just"/>
            <a:endParaRPr lang="pt-PT" sz="1400" dirty="0"/>
          </a:p>
          <a:p>
            <a:pPr algn="just"/>
            <a:r>
              <a:rPr lang="pt-PT" sz="1400" dirty="0"/>
              <a:t>Durante 2020, estas colaboradoras foram incumbidas de:</a:t>
            </a:r>
          </a:p>
          <a:p>
            <a:pPr algn="just"/>
            <a:endParaRPr lang="pt-PT" sz="1400" dirty="0"/>
          </a:p>
          <a:p>
            <a:pPr algn="just"/>
            <a:r>
              <a:rPr lang="pt-PT" sz="1400" dirty="0"/>
              <a:t>Exemplo de uma </a:t>
            </a:r>
            <a:r>
              <a:rPr lang="pt-PT" sz="1400" b="1" dirty="0">
                <a:solidFill>
                  <a:schemeClr val="accent1">
                    <a:lumMod val="60000"/>
                    <a:lumOff val="40000"/>
                  </a:schemeClr>
                </a:solidFill>
              </a:rPr>
              <a:t>ação</a:t>
            </a:r>
            <a:r>
              <a:rPr lang="pt-PT" sz="1400" dirty="0"/>
              <a:t> (de entre outras) para a qual foram incumbidas:</a:t>
            </a:r>
          </a:p>
          <a:p>
            <a:pPr algn="just"/>
            <a:r>
              <a:rPr lang="pt-PT" sz="1400" dirty="0"/>
              <a:t>	</a:t>
            </a:r>
          </a:p>
          <a:p>
            <a:pPr algn="just"/>
            <a:r>
              <a:rPr lang="pt-PT" sz="1400" b="1" dirty="0">
                <a:solidFill>
                  <a:srgbClr val="00B050"/>
                </a:solidFill>
              </a:rPr>
              <a:t>•	</a:t>
            </a:r>
            <a:r>
              <a:rPr lang="pt-PT" sz="1400" b="1" dirty="0">
                <a:solidFill>
                  <a:srgbClr val="FF6600"/>
                </a:solidFill>
              </a:rPr>
              <a:t>Ação</a:t>
            </a:r>
            <a:r>
              <a:rPr lang="pt-PT" sz="1400" b="1" dirty="0">
                <a:solidFill>
                  <a:srgbClr val="00B050"/>
                </a:solidFill>
              </a:rPr>
              <a:t> - Preparar e acompanhar todo o processo relativo ao ato Eleitoral Assembleia Legislativa da Região, em particular:</a:t>
            </a:r>
          </a:p>
          <a:p>
            <a:pPr algn="just"/>
            <a:r>
              <a:rPr lang="pt-PT" sz="1400" b="1" dirty="0">
                <a:solidFill>
                  <a:srgbClr val="00B050"/>
                </a:solidFill>
              </a:rPr>
              <a:t>		</a:t>
            </a:r>
            <a:r>
              <a:rPr lang="pt-PT" sz="1400" b="1" dirty="0">
                <a:solidFill>
                  <a:srgbClr val="FF6600"/>
                </a:solidFill>
              </a:rPr>
              <a:t>Tarefas</a:t>
            </a:r>
            <a:r>
              <a:rPr lang="pt-PT" sz="1400" b="1" dirty="0">
                <a:solidFill>
                  <a:srgbClr val="00B050"/>
                </a:solidFill>
              </a:rPr>
              <a:t> associadas à ação:</a:t>
            </a:r>
          </a:p>
          <a:p>
            <a:pPr marL="285750" indent="-285750" algn="just">
              <a:buFont typeface="Wingdings" panose="05000000000000000000" pitchFamily="2" charset="2"/>
              <a:buChar char="Ø"/>
            </a:pPr>
            <a:r>
              <a:rPr lang="pt-PT" sz="1400" dirty="0"/>
              <a:t>Elaborar o mapa calendário do processo de preparação para a realização das Eleições de outubro;</a:t>
            </a:r>
          </a:p>
          <a:p>
            <a:pPr marL="285750" indent="-285750" algn="just">
              <a:buFont typeface="Wingdings" panose="05000000000000000000" pitchFamily="2" charset="2"/>
              <a:buChar char="Ø"/>
            </a:pPr>
            <a:r>
              <a:rPr lang="pt-PT" sz="1400" dirty="0"/>
              <a:t>Inserir na base de dados da contratação pública o designer;</a:t>
            </a:r>
          </a:p>
          <a:p>
            <a:pPr marL="285750" indent="-285750" algn="just">
              <a:buFont typeface="Wingdings" panose="05000000000000000000" pitchFamily="2" charset="2"/>
              <a:buChar char="Ø"/>
            </a:pPr>
            <a:r>
              <a:rPr lang="pt-PT" sz="1400" dirty="0"/>
              <a:t>Preparar o Guia Prático do Processo Eleitoral;</a:t>
            </a:r>
          </a:p>
          <a:p>
            <a:pPr marL="285750" indent="-285750" algn="just">
              <a:buFont typeface="Wingdings" panose="05000000000000000000" pitchFamily="2" charset="2"/>
              <a:buChar char="Ø"/>
            </a:pPr>
            <a:r>
              <a:rPr lang="pt-PT" sz="1400" dirty="0"/>
              <a:t>Elaborar os textos para inserir na página da VPGR (marcação da eleição; capacidade eleitoral ativa e passiva; incapacidades eleitorais; inelegibilidades; estatuto dos candidatos; direito a dispensa de funções; obrigatoriedade de suspensão de funções do mandato; imunidades);</a:t>
            </a:r>
          </a:p>
          <a:p>
            <a:pPr marL="285750" indent="-285750" algn="just">
              <a:buFont typeface="Wingdings" panose="05000000000000000000" pitchFamily="2" charset="2"/>
              <a:buChar char="Ø"/>
            </a:pPr>
            <a:r>
              <a:rPr lang="pt-PT" sz="1400" dirty="0"/>
              <a:t>Elaborar circular para as Câmaras Municipais para apuramento de necessidades de urnas de voto e outro material dos locais de voto; </a:t>
            </a:r>
          </a:p>
          <a:p>
            <a:pPr marL="285750" indent="-285750" algn="just">
              <a:buFont typeface="Wingdings" panose="05000000000000000000" pitchFamily="2" charset="2"/>
              <a:buChar char="Ø"/>
            </a:pPr>
            <a:r>
              <a:rPr lang="pt-PT" sz="1400" dirty="0"/>
              <a:t>Preparar o mapa cronológico;</a:t>
            </a:r>
          </a:p>
          <a:p>
            <a:pPr marL="285750" indent="-285750" algn="just">
              <a:buFont typeface="Wingdings" panose="05000000000000000000" pitchFamily="2" charset="2"/>
              <a:buChar char="Ø"/>
            </a:pPr>
            <a:r>
              <a:rPr lang="pt-PT" sz="1400" dirty="0"/>
              <a:t>Elaborar os textos para inserir na página da VPGR (sistema eleitoral; círculos eleitorais; limite de deputados; círculo regional de compensação; distribuição de deputados);</a:t>
            </a:r>
          </a:p>
          <a:p>
            <a:pPr marL="285750" indent="-285750" algn="just">
              <a:buFont typeface="Wingdings" panose="05000000000000000000" pitchFamily="2" charset="2"/>
              <a:buChar char="Ø"/>
            </a:pPr>
            <a:r>
              <a:rPr lang="pt-PT" sz="1400" dirty="0"/>
              <a:t>Preparar o texto sobre os delegados: nomeação, competências, direitos e deveres;</a:t>
            </a:r>
          </a:p>
          <a:p>
            <a:pPr marL="285750" indent="-285750" algn="just">
              <a:buFont typeface="Wingdings" panose="05000000000000000000" pitchFamily="2" charset="2"/>
              <a:buChar char="Ø"/>
            </a:pPr>
            <a:r>
              <a:rPr lang="pt-PT" sz="1400" dirty="0"/>
              <a:t>Preparar o Manual referente às atribuições e competências das mesas eleitorais;</a:t>
            </a:r>
          </a:p>
          <a:p>
            <a:pPr marL="285750" indent="-285750" algn="just">
              <a:buFont typeface="Wingdings" panose="05000000000000000000" pitchFamily="2" charset="2"/>
              <a:buChar char="Ø"/>
            </a:pPr>
            <a:r>
              <a:rPr lang="pt-PT" sz="1400" dirty="0"/>
              <a:t>Preparar o caderno de atas das operações eleitorais;</a:t>
            </a:r>
          </a:p>
          <a:p>
            <a:pPr algn="just"/>
            <a:endParaRPr lang="pt-PT" sz="1400" dirty="0"/>
          </a:p>
        </p:txBody>
      </p:sp>
    </p:spTree>
    <p:extLst>
      <p:ext uri="{BB962C8B-B14F-4D97-AF65-F5344CB8AC3E}">
        <p14:creationId xmlns:p14="http://schemas.microsoft.com/office/powerpoint/2010/main" val="2960797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3ADF-B1A6-FD98-DC0E-22D38D94DB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86C0A65-9E58-3798-9AB4-616E6447016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E6AF576-A5F4-8D05-FB68-2BB8750C017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29E36D51-FCFB-A262-07BE-4D254B9FFFC6}"/>
              </a:ext>
            </a:extLst>
          </p:cNvPr>
          <p:cNvSpPr/>
          <p:nvPr/>
        </p:nvSpPr>
        <p:spPr>
          <a:xfrm>
            <a:off x="1737361" y="1215344"/>
            <a:ext cx="9767252" cy="5693866"/>
          </a:xfrm>
          <a:prstGeom prst="rect">
            <a:avLst/>
          </a:prstGeom>
        </p:spPr>
        <p:txBody>
          <a:bodyPr wrap="square">
            <a:spAutoFit/>
          </a:bodyPr>
          <a:lstStyle/>
          <a:p>
            <a:pPr marL="285750" indent="-285750" algn="just">
              <a:buFont typeface="Wingdings" panose="05000000000000000000" pitchFamily="2" charset="2"/>
              <a:buChar char="Ø"/>
            </a:pPr>
            <a:r>
              <a:rPr lang="pt-PT" sz="1400" dirty="0"/>
              <a:t>Elaborar os textos para inserir na página da VPGR (organização de listas; critério da eleição; distribuição de lugares nas listas; apresentação de candidaturas; requisitos de apresentação; mandatários das listas ; publicação de listas; irregularidades processuais; rejeição; reclamações; sorteio das listas; recursos; substituição e desistência de candidaturas);</a:t>
            </a:r>
          </a:p>
          <a:p>
            <a:pPr marL="285750" indent="-285750" algn="just">
              <a:buFont typeface="Wingdings" panose="05000000000000000000" pitchFamily="2" charset="2"/>
              <a:buChar char="Ø"/>
            </a:pPr>
            <a:r>
              <a:rPr lang="pt-PT" sz="1400" dirty="0"/>
              <a:t>Inserir na base de dados da contratação pública a tipografia;</a:t>
            </a:r>
          </a:p>
          <a:p>
            <a:pPr marL="285750" indent="-285750" algn="just">
              <a:buFont typeface="Wingdings" panose="05000000000000000000" pitchFamily="2" charset="2"/>
              <a:buChar char="Ø"/>
            </a:pPr>
            <a:r>
              <a:rPr lang="pt-PT" sz="1400" dirty="0"/>
              <a:t>Preparar o processo de feitura de envelopes para voto antecipado; </a:t>
            </a:r>
          </a:p>
          <a:p>
            <a:pPr marL="285750" indent="-285750" algn="just">
              <a:buFont typeface="Wingdings" panose="05000000000000000000" pitchFamily="2" charset="2"/>
              <a:buChar char="Ø"/>
            </a:pPr>
            <a:r>
              <a:rPr lang="pt-PT" sz="1400" dirty="0"/>
              <a:t>Elaborar e disponibilizar os editais e das credenciais dos delegados dos partidos;</a:t>
            </a:r>
          </a:p>
          <a:p>
            <a:pPr marL="285750" indent="-285750" algn="just">
              <a:buFont typeface="Wingdings" panose="05000000000000000000" pitchFamily="2" charset="2"/>
              <a:buChar char="Ø"/>
            </a:pPr>
            <a:r>
              <a:rPr lang="pt-PT" sz="1400" dirty="0"/>
              <a:t>Elaborar os textos para inserir na página da VPGR (voto antecipado – eleitores e modo de exercício; suspensão recenseamento eleitoral);</a:t>
            </a:r>
          </a:p>
          <a:p>
            <a:pPr marL="285750" indent="-285750" algn="just">
              <a:buFont typeface="Wingdings" panose="05000000000000000000" pitchFamily="2" charset="2"/>
              <a:buChar char="Ø"/>
            </a:pPr>
            <a:r>
              <a:rPr lang="pt-PT" sz="1400" dirty="0"/>
              <a:t>Elaborar e imprimir a documentação eleitoral (cadernos de atas, relações numéricas, folhetos explicativos das competências das mesas de voto);    </a:t>
            </a:r>
          </a:p>
          <a:p>
            <a:pPr marL="285750" indent="-285750" algn="just">
              <a:buFont typeface="Wingdings" panose="05000000000000000000" pitchFamily="2" charset="2"/>
              <a:buChar char="Ø"/>
            </a:pPr>
            <a:r>
              <a:rPr lang="pt-PT" sz="1400" dirty="0"/>
              <a:t>Elaborar as circulares para as JF da Região: implicações do ato eleitoral no recenseamento eleitoral;</a:t>
            </a:r>
          </a:p>
          <a:p>
            <a:pPr marL="285750" indent="-285750" algn="just">
              <a:buFont typeface="Wingdings" panose="05000000000000000000" pitchFamily="2" charset="2"/>
              <a:buChar char="Ø"/>
            </a:pPr>
            <a:r>
              <a:rPr lang="pt-PT" sz="1400" dirty="0"/>
              <a:t>Elaborar e gerir o processo de feitura dos panfletos de voto antecipado;</a:t>
            </a:r>
          </a:p>
          <a:p>
            <a:pPr marL="285750" indent="-285750" algn="just">
              <a:buFont typeface="Wingdings" panose="05000000000000000000" pitchFamily="2" charset="2"/>
              <a:buChar char="Ø"/>
            </a:pPr>
            <a:r>
              <a:rPr lang="pt-PT" sz="1400" dirty="0"/>
              <a:t>Elaborar os textos para inserir na página da VPGR (constituição das assembleias de voto; mesas das assembleias e secções de voto: requisitos dos membros de mesa, obrigatoriedade do exercício de funções e substituição);</a:t>
            </a:r>
          </a:p>
          <a:p>
            <a:pPr marL="285750" indent="-285750" algn="just">
              <a:buFont typeface="Wingdings" panose="05000000000000000000" pitchFamily="2" charset="2"/>
              <a:buChar char="Ø"/>
            </a:pPr>
            <a:r>
              <a:rPr lang="pt-PT" sz="1400" dirty="0"/>
              <a:t>Elaborar e gerir o processo de feitura dos boletins de voto; </a:t>
            </a:r>
          </a:p>
          <a:p>
            <a:pPr marL="285750" indent="-285750" algn="just">
              <a:buFont typeface="Wingdings" panose="05000000000000000000" pitchFamily="2" charset="2"/>
              <a:buChar char="Ø"/>
            </a:pPr>
            <a:r>
              <a:rPr lang="pt-PT" sz="1400" dirty="0"/>
              <a:t>Elaborar os textos para a página da VPGR (campanha eleitoral; propaganda eleitoral; direito de antena; distribuição de tempos);</a:t>
            </a:r>
          </a:p>
          <a:p>
            <a:pPr marL="285750" indent="-285750" algn="just">
              <a:buFont typeface="Wingdings" panose="05000000000000000000" pitchFamily="2" charset="2"/>
              <a:buChar char="Ø"/>
            </a:pPr>
            <a:r>
              <a:rPr lang="pt-PT" sz="1400" dirty="0"/>
              <a:t>Elaborar a circular para as Juntas de Freguesia com informação sobre ensaios do escrutínio provisório;</a:t>
            </a:r>
          </a:p>
          <a:p>
            <a:pPr marL="285750" indent="-285750" algn="just">
              <a:buFont typeface="Wingdings" panose="05000000000000000000" pitchFamily="2" charset="2"/>
              <a:buChar char="Ø"/>
            </a:pPr>
            <a:r>
              <a:rPr lang="pt-PT" sz="1400" dirty="0"/>
              <a:t>Elaborar os textos para a página da VPGR (Dia das eleições procedimentos mesas; abertura dos centros de saúde; interdição de caça (portaria); exercício do direito de voto; Apuramento parcial e Apuramento Geral);</a:t>
            </a:r>
          </a:p>
          <a:p>
            <a:pPr marL="285750" indent="-285750" algn="just">
              <a:buFont typeface="Wingdings" panose="05000000000000000000" pitchFamily="2" charset="2"/>
              <a:buChar char="Ø"/>
            </a:pPr>
            <a:r>
              <a:rPr lang="pt-PT" sz="1400" dirty="0"/>
              <a:t>Elaborar a circular para as Juntas de Freguesia da Região e Câmara Municipal do Corvo a enviar cadernos de recenseamento eleitoral.</a:t>
            </a:r>
          </a:p>
          <a:p>
            <a:pPr algn="just"/>
            <a:endParaRPr lang="pt-PT" sz="1400" dirty="0"/>
          </a:p>
        </p:txBody>
      </p:sp>
    </p:spTree>
    <p:extLst>
      <p:ext uri="{BB962C8B-B14F-4D97-AF65-F5344CB8AC3E}">
        <p14:creationId xmlns:p14="http://schemas.microsoft.com/office/powerpoint/2010/main" val="2821921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2"/>
          <a:stretch>
            <a:fillRect/>
          </a:stretch>
        </p:blipFill>
        <p:spPr>
          <a:xfrm>
            <a:off x="1737361" y="1476701"/>
            <a:ext cx="9763080" cy="5179075"/>
          </a:xfrm>
          <a:prstGeom prst="rect">
            <a:avLst/>
          </a:prstGeom>
        </p:spPr>
      </p:pic>
    </p:spTree>
    <p:extLst>
      <p:ext uri="{BB962C8B-B14F-4D97-AF65-F5344CB8AC3E}">
        <p14:creationId xmlns:p14="http://schemas.microsoft.com/office/powerpoint/2010/main" val="1136964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2"/>
          <a:stretch>
            <a:fillRect/>
          </a:stretch>
        </p:blipFill>
        <p:spPr>
          <a:xfrm>
            <a:off x="1737362" y="1190902"/>
            <a:ext cx="9767251" cy="5296830"/>
          </a:xfrm>
          <a:prstGeom prst="rect">
            <a:avLst/>
          </a:prstGeom>
        </p:spPr>
      </p:pic>
    </p:spTree>
    <p:extLst>
      <p:ext uri="{BB962C8B-B14F-4D97-AF65-F5344CB8AC3E}">
        <p14:creationId xmlns:p14="http://schemas.microsoft.com/office/powerpoint/2010/main" val="2337083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E929B-0D28-3007-068A-BEDA3BCAD5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CE70A7-91AA-1134-AC6B-9E2283DE5FE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D57F251-91F0-6F94-7098-636C2D17BE7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3C0BCD19-844D-C8C4-CF6C-54FADCFE01F1}"/>
              </a:ext>
            </a:extLst>
          </p:cNvPr>
          <p:cNvSpPr/>
          <p:nvPr/>
        </p:nvSpPr>
        <p:spPr>
          <a:xfrm>
            <a:off x="1737361" y="1263470"/>
            <a:ext cx="9767252" cy="3970318"/>
          </a:xfrm>
          <a:prstGeom prst="rect">
            <a:avLst/>
          </a:prstGeom>
        </p:spPr>
        <p:txBody>
          <a:bodyPr wrap="square">
            <a:spAutoFit/>
          </a:bodyPr>
          <a:lstStyle/>
          <a:p>
            <a:pPr algn="just"/>
            <a:r>
              <a:rPr lang="pt-PT" sz="1400" dirty="0"/>
              <a:t>Com base no conteúdo dos diapositivos 53 a 57 posso </a:t>
            </a:r>
            <a:r>
              <a:rPr lang="pt-PT" sz="1400" b="1" dirty="0">
                <a:solidFill>
                  <a:srgbClr val="00B050"/>
                </a:solidFill>
              </a:rPr>
              <a:t>definir objetivos estratégico-operacionais em sede de SIADAPRA 3 </a:t>
            </a:r>
            <a:r>
              <a:rPr lang="pt-PT" sz="1400" b="1" dirty="0">
                <a:solidFill>
                  <a:srgbClr val="FF6600"/>
                </a:solidFill>
              </a:rPr>
              <a:t>(e inseri-los na ficha de avaliação) </a:t>
            </a:r>
            <a:r>
              <a:rPr lang="pt-PT" sz="1400" dirty="0"/>
              <a:t>tais como:</a:t>
            </a:r>
          </a:p>
          <a:p>
            <a:pPr algn="just"/>
            <a:endParaRPr lang="pt-PT" sz="1400" dirty="0"/>
          </a:p>
          <a:p>
            <a:pPr algn="just"/>
            <a:r>
              <a:rPr lang="pt-PT" sz="1400" dirty="0"/>
              <a:t>Exemplo 1: Objetivos de </a:t>
            </a:r>
            <a:r>
              <a:rPr lang="pt-PT" sz="1400" b="1" dirty="0">
                <a:solidFill>
                  <a:srgbClr val="00B050"/>
                </a:solidFill>
              </a:rPr>
              <a:t>eficácia </a:t>
            </a:r>
            <a:r>
              <a:rPr lang="pt-PT" sz="1400" dirty="0"/>
              <a:t>com indicadores </a:t>
            </a:r>
            <a:r>
              <a:rPr lang="pt-PT" sz="1400" b="1" dirty="0">
                <a:solidFill>
                  <a:srgbClr val="00B050"/>
                </a:solidFill>
              </a:rPr>
              <a:t>elementares/simples </a:t>
            </a:r>
          </a:p>
          <a:p>
            <a:pPr algn="just"/>
            <a:endParaRPr lang="pt-PT" sz="1400" dirty="0"/>
          </a:p>
          <a:p>
            <a:pPr marL="285750" indent="-285750" algn="just">
              <a:buFont typeface="Wingdings" panose="05000000000000000000" pitchFamily="2" charset="2"/>
              <a:buChar char="Ø"/>
            </a:pPr>
            <a:r>
              <a:rPr lang="pt-PT" sz="1400" b="1" dirty="0"/>
              <a:t>Executar as tarefas/ações inscritas (planeadas e não planeadas) no plano de atividades</a:t>
            </a:r>
          </a:p>
          <a:p>
            <a:pPr algn="just"/>
            <a:r>
              <a:rPr lang="pt-PT" sz="1400" dirty="0"/>
              <a:t>Indicador: taxa de execução</a:t>
            </a:r>
          </a:p>
          <a:p>
            <a:pPr algn="just"/>
            <a:r>
              <a:rPr lang="pt-PT" sz="1400" dirty="0"/>
              <a:t>Formula: (n.º ações tarefas cumpridas/n.º de ações inscritas no plano de atividade)*100</a:t>
            </a:r>
          </a:p>
          <a:p>
            <a:pPr algn="just"/>
            <a:r>
              <a:rPr lang="pt-PT" sz="1400" dirty="0"/>
              <a:t>Métrica: %</a:t>
            </a:r>
          </a:p>
          <a:p>
            <a:pPr algn="just"/>
            <a:r>
              <a:rPr lang="pt-PT" sz="1400" dirty="0"/>
              <a:t>Meta: 80%</a:t>
            </a:r>
          </a:p>
          <a:p>
            <a:pPr algn="just"/>
            <a:r>
              <a:rPr lang="pt-PT" sz="1400" dirty="0"/>
              <a:t>Superação: a partir de 85%</a:t>
            </a:r>
          </a:p>
          <a:p>
            <a:pPr algn="just"/>
            <a:endParaRPr lang="pt-PT" sz="1400" dirty="0"/>
          </a:p>
          <a:p>
            <a:pPr marL="285750" indent="-285750" algn="just">
              <a:buFont typeface="Wingdings" panose="05000000000000000000" pitchFamily="2" charset="2"/>
              <a:buChar char="Ø"/>
            </a:pPr>
            <a:r>
              <a:rPr lang="pt-PT" sz="1400" b="1" dirty="0"/>
              <a:t>Cumprir com os prazos definidos no plano de atividades</a:t>
            </a:r>
          </a:p>
          <a:p>
            <a:pPr algn="just"/>
            <a:r>
              <a:rPr lang="pt-PT" sz="1400" dirty="0"/>
              <a:t>Indicador: Taxa de cumprimento</a:t>
            </a:r>
          </a:p>
          <a:p>
            <a:pPr algn="just"/>
            <a:r>
              <a:rPr lang="pt-PT" sz="1400" dirty="0"/>
              <a:t>Formula: (N.º de prazos cumpridos/n.º de prazos inscritos no plano de atividades)*100</a:t>
            </a:r>
          </a:p>
          <a:p>
            <a:pPr algn="just"/>
            <a:r>
              <a:rPr lang="pt-PT" sz="1400" dirty="0"/>
              <a:t>Métrica:%</a:t>
            </a:r>
          </a:p>
          <a:p>
            <a:pPr algn="just"/>
            <a:r>
              <a:rPr lang="pt-PT" sz="1400" dirty="0"/>
              <a:t>Meta 90%</a:t>
            </a:r>
          </a:p>
          <a:p>
            <a:pPr algn="just"/>
            <a:r>
              <a:rPr lang="pt-PT" sz="1400" dirty="0"/>
              <a:t>Superação:100%</a:t>
            </a:r>
          </a:p>
        </p:txBody>
      </p:sp>
    </p:spTree>
    <p:extLst>
      <p:ext uri="{BB962C8B-B14F-4D97-AF65-F5344CB8AC3E}">
        <p14:creationId xmlns:p14="http://schemas.microsoft.com/office/powerpoint/2010/main" val="32948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AB55-F4B9-7C3D-392D-813674ED46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E02C0BD-415F-8E41-21F5-05B7C3A0DB3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8828FEF-C297-D04D-0CD1-8647184D06A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6AC09731-9203-4A28-E410-6D3C2A57835C}"/>
              </a:ext>
            </a:extLst>
          </p:cNvPr>
          <p:cNvSpPr/>
          <p:nvPr/>
        </p:nvSpPr>
        <p:spPr>
          <a:xfrm>
            <a:off x="1737361" y="1263470"/>
            <a:ext cx="9767252" cy="5478423"/>
          </a:xfrm>
          <a:prstGeom prst="rect">
            <a:avLst/>
          </a:prstGeom>
        </p:spPr>
        <p:txBody>
          <a:bodyPr wrap="square">
            <a:spAutoFit/>
          </a:bodyPr>
          <a:lstStyle/>
          <a:p>
            <a:pPr algn="just"/>
            <a:r>
              <a:rPr lang="pt-PT" sz="1400" dirty="0"/>
              <a:t>Com base no conteúdo dos diapositivos 53 a 57</a:t>
            </a:r>
            <a:r>
              <a:rPr lang="pt-PT" sz="1400" b="1" dirty="0">
                <a:solidFill>
                  <a:srgbClr val="00B050"/>
                </a:solidFill>
              </a:rPr>
              <a:t>, e supondo que eu tenho dados no ciclo avaliativo anterior posso definir objetivos estratégico-operacionais em sede de SIADAPRA 3 </a:t>
            </a:r>
            <a:r>
              <a:rPr lang="pt-PT" sz="1400" dirty="0"/>
              <a:t>tais como:</a:t>
            </a:r>
          </a:p>
          <a:p>
            <a:pPr algn="just"/>
            <a:endParaRPr lang="pt-PT" sz="1400" dirty="0"/>
          </a:p>
          <a:p>
            <a:pPr algn="just"/>
            <a:r>
              <a:rPr lang="pt-PT" sz="1400" dirty="0"/>
              <a:t>Exemplo 2: Objetivos de </a:t>
            </a:r>
            <a:r>
              <a:rPr lang="pt-PT" sz="1400" b="1" dirty="0">
                <a:solidFill>
                  <a:srgbClr val="00B050"/>
                </a:solidFill>
              </a:rPr>
              <a:t>eficácia </a:t>
            </a:r>
            <a:r>
              <a:rPr lang="pt-PT" sz="1400" dirty="0"/>
              <a:t>com indicadores </a:t>
            </a:r>
            <a:r>
              <a:rPr lang="pt-PT" sz="1400" b="1" dirty="0">
                <a:solidFill>
                  <a:srgbClr val="00B050"/>
                </a:solidFill>
              </a:rPr>
              <a:t>derivados</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t>Aumentar a taxa de Execução das tarefas/ações inscritas (planeadas e não planeadas) no plano de atividades relativamente ao ano n-1</a:t>
            </a:r>
          </a:p>
          <a:p>
            <a:pPr algn="just"/>
            <a:r>
              <a:rPr lang="pt-PT" sz="1400" dirty="0"/>
              <a:t>Indicador: taxa de execução</a:t>
            </a:r>
          </a:p>
          <a:p>
            <a:pPr algn="just"/>
            <a:r>
              <a:rPr lang="pt-PT" sz="1400" dirty="0"/>
              <a:t>Formula: [(n.º ações tarefas cumpridas no ciclo avaliativo n/n.º de ações inscritas no plano de atividade no ciclo n-1)*100]-[(n.º ações tarefas cumpridas no ciclo avaliativo n/n.º de ações inscritas no plano de atividade no ciclo n-1)*100]</a:t>
            </a:r>
          </a:p>
          <a:p>
            <a:pPr algn="just"/>
            <a:r>
              <a:rPr lang="pt-PT" sz="1400" dirty="0"/>
              <a:t>Métrica: %</a:t>
            </a:r>
          </a:p>
          <a:p>
            <a:pPr algn="just"/>
            <a:r>
              <a:rPr lang="pt-PT" sz="1400" dirty="0"/>
              <a:t>Meta: 10%</a:t>
            </a:r>
          </a:p>
          <a:p>
            <a:pPr algn="just"/>
            <a:r>
              <a:rPr lang="pt-PT" sz="1400" dirty="0"/>
              <a:t>Superação: a partir de 20%</a:t>
            </a:r>
          </a:p>
          <a:p>
            <a:pPr algn="just"/>
            <a:endParaRPr lang="pt-PT" sz="1400" dirty="0"/>
          </a:p>
          <a:p>
            <a:pPr marL="285750" indent="-285750" algn="just">
              <a:buFont typeface="Wingdings" panose="05000000000000000000" pitchFamily="2" charset="2"/>
              <a:buChar char="Ø"/>
            </a:pPr>
            <a:r>
              <a:rPr lang="pt-PT" sz="1400" b="1" dirty="0"/>
              <a:t>Aumentar o cumprimento dos prazos definidos no plano de atividades relativamente ao ano n-1</a:t>
            </a:r>
          </a:p>
          <a:p>
            <a:pPr algn="just"/>
            <a:r>
              <a:rPr lang="pt-PT" sz="1400" dirty="0"/>
              <a:t>Indicador 1: Taxa de cumprimento</a:t>
            </a:r>
          </a:p>
          <a:p>
            <a:pPr algn="just"/>
            <a:r>
              <a:rPr lang="pt-PT" sz="1400" dirty="0"/>
              <a:t>Formula: [(N.º de prazos cumpridos/n.º de prazos inscritos no plano de atividades no ciclo avaliativo n)*100]-[(N.º de prazos cumpridos/n.º de prazos inscritos no plano de atividades no ciclo avaliativo n-1)*100]</a:t>
            </a:r>
          </a:p>
          <a:p>
            <a:pPr algn="just"/>
            <a:r>
              <a:rPr lang="pt-PT" sz="1400" dirty="0"/>
              <a:t>Métrica:%</a:t>
            </a:r>
          </a:p>
          <a:p>
            <a:pPr algn="just"/>
            <a:r>
              <a:rPr lang="pt-PT" sz="1400" dirty="0"/>
              <a:t>Meta: 5%</a:t>
            </a:r>
          </a:p>
          <a:p>
            <a:pPr algn="just"/>
            <a:r>
              <a:rPr lang="pt-PT" sz="1400" dirty="0"/>
              <a:t>Superação:10%</a:t>
            </a:r>
          </a:p>
          <a:p>
            <a:pPr algn="just"/>
            <a:endParaRPr lang="pt-PT" sz="1400" dirty="0"/>
          </a:p>
          <a:p>
            <a:pPr algn="just"/>
            <a:r>
              <a:rPr lang="pt-PT" sz="1400" dirty="0"/>
              <a:t>Indicador 2: Nº de prazos cumpridos</a:t>
            </a:r>
          </a:p>
          <a:p>
            <a:pPr algn="just"/>
            <a:r>
              <a:rPr lang="pt-PT" sz="1400" dirty="0"/>
              <a:t>Formula: n.º de prazos cumpridos no ano n – o n.º de prazos cumpridos no ano n-1</a:t>
            </a:r>
          </a:p>
        </p:txBody>
      </p:sp>
    </p:spTree>
    <p:extLst>
      <p:ext uri="{BB962C8B-B14F-4D97-AF65-F5344CB8AC3E}">
        <p14:creationId xmlns:p14="http://schemas.microsoft.com/office/powerpoint/2010/main" val="1770632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92443"/>
          </a:xfrm>
          <a:prstGeom prst="rect">
            <a:avLst/>
          </a:prstGeom>
        </p:spPr>
        <p:txBody>
          <a:bodyPr wrap="square">
            <a:spAutoFit/>
          </a:bodyPr>
          <a:lstStyle/>
          <a:p>
            <a:pPr algn="ctr"/>
            <a:r>
              <a:rPr lang="pt-PT" sz="2600" b="1" dirty="0">
                <a:solidFill>
                  <a:schemeClr val="accent1">
                    <a:lumMod val="60000"/>
                    <a:lumOff val="40000"/>
                  </a:schemeClr>
                </a:solidFill>
              </a:rPr>
              <a:t>Contratualização</a:t>
            </a:r>
            <a:r>
              <a:rPr lang="pt-PT" sz="2600" b="1" dirty="0"/>
              <a:t> dos </a:t>
            </a:r>
            <a:r>
              <a:rPr lang="pt-PT" sz="2600" b="1" dirty="0">
                <a:solidFill>
                  <a:srgbClr val="00B050"/>
                </a:solidFill>
              </a:rPr>
              <a:t>Objetivos</a:t>
            </a:r>
          </a:p>
        </p:txBody>
      </p:sp>
    </p:spTree>
    <p:extLst>
      <p:ext uri="{BB962C8B-B14F-4D97-AF65-F5344CB8AC3E}">
        <p14:creationId xmlns:p14="http://schemas.microsoft.com/office/powerpoint/2010/main" val="89195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41CBE-DB88-3054-7FD8-A6085C8FCDA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DEFE60A-F856-B762-A522-BA8A744BABE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F15C3EEF-0BD6-EA6E-CBA1-238E50D5BF0A}"/>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as consequências da não aplicação do SIADAPRA 3 por razão imputável ao dirigente intermédio ? </a:t>
            </a:r>
          </a:p>
          <a:p>
            <a:pPr algn="ctr"/>
            <a:endParaRPr lang="pt-PT" sz="1600" b="1" dirty="0">
              <a:solidFill>
                <a:srgbClr val="00B050"/>
              </a:solidFill>
            </a:endParaRPr>
          </a:p>
          <a:p>
            <a:pPr algn="ctr"/>
            <a:r>
              <a:rPr lang="pt-PT" sz="1600" b="1" u="sng" dirty="0">
                <a:solidFill>
                  <a:schemeClr val="tx1"/>
                </a:solidFill>
              </a:rPr>
              <a:t>Resposta:</a:t>
            </a:r>
          </a:p>
          <a:p>
            <a:pPr algn="just"/>
            <a:endParaRPr lang="pt-PT" sz="1600" b="1" dirty="0">
              <a:solidFill>
                <a:schemeClr val="tx1"/>
              </a:solidFill>
            </a:endParaRPr>
          </a:p>
          <a:p>
            <a:pPr algn="just"/>
            <a:r>
              <a:rPr lang="pt-PT" sz="1600" b="1" dirty="0">
                <a:solidFill>
                  <a:srgbClr val="00B050"/>
                </a:solidFill>
              </a:rPr>
              <a:t>(…), </a:t>
            </a:r>
            <a:r>
              <a:rPr lang="pt-PT" sz="1600" b="1" dirty="0">
                <a:solidFill>
                  <a:srgbClr val="FF6600"/>
                </a:solidFill>
              </a:rPr>
              <a:t>a não aplicação do SIADAPRA 3 por razão imputável ao dirigente intermédio determina a cessação da respetiva comissão de serviço</a:t>
            </a:r>
            <a:r>
              <a:rPr lang="pt-PT" sz="1600" b="1" dirty="0">
                <a:solidFill>
                  <a:srgbClr val="00B050"/>
                </a:solidFill>
              </a:rPr>
              <a:t> e a não observância não fundamentada das orientações dadas pelo conselho coordenador da avaliação deve ser tida em conta na respetiva avaliação de desempenho, no parâmetro que for considerado mais adequado.</a:t>
            </a:r>
            <a:r>
              <a:rPr lang="pt-PT" sz="1600" b="1" dirty="0">
                <a:solidFill>
                  <a:srgbClr val="0070C0"/>
                </a:solidFill>
              </a:rPr>
              <a:t> (n.º 11 do artigo 38.º)</a:t>
            </a:r>
            <a:endParaRPr lang="pt-PT" sz="1600" dirty="0">
              <a:solidFill>
                <a:srgbClr val="00B050"/>
              </a:solidFill>
            </a:endParaRPr>
          </a:p>
          <a:p>
            <a:pPr algn="ctr"/>
            <a:endParaRPr lang="pt-PT" sz="1600" b="1" dirty="0">
              <a:solidFill>
                <a:srgbClr val="00B050"/>
              </a:solidFill>
            </a:endParaRPr>
          </a:p>
        </p:txBody>
      </p:sp>
      <p:cxnSp>
        <p:nvCxnSpPr>
          <p:cNvPr id="6" name="Conexão reta 5">
            <a:extLst>
              <a:ext uri="{FF2B5EF4-FFF2-40B4-BE49-F238E27FC236}">
                <a16:creationId xmlns:a16="http://schemas.microsoft.com/office/drawing/2014/main" id="{8B631A65-FAC6-A6D5-CB4C-896B89FBB6B9}"/>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167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25689"/>
            <a:ext cx="9767252" cy="4770537"/>
          </a:xfrm>
          <a:prstGeom prst="rect">
            <a:avLst/>
          </a:prstGeom>
        </p:spPr>
        <p:txBody>
          <a:bodyPr wrap="square">
            <a:spAutoFit/>
          </a:bodyPr>
          <a:lstStyle/>
          <a:p>
            <a:pPr algn="ctr"/>
            <a:endParaRPr lang="pt-PT" sz="1600" b="1" u="sng" dirty="0">
              <a:solidFill>
                <a:srgbClr val="00B050"/>
              </a:solidFill>
            </a:endParaRPr>
          </a:p>
          <a:p>
            <a:pPr algn="ctr"/>
            <a:endParaRPr lang="pt-PT" sz="1600" b="1" u="sng" dirty="0">
              <a:solidFill>
                <a:srgbClr val="00B050"/>
              </a:solidFill>
            </a:endParaRPr>
          </a:p>
          <a:p>
            <a:pPr algn="ctr"/>
            <a:r>
              <a:rPr lang="pt-PT" sz="1600" b="1" u="sng" dirty="0">
                <a:solidFill>
                  <a:srgbClr val="00B050"/>
                </a:solidFill>
              </a:rPr>
              <a:t>Quando devem ser contratualizados os objetivos e/ou as competências?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contratualização dos parâmetros ocorre no início de cada período anual de avaliação ou no início do exercício de novas funções no mesmo ou em diferente serviço ou unidade orgânica.</a:t>
            </a:r>
            <a:r>
              <a:rPr lang="pt-PT" sz="1400" b="1" dirty="0">
                <a:solidFill>
                  <a:srgbClr val="0070C0"/>
                </a:solidFill>
              </a:rPr>
              <a:t> (n.º 1 do artigo 45.º)</a:t>
            </a:r>
            <a:endParaRPr lang="pt-PT" sz="1400" dirty="0">
              <a:solidFill>
                <a:srgbClr val="00B050"/>
              </a:solidFill>
            </a:endParaRPr>
          </a:p>
          <a:p>
            <a:pPr algn="just"/>
            <a:endParaRPr lang="pt-PT" sz="1400" dirty="0"/>
          </a:p>
          <a:p>
            <a:pPr algn="just"/>
            <a:r>
              <a:rPr lang="pt-PT" sz="1400" dirty="0"/>
              <a:t>Para o efeito, é efetuada reunião entre o avaliador e avaliado, destinada a contratualizar os objetivos, respetivos indicadores de medida e critérios de superação, bem como as competências a demonstrar e a formação a associar às mesmas. </a:t>
            </a:r>
            <a:r>
              <a:rPr lang="pt-PT" sz="1400" b="1" dirty="0">
                <a:solidFill>
                  <a:srgbClr val="0070C0"/>
                </a:solidFill>
              </a:rPr>
              <a:t>(n.º 2 do artigo 45.º)</a:t>
            </a:r>
            <a:endParaRPr lang="pt-PT" sz="1400" dirty="0"/>
          </a:p>
          <a:p>
            <a:pPr algn="just"/>
            <a:endParaRPr lang="pt-PT" sz="1400" dirty="0"/>
          </a:p>
          <a:p>
            <a:pPr algn="just"/>
            <a:r>
              <a:rPr lang="pt-PT" sz="1400" b="1" dirty="0">
                <a:solidFill>
                  <a:srgbClr val="00B050"/>
                </a:solidFill>
              </a:rPr>
              <a:t>No ano de ingresso</a:t>
            </a:r>
            <a:r>
              <a:rPr lang="pt-PT" sz="1400" dirty="0"/>
              <a:t> na Administração Pública ou de integração em diferente carreira ou categoria </a:t>
            </a:r>
            <a:r>
              <a:rPr lang="pt-PT" sz="1400" b="1" dirty="0">
                <a:solidFill>
                  <a:srgbClr val="00B050"/>
                </a:solidFill>
              </a:rPr>
              <a:t>o trabalhador contratualiza com o avaliador</a:t>
            </a:r>
            <a:r>
              <a:rPr lang="pt-PT" sz="1400" dirty="0"/>
              <a:t> competente os parâmetros de avaliação, </a:t>
            </a:r>
            <a:r>
              <a:rPr lang="pt-PT" sz="1400" b="1" dirty="0">
                <a:solidFill>
                  <a:srgbClr val="00B050"/>
                </a:solidFill>
              </a:rPr>
              <a:t>no </a:t>
            </a:r>
            <a:r>
              <a:rPr lang="pt-PT" sz="1400" b="1" dirty="0">
                <a:solidFill>
                  <a:srgbClr val="FF6600"/>
                </a:solidFill>
              </a:rPr>
              <a:t>período máximo de 10 dias </a:t>
            </a:r>
            <a:r>
              <a:rPr lang="pt-PT" sz="1400" b="1" dirty="0">
                <a:solidFill>
                  <a:srgbClr val="00B050"/>
                </a:solidFill>
              </a:rPr>
              <a:t>após a conclusão com sucesso do período experimental</a:t>
            </a:r>
            <a:r>
              <a:rPr lang="pt-PT" sz="1400" dirty="0"/>
              <a:t>. </a:t>
            </a:r>
            <a:r>
              <a:rPr lang="pt-PT" sz="1400" b="1" dirty="0">
                <a:solidFill>
                  <a:srgbClr val="0070C0"/>
                </a:solidFill>
              </a:rPr>
              <a:t>(n.º 1 do artigo 42.º -A)</a:t>
            </a:r>
            <a:endParaRPr lang="pt-PT" sz="1400" dirty="0">
              <a:solidFill>
                <a:srgbClr val="00B050"/>
              </a:solidFill>
            </a:endParaRPr>
          </a:p>
          <a:p>
            <a:pPr algn="just"/>
            <a:endParaRPr lang="pt-PT" sz="1400" dirty="0"/>
          </a:p>
          <a:p>
            <a:pPr algn="just"/>
            <a:r>
              <a:rPr lang="pt-PT" sz="1400" b="1" dirty="0">
                <a:solidFill>
                  <a:srgbClr val="00B050"/>
                </a:solidFill>
              </a:rPr>
              <a:t>Durante o mês de fevereiro (…), realizam-se as reuniões dos avaliadores com cada um dos respetivos avaliados, (…)</a:t>
            </a:r>
            <a:r>
              <a:rPr lang="pt-PT" sz="1400" dirty="0"/>
              <a:t>. </a:t>
            </a:r>
            <a:r>
              <a:rPr lang="pt-PT" sz="1400" b="1" dirty="0">
                <a:solidFill>
                  <a:srgbClr val="0070C0"/>
                </a:solidFill>
              </a:rPr>
              <a:t>(n.º 1 do artigo 65.º) </a:t>
            </a:r>
            <a:r>
              <a:rPr lang="pt-PT" sz="1400" dirty="0"/>
              <a:t>e considerando os objetivos fixados para a respetiva unidade orgânica, </a:t>
            </a:r>
            <a:r>
              <a:rPr lang="pt-PT" sz="1400" b="1" dirty="0">
                <a:solidFill>
                  <a:srgbClr val="00B050"/>
                </a:solidFill>
              </a:rPr>
              <a:t>no decurso da reunião são contratualizados</a:t>
            </a:r>
            <a:r>
              <a:rPr lang="pt-PT" sz="1400" dirty="0"/>
              <a:t> os parâmetros de avaliação. </a:t>
            </a:r>
            <a:r>
              <a:rPr lang="pt-PT" sz="1400" b="1" dirty="0">
                <a:solidFill>
                  <a:srgbClr val="0070C0"/>
                </a:solidFill>
              </a:rPr>
              <a:t>(n.º 3 do artigo 65.º)</a:t>
            </a:r>
            <a:endParaRPr lang="pt-PT" sz="1400" dirty="0"/>
          </a:p>
          <a:p>
            <a:pPr algn="just"/>
            <a:endParaRPr lang="pt-PT" sz="1400" dirty="0"/>
          </a:p>
        </p:txBody>
      </p:sp>
    </p:spTree>
    <p:extLst>
      <p:ext uri="{BB962C8B-B14F-4D97-AF65-F5344CB8AC3E}">
        <p14:creationId xmlns:p14="http://schemas.microsoft.com/office/powerpoint/2010/main" val="2051555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412414"/>
            <a:ext cx="9767252" cy="4278094"/>
          </a:xfrm>
          <a:prstGeom prst="rect">
            <a:avLst/>
          </a:prstGeom>
        </p:spPr>
        <p:txBody>
          <a:bodyPr wrap="square">
            <a:spAutoFit/>
          </a:bodyPr>
          <a:lstStyle/>
          <a:p>
            <a:pPr algn="just"/>
            <a:endParaRPr lang="pt-PT" sz="1400" dirty="0"/>
          </a:p>
          <a:p>
            <a:pPr algn="ctr"/>
            <a:r>
              <a:rPr lang="pt-PT" sz="1600" b="1" u="sng" dirty="0">
                <a:solidFill>
                  <a:srgbClr val="00B050"/>
                </a:solidFill>
              </a:rPr>
              <a:t>Que tipo de objetivos são contratualizados com os trabalhadores?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Os objetivos são, designadamente:</a:t>
            </a:r>
          </a:p>
          <a:p>
            <a:pPr algn="just"/>
            <a:endParaRPr lang="pt-PT" sz="1400" dirty="0"/>
          </a:p>
          <a:p>
            <a:pPr algn="just"/>
            <a:r>
              <a:rPr lang="pt-PT" sz="1400" dirty="0"/>
              <a:t>De </a:t>
            </a:r>
            <a:r>
              <a:rPr lang="pt-PT" sz="1400" b="1" dirty="0">
                <a:solidFill>
                  <a:srgbClr val="FF6600"/>
                </a:solidFill>
              </a:rPr>
              <a:t>produção de bens e atos ou prestação de serviços</a:t>
            </a:r>
            <a:r>
              <a:rPr lang="pt-PT" sz="1400" dirty="0"/>
              <a:t>, </a:t>
            </a:r>
            <a:r>
              <a:rPr lang="pt-PT" sz="1400" dirty="0">
                <a:solidFill>
                  <a:srgbClr val="00B050"/>
                </a:solidFill>
              </a:rPr>
              <a:t>visando a</a:t>
            </a:r>
            <a:r>
              <a:rPr lang="pt-PT" sz="1400" dirty="0"/>
              <a:t> </a:t>
            </a:r>
            <a:r>
              <a:rPr lang="pt-PT" sz="1400" b="1" dirty="0">
                <a:solidFill>
                  <a:srgbClr val="FF6600"/>
                </a:solidFill>
              </a:rPr>
              <a:t>eficácia</a:t>
            </a:r>
            <a:r>
              <a:rPr lang="pt-PT" sz="1400" dirty="0"/>
              <a:t> </a:t>
            </a:r>
            <a:r>
              <a:rPr lang="pt-PT" sz="1400" b="1" dirty="0">
                <a:solidFill>
                  <a:srgbClr val="00B050"/>
                </a:solidFill>
              </a:rPr>
              <a:t>na satisfação dos utilizadores</a:t>
            </a:r>
            <a:r>
              <a:rPr lang="pt-PT" sz="1400" b="1" dirty="0"/>
              <a:t>; </a:t>
            </a:r>
            <a:r>
              <a:rPr lang="pt-PT" sz="1400" b="1" dirty="0">
                <a:solidFill>
                  <a:srgbClr val="0070C0"/>
                </a:solidFill>
              </a:rPr>
              <a:t>[alínea a) do n.º 2 do artigo 46.º)]</a:t>
            </a:r>
            <a:endParaRPr lang="pt-PT" sz="1400" dirty="0"/>
          </a:p>
          <a:p>
            <a:pPr algn="just"/>
            <a:endParaRPr lang="pt-PT" sz="1400" b="1" dirty="0"/>
          </a:p>
          <a:p>
            <a:pPr algn="just"/>
            <a:endParaRPr lang="pt-PT" sz="1400" dirty="0"/>
          </a:p>
          <a:p>
            <a:pPr algn="just"/>
            <a:r>
              <a:rPr lang="pt-PT" sz="1400" dirty="0">
                <a:solidFill>
                  <a:srgbClr val="00B050"/>
                </a:solidFill>
              </a:rPr>
              <a:t>De </a:t>
            </a:r>
            <a:r>
              <a:rPr lang="pt-PT" sz="1400" b="1" dirty="0">
                <a:solidFill>
                  <a:srgbClr val="FF6600"/>
                </a:solidFill>
              </a:rPr>
              <a:t>qualidade</a:t>
            </a:r>
            <a:r>
              <a:rPr lang="pt-PT" sz="1400" dirty="0">
                <a:solidFill>
                  <a:srgbClr val="00B050"/>
                </a:solidFill>
              </a:rPr>
              <a:t>, </a:t>
            </a:r>
            <a:r>
              <a:rPr lang="pt-PT" sz="1400" b="1" dirty="0">
                <a:solidFill>
                  <a:srgbClr val="00B050"/>
                </a:solidFill>
              </a:rPr>
              <a:t>orientada para a inovação</a:t>
            </a:r>
            <a:r>
              <a:rPr lang="pt-PT" sz="1400" dirty="0">
                <a:solidFill>
                  <a:srgbClr val="00B050"/>
                </a:solidFill>
              </a:rPr>
              <a:t>, </a:t>
            </a:r>
            <a:r>
              <a:rPr lang="pt-PT" sz="1400" b="1" dirty="0">
                <a:solidFill>
                  <a:srgbClr val="00B050"/>
                </a:solidFill>
              </a:rPr>
              <a:t>melhoria do serviço </a:t>
            </a:r>
            <a:r>
              <a:rPr lang="pt-PT" sz="1400" dirty="0">
                <a:solidFill>
                  <a:srgbClr val="00B050"/>
                </a:solidFill>
              </a:rPr>
              <a:t>e </a:t>
            </a:r>
            <a:r>
              <a:rPr lang="pt-PT" sz="1400" b="1" dirty="0">
                <a:solidFill>
                  <a:srgbClr val="00B050"/>
                </a:solidFill>
              </a:rPr>
              <a:t>satisfação das necessidades dos utilizadores</a:t>
            </a:r>
            <a:r>
              <a:rPr lang="pt-PT" sz="1400" dirty="0"/>
              <a:t>;</a:t>
            </a:r>
            <a:r>
              <a:rPr lang="pt-PT" sz="1400" b="1" dirty="0">
                <a:solidFill>
                  <a:srgbClr val="0070C0"/>
                </a:solidFill>
              </a:rPr>
              <a:t> [alínea b) do n.º 2 do artigo 46.º)]</a:t>
            </a:r>
            <a:endParaRPr lang="pt-PT" sz="1400" dirty="0"/>
          </a:p>
          <a:p>
            <a:pPr algn="just"/>
            <a:endParaRPr lang="pt-PT" sz="1400" dirty="0"/>
          </a:p>
          <a:p>
            <a:pPr algn="just"/>
            <a:r>
              <a:rPr lang="pt-PT" sz="1400" dirty="0">
                <a:solidFill>
                  <a:srgbClr val="00B050"/>
                </a:solidFill>
              </a:rPr>
              <a:t>De </a:t>
            </a:r>
            <a:r>
              <a:rPr lang="pt-PT" sz="1400" b="1" dirty="0">
                <a:solidFill>
                  <a:srgbClr val="FF6600"/>
                </a:solidFill>
              </a:rPr>
              <a:t>eficiência</a:t>
            </a:r>
            <a:r>
              <a:rPr lang="pt-PT" sz="1400" dirty="0">
                <a:solidFill>
                  <a:srgbClr val="00B050"/>
                </a:solidFill>
              </a:rPr>
              <a:t>, no sentido da </a:t>
            </a:r>
            <a:r>
              <a:rPr lang="pt-PT" sz="1400" b="1" dirty="0">
                <a:solidFill>
                  <a:srgbClr val="00B050"/>
                </a:solidFill>
              </a:rPr>
              <a:t>simplificação e racionalização de prazos e procedimentos de gestão processual e na diminuição de custos de funcionamento</a:t>
            </a:r>
            <a:r>
              <a:rPr lang="pt-PT" sz="1400" dirty="0"/>
              <a:t>;</a:t>
            </a:r>
            <a:r>
              <a:rPr lang="pt-PT" sz="1400" b="1" dirty="0">
                <a:solidFill>
                  <a:srgbClr val="0070C0"/>
                </a:solidFill>
              </a:rPr>
              <a:t> [alínea c) do n.º 2 do artigo 46.º)]</a:t>
            </a:r>
            <a:endParaRPr lang="pt-PT" sz="1400" dirty="0"/>
          </a:p>
          <a:p>
            <a:pPr algn="just"/>
            <a:endParaRPr lang="pt-PT" sz="1400" dirty="0"/>
          </a:p>
          <a:p>
            <a:pPr algn="just"/>
            <a:r>
              <a:rPr lang="pt-PT" sz="1400" dirty="0">
                <a:solidFill>
                  <a:srgbClr val="00B050"/>
                </a:solidFill>
              </a:rPr>
              <a:t>De </a:t>
            </a:r>
            <a:r>
              <a:rPr lang="pt-PT" sz="1400" b="1" dirty="0">
                <a:solidFill>
                  <a:srgbClr val="FF6600"/>
                </a:solidFill>
              </a:rPr>
              <a:t>aperfeiçoamento e desenvolvimento das competências individuais</a:t>
            </a:r>
            <a:r>
              <a:rPr lang="pt-PT" sz="1400" dirty="0">
                <a:solidFill>
                  <a:srgbClr val="00B050"/>
                </a:solidFill>
              </a:rPr>
              <a:t>, técnicas e comportamentais do trabalhador</a:t>
            </a:r>
            <a:r>
              <a:rPr lang="pt-PT" sz="1400" dirty="0"/>
              <a:t>.</a:t>
            </a:r>
            <a:r>
              <a:rPr lang="pt-PT" sz="1400" b="1" dirty="0">
                <a:solidFill>
                  <a:srgbClr val="0070C0"/>
                </a:solidFill>
              </a:rPr>
              <a:t> [alínea d) do n.º 2 do artigo 46.º)]</a:t>
            </a:r>
            <a:endParaRPr lang="pt-PT" sz="1400" dirty="0"/>
          </a:p>
        </p:txBody>
      </p:sp>
    </p:spTree>
    <p:extLst>
      <p:ext uri="{BB962C8B-B14F-4D97-AF65-F5344CB8AC3E}">
        <p14:creationId xmlns:p14="http://schemas.microsoft.com/office/powerpoint/2010/main" val="2232021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1737361" y="1235242"/>
            <a:ext cx="9767252" cy="5293757"/>
          </a:xfrm>
          <a:prstGeom prst="rect">
            <a:avLst/>
          </a:prstGeom>
          <a:ln>
            <a:noFill/>
          </a:ln>
        </p:spPr>
        <p:txBody>
          <a:bodyPr wrap="square">
            <a:spAutoFit/>
          </a:bodyPr>
          <a:lstStyle/>
          <a:p>
            <a:pPr algn="ctr"/>
            <a:r>
              <a:rPr lang="pt-PT" sz="1600" b="1" u="sng" dirty="0">
                <a:solidFill>
                  <a:srgbClr val="00B050"/>
                </a:solidFill>
              </a:rPr>
              <a:t>Qual o número de objetivos a contratualizar e que áreas devem abranger?</a:t>
            </a:r>
          </a:p>
          <a:p>
            <a:pPr algn="ctr"/>
            <a:endParaRPr lang="pt-PT" sz="1600" b="1" dirty="0">
              <a:solidFill>
                <a:srgbClr val="00B050"/>
              </a:solidFill>
            </a:endParaRPr>
          </a:p>
          <a:p>
            <a:pPr algn="ctr"/>
            <a:r>
              <a:rPr lang="pt-PT" sz="1600" b="1" u="sng" dirty="0"/>
              <a:t>Resposta:</a:t>
            </a:r>
          </a:p>
          <a:p>
            <a:pPr algn="just"/>
            <a:endParaRPr lang="pt-PT" dirty="0"/>
          </a:p>
          <a:p>
            <a:pPr algn="just"/>
            <a:r>
              <a:rPr lang="pt-PT" sz="1400" dirty="0"/>
              <a:t>No início do ciclo avaliativo </a:t>
            </a:r>
            <a:r>
              <a:rPr lang="pt-PT" sz="1400" b="1" dirty="0">
                <a:solidFill>
                  <a:srgbClr val="00B050"/>
                </a:solidFill>
              </a:rPr>
              <a:t>são fixados um </a:t>
            </a:r>
            <a:r>
              <a:rPr lang="pt-PT" sz="1400" b="1" dirty="0">
                <a:solidFill>
                  <a:srgbClr val="FF6600"/>
                </a:solidFill>
              </a:rPr>
              <a:t>mínimo de três </a:t>
            </a:r>
            <a:r>
              <a:rPr lang="pt-PT" sz="1400" dirty="0"/>
              <a:t>e um </a:t>
            </a:r>
            <a:r>
              <a:rPr lang="pt-PT" sz="1400" b="1" dirty="0">
                <a:solidFill>
                  <a:srgbClr val="FF6600"/>
                </a:solidFill>
              </a:rPr>
              <a:t>máximo de sete </a:t>
            </a:r>
            <a:r>
              <a:rPr lang="pt-PT" sz="1400" b="1" dirty="0">
                <a:solidFill>
                  <a:srgbClr val="00B050"/>
                </a:solidFill>
              </a:rPr>
              <a:t>objetivos</a:t>
            </a:r>
            <a:r>
              <a:rPr lang="pt-PT" sz="1400" dirty="0"/>
              <a:t> para cada trabalhador que, em regra, se enquadrem em várias áreas de eficácia, eficiência, qualidade e aperfeiçoamento e desenvolvimento de competências individuais e tenham particularmente em conta o posto de trabalho do trabalhador.</a:t>
            </a:r>
            <a:r>
              <a:rPr lang="pt-PT" sz="1400" b="1" dirty="0">
                <a:solidFill>
                  <a:srgbClr val="0070C0"/>
                </a:solidFill>
              </a:rPr>
              <a:t> (n.º 5 do artigo 46.º)</a:t>
            </a:r>
            <a:endParaRPr lang="pt-PT" sz="1400" dirty="0"/>
          </a:p>
          <a:p>
            <a:pPr algn="just"/>
            <a:endParaRPr lang="pt-PT" sz="1400" dirty="0"/>
          </a:p>
          <a:p>
            <a:pPr algn="ctr"/>
            <a:r>
              <a:rPr lang="pt-PT" sz="1600" b="1" u="sng" dirty="0">
                <a:solidFill>
                  <a:srgbClr val="00B050"/>
                </a:solidFill>
              </a:rPr>
              <a:t>Qual o número de indicadores a contratualizar?</a:t>
            </a:r>
          </a:p>
          <a:p>
            <a:pPr algn="ctr"/>
            <a:endParaRPr lang="pt-PT" sz="1600" b="1" dirty="0">
              <a:solidFill>
                <a:srgbClr val="00B050"/>
              </a:solidFill>
            </a:endParaRPr>
          </a:p>
          <a:p>
            <a:pPr algn="ctr"/>
            <a:r>
              <a:rPr lang="pt-PT" sz="1600" b="1" dirty="0"/>
              <a:t>Resposta:</a:t>
            </a:r>
          </a:p>
          <a:p>
            <a:endParaRPr lang="pt-PT" sz="1400" dirty="0"/>
          </a:p>
          <a:p>
            <a:pPr algn="just"/>
            <a:r>
              <a:rPr lang="pt-PT" sz="1400" dirty="0"/>
              <a:t>Para os resultados a obter em cada objetivo são previamente estabelecidos </a:t>
            </a:r>
            <a:r>
              <a:rPr lang="pt-PT" sz="1400" b="1" dirty="0">
                <a:solidFill>
                  <a:srgbClr val="00B050"/>
                </a:solidFill>
              </a:rPr>
              <a:t>indicadores de medida do desempenho</a:t>
            </a:r>
            <a:r>
              <a:rPr lang="pt-PT" sz="1400" dirty="0"/>
              <a:t>, que obrigatoriamente contemplem a possibilidade de superação dos objetivos. </a:t>
            </a:r>
            <a:r>
              <a:rPr lang="pt-PT" sz="1400" b="1" dirty="0">
                <a:solidFill>
                  <a:srgbClr val="0070C0"/>
                </a:solidFill>
              </a:rPr>
              <a:t>(n.º 6 do artigo 46.º)</a:t>
            </a:r>
            <a:endParaRPr lang="pt-PT" sz="1400" dirty="0"/>
          </a:p>
          <a:p>
            <a:pPr algn="just"/>
            <a:endParaRPr lang="pt-PT" sz="1400" dirty="0"/>
          </a:p>
          <a:p>
            <a:pPr algn="just"/>
            <a:r>
              <a:rPr lang="pt-PT" sz="1400" dirty="0"/>
              <a:t>Os indicadores de medida do desempenho </a:t>
            </a:r>
            <a:r>
              <a:rPr lang="pt-PT" sz="1400" b="1" dirty="0">
                <a:solidFill>
                  <a:srgbClr val="FF6600"/>
                </a:solidFill>
              </a:rPr>
              <a:t>não devem ultrapassar </a:t>
            </a:r>
            <a:r>
              <a:rPr lang="pt-PT" sz="1400" b="1" dirty="0">
                <a:solidFill>
                  <a:srgbClr val="00B050"/>
                </a:solidFill>
              </a:rPr>
              <a:t>o número de </a:t>
            </a:r>
            <a:r>
              <a:rPr lang="pt-PT" sz="1400" b="1" dirty="0">
                <a:solidFill>
                  <a:srgbClr val="FF6600"/>
                </a:solidFill>
              </a:rPr>
              <a:t>três</a:t>
            </a:r>
            <a:r>
              <a:rPr lang="pt-PT" sz="1400" b="1" dirty="0">
                <a:solidFill>
                  <a:srgbClr val="00B050"/>
                </a:solidFill>
              </a:rPr>
              <a:t>.</a:t>
            </a:r>
            <a:r>
              <a:rPr lang="pt-PT" sz="1400" b="1" dirty="0">
                <a:solidFill>
                  <a:srgbClr val="0070C0"/>
                </a:solidFill>
              </a:rPr>
              <a:t> (n.º 7 do artigo 46.º)</a:t>
            </a:r>
            <a:endParaRPr lang="pt-PT" sz="1400" dirty="0"/>
          </a:p>
          <a:p>
            <a:pPr algn="just"/>
            <a:endParaRPr lang="pt-PT" sz="1400" dirty="0"/>
          </a:p>
          <a:p>
            <a:pPr algn="just"/>
            <a:r>
              <a:rPr lang="pt-PT" sz="1400" b="1" dirty="0">
                <a:solidFill>
                  <a:srgbClr val="00B050"/>
                </a:solidFill>
              </a:rPr>
              <a:t>Observação:</a:t>
            </a:r>
          </a:p>
          <a:p>
            <a:pPr algn="just"/>
            <a:r>
              <a:rPr lang="pt-PT" sz="1400" dirty="0"/>
              <a:t>Dilema entre construir, negociar e monitorizar um maior número de objetivos e a facilitação no processo final de avaliação/Pontuação/classificação. Construir e monitorizar um maior número de indicadores implica um maior esforço inicial. Um maior número de objetivos facilita a diferenciação dos desempenhos individuais.</a:t>
            </a:r>
          </a:p>
        </p:txBody>
      </p:sp>
    </p:spTree>
    <p:extLst>
      <p:ext uri="{BB962C8B-B14F-4D97-AF65-F5344CB8AC3E}">
        <p14:creationId xmlns:p14="http://schemas.microsoft.com/office/powerpoint/2010/main" val="1798217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44F0A-6299-6D3C-430D-57BAC25C3F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7C2914-B990-3E36-D825-DB4A76C2A69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EB556F0E-1DC3-3248-2566-ADC5AA80342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72D50F5-0033-34F9-D6A5-E6737BCF9D01}"/>
              </a:ext>
            </a:extLst>
          </p:cNvPr>
          <p:cNvSpPr/>
          <p:nvPr/>
        </p:nvSpPr>
        <p:spPr>
          <a:xfrm>
            <a:off x="1737361" y="1219200"/>
            <a:ext cx="9767252" cy="5509200"/>
          </a:xfrm>
          <a:prstGeom prst="rect">
            <a:avLst/>
          </a:prstGeom>
          <a:ln>
            <a:noFill/>
          </a:ln>
        </p:spPr>
        <p:txBody>
          <a:bodyPr wrap="square">
            <a:spAutoFit/>
          </a:bodyPr>
          <a:lstStyle/>
          <a:p>
            <a:pPr algn="ctr"/>
            <a:r>
              <a:rPr lang="pt-PT" sz="1600" b="1" u="sng" dirty="0">
                <a:solidFill>
                  <a:srgbClr val="00B050"/>
                </a:solidFill>
              </a:rPr>
              <a:t>Quem define os objetivos?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Os objetivos a atingir por cada trabalhador devem ser definidos pelo avaliador e avaliado no início do período da avaliação, </a:t>
            </a:r>
            <a:r>
              <a:rPr lang="pt-PT" sz="1400" b="1" dirty="0">
                <a:solidFill>
                  <a:srgbClr val="00B050"/>
                </a:solidFill>
              </a:rPr>
              <a:t>prevalecendo, em caso de discordância, a posição do avaliador</a:t>
            </a:r>
            <a:r>
              <a:rPr lang="pt-PT" sz="1400" dirty="0"/>
              <a:t>; </a:t>
            </a:r>
            <a:r>
              <a:rPr lang="pt-PT" sz="1400" b="1" dirty="0">
                <a:solidFill>
                  <a:srgbClr val="0070C0"/>
                </a:solidFill>
              </a:rPr>
              <a:t>[alínea a) do n.º 3 do artigo 47.º]</a:t>
            </a:r>
            <a:endParaRPr lang="pt-PT" sz="1400" dirty="0"/>
          </a:p>
          <a:p>
            <a:endParaRPr lang="pt-PT" sz="1400" b="1" dirty="0">
              <a:solidFill>
                <a:srgbClr val="00B050"/>
              </a:solidFill>
            </a:endParaRPr>
          </a:p>
          <a:p>
            <a:pPr algn="ctr"/>
            <a:r>
              <a:rPr lang="pt-PT" sz="1400" b="1" dirty="0">
                <a:solidFill>
                  <a:srgbClr val="00B050"/>
                </a:solidFill>
              </a:rPr>
              <a:t>E</a:t>
            </a:r>
          </a:p>
          <a:p>
            <a:pPr algn="ctr"/>
            <a:r>
              <a:rPr lang="pt-PT" sz="1600" b="1" u="sng" dirty="0">
                <a:solidFill>
                  <a:srgbClr val="00B050"/>
                </a:solidFill>
              </a:rPr>
              <a:t>Pode o dirigente máximo emitir orientações que determinem/definem um quadro de negociação/contratualização em sede de SIADAPRA 3 (n.º de objetivos e indicadores a negociar; alguns objetivos e alguns indicadores a negociar, as metas a atingir, etc.)?</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mas…</a:t>
            </a:r>
          </a:p>
          <a:p>
            <a:pPr marL="285750" indent="-285750" algn="just">
              <a:buFont typeface="Wingdings" panose="05000000000000000000" pitchFamily="2" charset="2"/>
              <a:buChar char="Ø"/>
            </a:pPr>
            <a:r>
              <a:rPr lang="pt-PT" sz="1400" b="1" dirty="0">
                <a:solidFill>
                  <a:srgbClr val="00B050"/>
                </a:solidFill>
              </a:rPr>
              <a:t>Considerando os determinativos no diploma que estabelece o SIADAPRA 3;</a:t>
            </a:r>
          </a:p>
          <a:p>
            <a:pPr marL="285750" indent="-285750" algn="just">
              <a:buFont typeface="Wingdings" panose="05000000000000000000" pitchFamily="2" charset="2"/>
              <a:buChar char="Ø"/>
            </a:pPr>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Considerando o alinhamento com o determinado no QUAR;</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Considerando a Natureza das Funções;</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Estabelecendo e comunicando esse quadro atempadamente para a organização;</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 se possível, concertando, previamente, com os dirigentes intermédios.</a:t>
            </a:r>
          </a:p>
        </p:txBody>
      </p:sp>
    </p:spTree>
    <p:extLst>
      <p:ext uri="{BB962C8B-B14F-4D97-AF65-F5344CB8AC3E}">
        <p14:creationId xmlns:p14="http://schemas.microsoft.com/office/powerpoint/2010/main" val="862333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BACB-CDB1-D672-C513-86A51C0E66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133A8B-60FA-08AE-54A6-60D6EE5A14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5DB3FE0-3CC8-B427-4018-E65D2C95818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390453F-89CD-5B00-86C5-B957ED8D67A1}"/>
              </a:ext>
            </a:extLst>
          </p:cNvPr>
          <p:cNvSpPr/>
          <p:nvPr/>
        </p:nvSpPr>
        <p:spPr>
          <a:xfrm>
            <a:off x="1737361" y="1411704"/>
            <a:ext cx="9767252" cy="4708981"/>
          </a:xfrm>
          <a:prstGeom prst="rect">
            <a:avLst/>
          </a:prstGeom>
          <a:ln>
            <a:noFill/>
          </a:ln>
        </p:spPr>
        <p:txBody>
          <a:bodyPr wrap="square">
            <a:spAutoFit/>
          </a:bodyPr>
          <a:lstStyle/>
          <a:p>
            <a:pPr algn="ctr"/>
            <a:r>
              <a:rPr lang="pt-PT" sz="1600" b="1" u="sng" dirty="0">
                <a:solidFill>
                  <a:srgbClr val="00B050"/>
                </a:solidFill>
              </a:rPr>
              <a:t>Posso definir objetivos partilhados?</a:t>
            </a:r>
          </a:p>
          <a:p>
            <a:pPr algn="ctr"/>
            <a:r>
              <a:rPr lang="pt-PT" sz="1600" b="1" u="sng" dirty="0">
                <a:solidFill>
                  <a:srgbClr val="00B050"/>
                </a:solidFill>
              </a:rPr>
              <a:t>E como os defino?</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Podem ser fixados </a:t>
            </a:r>
            <a:r>
              <a:rPr lang="pt-PT" sz="1400" b="1" dirty="0">
                <a:solidFill>
                  <a:srgbClr val="00B050"/>
                </a:solidFill>
              </a:rPr>
              <a:t>objetivos de responsabilidade partilhada </a:t>
            </a:r>
            <a:r>
              <a:rPr lang="pt-PT" sz="1400" dirty="0"/>
              <a:t>sempre que impliquem o desenvolvimento de um trabalho em equipa ou esforço convergente para uma finalidade determinada. </a:t>
            </a:r>
            <a:r>
              <a:rPr lang="pt-PT" sz="1400" b="1" dirty="0">
                <a:solidFill>
                  <a:srgbClr val="0070C0"/>
                </a:solidFill>
              </a:rPr>
              <a:t>(n.º 4 do artigo 46.º)</a:t>
            </a:r>
            <a:endParaRPr lang="pt-PT" sz="1400" dirty="0"/>
          </a:p>
          <a:p>
            <a:pPr algn="just"/>
            <a:endParaRPr lang="pt-PT" sz="1400" dirty="0"/>
          </a:p>
          <a:p>
            <a:pPr algn="just"/>
            <a:r>
              <a:rPr lang="pt-PT" sz="1400" dirty="0"/>
              <a:t>A </a:t>
            </a:r>
            <a:r>
              <a:rPr lang="pt-PT" sz="1400" b="1" dirty="0">
                <a:solidFill>
                  <a:srgbClr val="00B050"/>
                </a:solidFill>
              </a:rPr>
              <a:t>avaliação dos resultados obtidos em objetivos de responsabilidade partilhada </a:t>
            </a:r>
            <a:r>
              <a:rPr lang="pt-PT" sz="1400" dirty="0"/>
              <a:t>previstos no n.º 3 do artigo anterior, </a:t>
            </a:r>
            <a:r>
              <a:rPr lang="pt-PT" sz="1400" b="1" dirty="0"/>
              <a:t>em regra</a:t>
            </a:r>
            <a:r>
              <a:rPr lang="pt-PT" sz="1400" dirty="0"/>
              <a:t>, </a:t>
            </a:r>
            <a:r>
              <a:rPr lang="pt-PT" sz="1400" b="1" dirty="0"/>
              <a:t>é idêntica para todos os trabalhadores neles envolvidos</a:t>
            </a:r>
            <a:r>
              <a:rPr lang="pt-PT" sz="1400" dirty="0"/>
              <a:t>, </a:t>
            </a:r>
            <a:r>
              <a:rPr lang="pt-PT" sz="1400" b="1" dirty="0">
                <a:solidFill>
                  <a:srgbClr val="00B050"/>
                </a:solidFill>
              </a:rPr>
              <a:t>podendo, mediante opção fundamentada do avaliador</a:t>
            </a:r>
            <a:r>
              <a:rPr lang="pt-PT" sz="1400" dirty="0"/>
              <a:t>, </a:t>
            </a:r>
            <a:r>
              <a:rPr lang="pt-PT" sz="1400" b="1" u="sng" dirty="0">
                <a:solidFill>
                  <a:schemeClr val="accent1">
                    <a:lumMod val="60000"/>
                    <a:lumOff val="40000"/>
                  </a:schemeClr>
                </a:solidFill>
              </a:rPr>
              <a:t>ser feita avaliação diferenciada consoante o contributo de cada trabalhador</a:t>
            </a:r>
            <a:r>
              <a:rPr lang="pt-PT" sz="1400" u="sng" dirty="0">
                <a:solidFill>
                  <a:schemeClr val="accent1">
                    <a:lumMod val="60000"/>
                    <a:lumOff val="40000"/>
                  </a:schemeClr>
                </a:solidFill>
              </a:rPr>
              <a:t>. </a:t>
            </a:r>
            <a:r>
              <a:rPr lang="pt-PT" sz="1400" b="1" dirty="0">
                <a:solidFill>
                  <a:srgbClr val="0070C0"/>
                </a:solidFill>
              </a:rPr>
              <a:t>(n.º 4 do artigo 47.º)</a:t>
            </a:r>
            <a:endParaRPr lang="pt-PT" sz="1400" dirty="0"/>
          </a:p>
          <a:p>
            <a:endParaRPr lang="pt-PT" sz="1400" u="sng" dirty="0">
              <a:solidFill>
                <a:schemeClr val="accent1">
                  <a:lumMod val="60000"/>
                  <a:lumOff val="40000"/>
                </a:schemeClr>
              </a:solidFill>
            </a:endParaRPr>
          </a:p>
          <a:p>
            <a:pPr algn="ctr"/>
            <a:r>
              <a:rPr lang="pt-PT" sz="1600" b="1" u="sng" dirty="0">
                <a:solidFill>
                  <a:srgbClr val="00B050"/>
                </a:solidFill>
              </a:rPr>
              <a:t>A definição de um ou mais do que um objetivo partilhado, obriga a que todos os objetivos sejam partilhados?</a:t>
            </a:r>
          </a:p>
          <a:p>
            <a:pPr algn="ctr"/>
            <a:endParaRPr lang="pt-PT" sz="1600" b="1" dirty="0">
              <a:solidFill>
                <a:srgbClr val="00B050"/>
              </a:solidFill>
            </a:endParaRPr>
          </a:p>
          <a:p>
            <a:pPr algn="ctr"/>
            <a:r>
              <a:rPr lang="pt-PT" sz="1600" b="1" u="sng" dirty="0"/>
              <a:t>Resposta:</a:t>
            </a:r>
          </a:p>
          <a:p>
            <a:pPr algn="ctr"/>
            <a:endParaRPr lang="pt-PT" sz="1600" b="1" dirty="0">
              <a:solidFill>
                <a:srgbClr val="00B050"/>
              </a:solidFill>
            </a:endParaRPr>
          </a:p>
          <a:p>
            <a:pPr algn="ctr"/>
            <a:r>
              <a:rPr lang="pt-PT" sz="1600" b="1" dirty="0">
                <a:solidFill>
                  <a:srgbClr val="00B050"/>
                </a:solidFill>
              </a:rPr>
              <a:t>Não</a:t>
            </a:r>
          </a:p>
          <a:p>
            <a:endParaRPr lang="pt-PT" sz="1400" u="sng" dirty="0">
              <a:solidFill>
                <a:schemeClr val="accent1">
                  <a:lumMod val="60000"/>
                  <a:lumOff val="40000"/>
                </a:schemeClr>
              </a:solidFill>
            </a:endParaRPr>
          </a:p>
        </p:txBody>
      </p:sp>
    </p:spTree>
    <p:extLst>
      <p:ext uri="{BB962C8B-B14F-4D97-AF65-F5344CB8AC3E}">
        <p14:creationId xmlns:p14="http://schemas.microsoft.com/office/powerpoint/2010/main" val="676510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FA215-31E7-4BCA-8B42-5FCCF5EAD7C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D5534B3-8155-E6D1-7E68-0EBC8DB7AB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2DB8A7B-5EE9-2B5C-2FC7-A60E4A364F4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53E7C45-D7C8-954D-5B27-4BA53924D772}"/>
              </a:ext>
            </a:extLst>
          </p:cNvPr>
          <p:cNvSpPr/>
          <p:nvPr/>
        </p:nvSpPr>
        <p:spPr>
          <a:xfrm>
            <a:off x="1737361" y="1411704"/>
            <a:ext cx="9767252" cy="5016758"/>
          </a:xfrm>
          <a:prstGeom prst="rect">
            <a:avLst/>
          </a:prstGeom>
          <a:ln>
            <a:noFill/>
          </a:ln>
        </p:spPr>
        <p:txBody>
          <a:bodyPr wrap="square">
            <a:spAutoFit/>
          </a:bodyPr>
          <a:lstStyle/>
          <a:p>
            <a:pPr algn="ctr"/>
            <a:r>
              <a:rPr lang="pt-PT" sz="1600" b="1" u="sng" dirty="0">
                <a:solidFill>
                  <a:srgbClr val="00B050"/>
                </a:solidFill>
              </a:rPr>
              <a:t>Podem ser definidos objetivos individuais que na prática, na sua construção sejam iguais aos objetivos da Unidade Orgânica?</a:t>
            </a:r>
          </a:p>
          <a:p>
            <a:pPr algn="ctr"/>
            <a:endParaRPr lang="pt-PT" sz="1600" b="1" dirty="0">
              <a:solidFill>
                <a:srgbClr val="00B050"/>
              </a:solidFill>
            </a:endParaRPr>
          </a:p>
          <a:p>
            <a:pPr algn="ctr"/>
            <a:r>
              <a:rPr lang="pt-PT" sz="1600" b="1" u="sng" dirty="0"/>
              <a:t>Resposta:</a:t>
            </a:r>
          </a:p>
          <a:p>
            <a:pPr algn="ctr"/>
            <a:endParaRPr lang="pt-PT" sz="1600" b="1" dirty="0"/>
          </a:p>
          <a:p>
            <a:pPr algn="ctr"/>
            <a:r>
              <a:rPr lang="pt-PT" sz="1600" b="1" dirty="0">
                <a:solidFill>
                  <a:srgbClr val="00B050"/>
                </a:solidFill>
              </a:rPr>
              <a:t>Sim</a:t>
            </a:r>
          </a:p>
          <a:p>
            <a:endParaRPr lang="pt-PT" sz="1400" dirty="0"/>
          </a:p>
          <a:p>
            <a:pPr marL="285750" indent="-285750" algn="just">
              <a:buFont typeface="Wingdings" panose="05000000000000000000" pitchFamily="2" charset="2"/>
              <a:buChar char="Ø"/>
            </a:pPr>
            <a:r>
              <a:rPr lang="pt-PT" sz="1400" dirty="0"/>
              <a:t>No caso de objetivos partilhados;</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No caso de objetivos de Eficácia que se prendam com indicadores comparáveis com outros serviços de idêntica natureza;</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No caso de objetivos de Qualidade, que se prendam com a perceção dos cidadãos, utentes, outros serviços, parceiros, </a:t>
            </a:r>
            <a:r>
              <a:rPr lang="pt-PT" sz="1400" dirty="0" err="1"/>
              <a:t>etc</a:t>
            </a:r>
            <a:r>
              <a:rPr lang="pt-PT" sz="1400" dirty="0"/>
              <a:t>;</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No caso de objetivos de Qualidade que se prendam com indicadores comparáveis com outros serviços de idêntica natureza;</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No caso de objetivos de Eficiência que se prendam com redução de custos;</a:t>
            </a:r>
          </a:p>
          <a:p>
            <a:pPr algn="just"/>
            <a:endParaRPr lang="pt-PT" sz="1400" dirty="0"/>
          </a:p>
          <a:p>
            <a:pPr marL="285750" indent="-285750" algn="just">
              <a:buFont typeface="Wingdings" panose="05000000000000000000" pitchFamily="2" charset="2"/>
              <a:buChar char="Ø"/>
            </a:pPr>
            <a:r>
              <a:rPr lang="pt-PT" sz="1400" dirty="0"/>
              <a:t>Etc.</a:t>
            </a:r>
          </a:p>
          <a:p>
            <a:endParaRPr lang="pt-PT" sz="1400" u="sng" dirty="0">
              <a:solidFill>
                <a:schemeClr val="accent1">
                  <a:lumMod val="60000"/>
                  <a:lumOff val="40000"/>
                </a:schemeClr>
              </a:solidFill>
            </a:endParaRPr>
          </a:p>
        </p:txBody>
      </p:sp>
    </p:spTree>
    <p:extLst>
      <p:ext uri="{BB962C8B-B14F-4D97-AF65-F5344CB8AC3E}">
        <p14:creationId xmlns:p14="http://schemas.microsoft.com/office/powerpoint/2010/main" val="2922806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63470"/>
            <a:ext cx="9767252" cy="5478423"/>
          </a:xfrm>
          <a:prstGeom prst="rect">
            <a:avLst/>
          </a:prstGeom>
        </p:spPr>
        <p:txBody>
          <a:bodyPr wrap="square">
            <a:spAutoFit/>
          </a:bodyPr>
          <a:lstStyle/>
          <a:p>
            <a:r>
              <a:rPr lang="pt-PT" sz="1400" b="1" dirty="0"/>
              <a:t>Exemplo1</a:t>
            </a:r>
            <a:r>
              <a:rPr lang="pt-PT" sz="1400" dirty="0"/>
              <a:t>:</a:t>
            </a:r>
          </a:p>
          <a:p>
            <a:r>
              <a:rPr lang="pt-PT" sz="1400" dirty="0"/>
              <a:t>Objetivo de </a:t>
            </a:r>
            <a:r>
              <a:rPr lang="pt-PT" sz="1400" b="1" dirty="0">
                <a:solidFill>
                  <a:srgbClr val="FF6600"/>
                </a:solidFill>
              </a:rPr>
              <a:t>Qualidade</a:t>
            </a:r>
            <a:r>
              <a:rPr lang="pt-PT" sz="1400" dirty="0"/>
              <a:t> </a:t>
            </a:r>
            <a:r>
              <a:rPr lang="pt-PT" sz="1400" b="1" dirty="0">
                <a:solidFill>
                  <a:srgbClr val="00B050"/>
                </a:solidFill>
              </a:rPr>
              <a:t>do Organismo/Serviço </a:t>
            </a:r>
            <a:r>
              <a:rPr lang="pt-PT" sz="1400" b="1" dirty="0">
                <a:solidFill>
                  <a:schemeClr val="accent1">
                    <a:lumMod val="60000"/>
                    <a:lumOff val="40000"/>
                  </a:schemeClr>
                </a:solidFill>
              </a:rPr>
              <a:t>(SIADAPRA1 - QUAR)</a:t>
            </a:r>
          </a:p>
          <a:p>
            <a:r>
              <a:rPr lang="pt-PT" sz="1400" b="1" dirty="0">
                <a:solidFill>
                  <a:srgbClr val="00B050"/>
                </a:solidFill>
              </a:rPr>
              <a:t>Objetivo organizacional </a:t>
            </a:r>
            <a:r>
              <a:rPr lang="pt-PT" sz="1400" dirty="0"/>
              <a:t>– Aumentar o nível de satisfação médio, dos utentes do Serviço, relativamente ao serviço prestado em comparação com a média dos últimos 5 anos.</a:t>
            </a:r>
          </a:p>
          <a:p>
            <a:r>
              <a:rPr lang="pt-PT" sz="1400" b="1" dirty="0"/>
              <a:t>Indicador</a:t>
            </a:r>
            <a:r>
              <a:rPr lang="pt-PT" sz="1400" dirty="0"/>
              <a:t>: Nível de satisfação</a:t>
            </a:r>
          </a:p>
          <a:p>
            <a:r>
              <a:rPr lang="pt-PT" sz="1400" b="1" dirty="0"/>
              <a:t>Formula</a:t>
            </a:r>
            <a:r>
              <a:rPr lang="pt-PT" sz="1400" dirty="0"/>
              <a:t>: não existe.</a:t>
            </a:r>
          </a:p>
          <a:p>
            <a:r>
              <a:rPr lang="pt-PT" sz="1400" b="1" dirty="0"/>
              <a:t>Meta</a:t>
            </a:r>
            <a:r>
              <a:rPr lang="pt-PT" sz="1400" dirty="0"/>
              <a:t>: Nível 4 numa escala de 1 a 5</a:t>
            </a:r>
          </a:p>
          <a:p>
            <a:r>
              <a:rPr lang="pt-PT" sz="1400" b="1" dirty="0"/>
              <a:t>Métrica</a:t>
            </a:r>
            <a:r>
              <a:rPr lang="pt-PT" sz="1400" dirty="0"/>
              <a:t>: nível 1 a 5</a:t>
            </a:r>
          </a:p>
          <a:p>
            <a:r>
              <a:rPr lang="pt-PT" sz="1400" b="1" dirty="0"/>
              <a:t>Superação</a:t>
            </a:r>
            <a:r>
              <a:rPr lang="pt-PT" sz="1400" dirty="0"/>
              <a:t>: Maior que 4</a:t>
            </a:r>
          </a:p>
          <a:p>
            <a:r>
              <a:rPr lang="pt-PT" sz="1400" b="1" dirty="0"/>
              <a:t>Peso do objetivo </a:t>
            </a:r>
            <a:r>
              <a:rPr lang="pt-PT" sz="1400" dirty="0"/>
              <a:t>no conjunto dos 4 objetivos Organizacionais 50%</a:t>
            </a:r>
          </a:p>
          <a:p>
            <a:endParaRPr lang="pt-PT" sz="1400" b="1" dirty="0"/>
          </a:p>
          <a:p>
            <a:r>
              <a:rPr lang="pt-PT" sz="1400" b="1" dirty="0"/>
              <a:t>Exemplo1:</a:t>
            </a:r>
          </a:p>
          <a:p>
            <a:r>
              <a:rPr lang="pt-PT" sz="1400" dirty="0"/>
              <a:t>Objetivo de </a:t>
            </a:r>
            <a:r>
              <a:rPr lang="pt-PT" sz="1400" b="1" dirty="0">
                <a:solidFill>
                  <a:srgbClr val="FF6600"/>
                </a:solidFill>
              </a:rPr>
              <a:t>Qualidade</a:t>
            </a:r>
            <a:r>
              <a:rPr lang="pt-PT" sz="1400" dirty="0"/>
              <a:t> </a:t>
            </a:r>
            <a:r>
              <a:rPr lang="pt-PT" sz="1400" b="1" dirty="0">
                <a:solidFill>
                  <a:srgbClr val="00B050"/>
                </a:solidFill>
              </a:rPr>
              <a:t>Partilhado</a:t>
            </a:r>
            <a:r>
              <a:rPr lang="pt-PT" sz="1400" dirty="0"/>
              <a:t> </a:t>
            </a:r>
            <a:r>
              <a:rPr lang="pt-PT" sz="1400" b="1" dirty="0">
                <a:solidFill>
                  <a:srgbClr val="FF6600"/>
                </a:solidFill>
              </a:rPr>
              <a:t>(SIADAPRA3 – Ficha de avaliação)</a:t>
            </a:r>
          </a:p>
          <a:p>
            <a:r>
              <a:rPr lang="pt-PT" sz="1400" b="1" dirty="0">
                <a:solidFill>
                  <a:srgbClr val="00B050"/>
                </a:solidFill>
              </a:rPr>
              <a:t>Objetivo Individual Partilhado </a:t>
            </a:r>
            <a:r>
              <a:rPr lang="pt-PT" sz="1400" dirty="0"/>
              <a:t>– Atingir o nível de satisfação médio, dos utentes do Serviço, de 4, numa escala de 1 a 5.</a:t>
            </a:r>
          </a:p>
          <a:p>
            <a:r>
              <a:rPr lang="pt-PT" sz="1400" b="1" dirty="0"/>
              <a:t>Indicador</a:t>
            </a:r>
            <a:r>
              <a:rPr lang="pt-PT" sz="1400" dirty="0"/>
              <a:t>: Nível de satisfação</a:t>
            </a:r>
          </a:p>
          <a:p>
            <a:r>
              <a:rPr lang="pt-PT" sz="1400" b="1" dirty="0"/>
              <a:t>Formula</a:t>
            </a:r>
            <a:r>
              <a:rPr lang="pt-PT" sz="1400" dirty="0"/>
              <a:t>: não existe.</a:t>
            </a:r>
          </a:p>
          <a:p>
            <a:r>
              <a:rPr lang="pt-PT" sz="1400" b="1" dirty="0"/>
              <a:t>Meta: </a:t>
            </a:r>
            <a:r>
              <a:rPr lang="pt-PT" sz="1400" dirty="0"/>
              <a:t>Nível 4 numa escala de 1 a 5</a:t>
            </a:r>
          </a:p>
          <a:p>
            <a:r>
              <a:rPr lang="pt-PT" sz="1400" b="1" dirty="0"/>
              <a:t>Métrica</a:t>
            </a:r>
            <a:r>
              <a:rPr lang="pt-PT" sz="1400" dirty="0"/>
              <a:t>: nível 1 a 4</a:t>
            </a:r>
          </a:p>
          <a:p>
            <a:r>
              <a:rPr lang="pt-PT" sz="1400" b="1" dirty="0"/>
              <a:t>Superação</a:t>
            </a:r>
            <a:r>
              <a:rPr lang="pt-PT" sz="1400" dirty="0"/>
              <a:t>: maior que 4</a:t>
            </a:r>
          </a:p>
          <a:p>
            <a:endParaRPr lang="pt-PT" sz="1400" b="1" u="sng" dirty="0">
              <a:solidFill>
                <a:srgbClr val="00B050"/>
              </a:solidFill>
            </a:endParaRPr>
          </a:p>
          <a:p>
            <a:r>
              <a:rPr lang="pt-PT" sz="1400" b="1" u="sng" dirty="0">
                <a:solidFill>
                  <a:srgbClr val="00B050"/>
                </a:solidFill>
              </a:rPr>
              <a:t>Peso do objetivo </a:t>
            </a:r>
            <a:r>
              <a:rPr lang="pt-PT" sz="1400" b="1" u="sng" dirty="0">
                <a:solidFill>
                  <a:schemeClr val="accent1">
                    <a:lumMod val="60000"/>
                    <a:lumOff val="40000"/>
                  </a:schemeClr>
                </a:solidFill>
              </a:rPr>
              <a:t>(elemento diferenciador)</a:t>
            </a:r>
          </a:p>
          <a:p>
            <a:r>
              <a:rPr lang="pt-PT" sz="1400" b="1" dirty="0"/>
              <a:t>Pessoal do atendimento </a:t>
            </a:r>
            <a:r>
              <a:rPr lang="pt-PT" sz="1400" dirty="0"/>
              <a:t>50% no conjunto dos 4 objetivos negociados</a:t>
            </a:r>
          </a:p>
          <a:p>
            <a:r>
              <a:rPr lang="pt-PT" sz="1400" b="1" dirty="0"/>
              <a:t>Pessoal em tarefas de suporte </a:t>
            </a:r>
            <a:r>
              <a:rPr lang="pt-PT" sz="1400" dirty="0"/>
              <a:t>25% no conjunto do 4 objetivos negociados</a:t>
            </a:r>
          </a:p>
          <a:p>
            <a:r>
              <a:rPr lang="pt-PT" sz="1400" b="1" dirty="0"/>
              <a:t>Pessoal de informática </a:t>
            </a:r>
            <a:r>
              <a:rPr lang="pt-PT" sz="1400" dirty="0"/>
              <a:t>30% no conjunto dos 4 objetivos negociados</a:t>
            </a:r>
          </a:p>
        </p:txBody>
      </p:sp>
    </p:spTree>
    <p:extLst>
      <p:ext uri="{BB962C8B-B14F-4D97-AF65-F5344CB8AC3E}">
        <p14:creationId xmlns:p14="http://schemas.microsoft.com/office/powerpoint/2010/main" val="3292825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63470"/>
            <a:ext cx="9767252" cy="5262979"/>
          </a:xfrm>
          <a:prstGeom prst="rect">
            <a:avLst/>
          </a:prstGeom>
        </p:spPr>
        <p:txBody>
          <a:bodyPr wrap="square">
            <a:spAutoFit/>
          </a:bodyPr>
          <a:lstStyle/>
          <a:p>
            <a:r>
              <a:rPr lang="pt-PT" sz="1400" b="1" dirty="0"/>
              <a:t>Exemplo 2:</a:t>
            </a:r>
          </a:p>
          <a:p>
            <a:r>
              <a:rPr lang="pt-PT" sz="1400" dirty="0"/>
              <a:t>Objetivo de </a:t>
            </a:r>
            <a:r>
              <a:rPr lang="pt-PT" sz="1400" b="1" dirty="0">
                <a:solidFill>
                  <a:srgbClr val="FF6600"/>
                </a:solidFill>
              </a:rPr>
              <a:t>Eficácia</a:t>
            </a:r>
            <a:r>
              <a:rPr lang="pt-PT" sz="1400" dirty="0"/>
              <a:t> </a:t>
            </a:r>
            <a:r>
              <a:rPr lang="pt-PT" sz="1400" b="1" dirty="0">
                <a:solidFill>
                  <a:srgbClr val="00B050"/>
                </a:solidFill>
              </a:rPr>
              <a:t>do Organismo/Serviço </a:t>
            </a:r>
            <a:r>
              <a:rPr lang="pt-PT" sz="1400" b="1" dirty="0">
                <a:solidFill>
                  <a:schemeClr val="accent1">
                    <a:lumMod val="60000"/>
                    <a:lumOff val="40000"/>
                  </a:schemeClr>
                </a:solidFill>
              </a:rPr>
              <a:t>(SIADAPRA1 - QUAR)</a:t>
            </a:r>
          </a:p>
          <a:p>
            <a:r>
              <a:rPr lang="pt-PT" sz="1400" b="1" dirty="0">
                <a:solidFill>
                  <a:srgbClr val="00B050"/>
                </a:solidFill>
              </a:rPr>
              <a:t>Objetivo organizacional </a:t>
            </a:r>
            <a:r>
              <a:rPr lang="pt-PT" sz="1400" dirty="0"/>
              <a:t>– Aumentar a área florestal arborizada com criptoméria na RAA relativamente a 2021.</a:t>
            </a:r>
          </a:p>
          <a:p>
            <a:r>
              <a:rPr lang="pt-PT" sz="1400" b="1" dirty="0"/>
              <a:t>Indicador</a:t>
            </a:r>
            <a:r>
              <a:rPr lang="pt-PT" sz="1400" dirty="0"/>
              <a:t>: Taxa de arborização com criptoméria.</a:t>
            </a:r>
          </a:p>
          <a:p>
            <a:r>
              <a:rPr lang="pt-PT" sz="1400" b="1" dirty="0"/>
              <a:t>Formula</a:t>
            </a:r>
            <a:r>
              <a:rPr lang="pt-PT" sz="1400" dirty="0"/>
              <a:t>: (n.º hectares plantados em 2023/ n.º hectares plantados em 2022)*100.</a:t>
            </a:r>
          </a:p>
          <a:p>
            <a:r>
              <a:rPr lang="pt-PT" sz="1400" b="1" dirty="0"/>
              <a:t>Meta: </a:t>
            </a:r>
            <a:r>
              <a:rPr lang="pt-PT" sz="1400" dirty="0"/>
              <a:t>2%</a:t>
            </a:r>
          </a:p>
          <a:p>
            <a:r>
              <a:rPr lang="pt-PT" sz="1400" b="1" dirty="0"/>
              <a:t>Métrica: </a:t>
            </a:r>
            <a:r>
              <a:rPr lang="pt-PT" sz="1400" dirty="0"/>
              <a:t>percentagem</a:t>
            </a:r>
          </a:p>
          <a:p>
            <a:r>
              <a:rPr lang="pt-PT" sz="1400" b="1" dirty="0"/>
              <a:t>Superação: </a:t>
            </a:r>
            <a:r>
              <a:rPr lang="pt-PT" sz="1400" dirty="0"/>
              <a:t>3%</a:t>
            </a:r>
          </a:p>
          <a:p>
            <a:r>
              <a:rPr lang="pt-PT" sz="1400" b="1" dirty="0"/>
              <a:t>Peso do objetivo </a:t>
            </a:r>
            <a:r>
              <a:rPr lang="pt-PT" sz="1400" dirty="0"/>
              <a:t>no conjunto dos 4 objetivos Organizacionais 50%</a:t>
            </a:r>
          </a:p>
          <a:p>
            <a:pPr algn="just"/>
            <a:endParaRPr lang="pt-PT" sz="1400" b="1" dirty="0"/>
          </a:p>
          <a:p>
            <a:pPr algn="just"/>
            <a:r>
              <a:rPr lang="pt-PT" sz="1400" b="1" dirty="0"/>
              <a:t>Exemplo 2:</a:t>
            </a:r>
          </a:p>
          <a:p>
            <a:r>
              <a:rPr lang="pt-PT" sz="1400" dirty="0"/>
              <a:t>Objetivo de </a:t>
            </a:r>
            <a:r>
              <a:rPr lang="pt-PT" sz="1400" b="1" dirty="0">
                <a:solidFill>
                  <a:srgbClr val="FF6600"/>
                </a:solidFill>
              </a:rPr>
              <a:t>Eficácia</a:t>
            </a:r>
            <a:r>
              <a:rPr lang="pt-PT" sz="1400" dirty="0"/>
              <a:t> </a:t>
            </a:r>
            <a:r>
              <a:rPr lang="pt-PT" sz="1400" b="1" dirty="0">
                <a:solidFill>
                  <a:srgbClr val="00B050"/>
                </a:solidFill>
              </a:rPr>
              <a:t>Partilhado</a:t>
            </a:r>
            <a:r>
              <a:rPr lang="pt-PT" sz="1400" dirty="0"/>
              <a:t> </a:t>
            </a:r>
            <a:r>
              <a:rPr lang="pt-PT" sz="1400" b="1" dirty="0">
                <a:solidFill>
                  <a:srgbClr val="FF6600"/>
                </a:solidFill>
              </a:rPr>
              <a:t>(SIADAPRA3 – Ficha de avaliação)</a:t>
            </a:r>
          </a:p>
          <a:p>
            <a:pPr algn="just"/>
            <a:r>
              <a:rPr lang="pt-PT" sz="1400" b="1" dirty="0">
                <a:solidFill>
                  <a:srgbClr val="00B050"/>
                </a:solidFill>
              </a:rPr>
              <a:t>Objetivo individual partilhado </a:t>
            </a:r>
            <a:r>
              <a:rPr lang="pt-PT" sz="1400" dirty="0"/>
              <a:t>– Aumentar em 2% a área florestal arborizada com criptoméria na RAA relativamente a 2021.</a:t>
            </a:r>
          </a:p>
          <a:p>
            <a:pPr algn="just"/>
            <a:r>
              <a:rPr lang="pt-PT" sz="1400" b="1" dirty="0"/>
              <a:t>Indicador</a:t>
            </a:r>
            <a:r>
              <a:rPr lang="pt-PT" sz="1400" dirty="0"/>
              <a:t>: Taxa de arborização com criptoméria.</a:t>
            </a:r>
          </a:p>
          <a:p>
            <a:pPr algn="just"/>
            <a:r>
              <a:rPr lang="pt-PT" sz="1400" b="1" dirty="0"/>
              <a:t>Formula</a:t>
            </a:r>
            <a:r>
              <a:rPr lang="pt-PT" sz="1400" dirty="0"/>
              <a:t>: (n.º hectares plantados em 2023/ n.º hectares plantados em 2022)*100.</a:t>
            </a:r>
          </a:p>
          <a:p>
            <a:pPr algn="just"/>
            <a:r>
              <a:rPr lang="pt-PT" sz="1400" b="1" dirty="0"/>
              <a:t>Meta</a:t>
            </a:r>
            <a:r>
              <a:rPr lang="pt-PT" sz="1400" dirty="0"/>
              <a:t>: 2%</a:t>
            </a:r>
          </a:p>
          <a:p>
            <a:pPr algn="just"/>
            <a:r>
              <a:rPr lang="pt-PT" sz="1400" b="1" dirty="0"/>
              <a:t>Métrica</a:t>
            </a:r>
            <a:r>
              <a:rPr lang="pt-PT" sz="1400" dirty="0"/>
              <a:t>: percentagem</a:t>
            </a:r>
          </a:p>
          <a:p>
            <a:pPr algn="just"/>
            <a:r>
              <a:rPr lang="pt-PT" sz="1400" b="1" dirty="0"/>
              <a:t>Superação</a:t>
            </a:r>
            <a:r>
              <a:rPr lang="pt-PT" sz="1400" dirty="0"/>
              <a:t>: 3%</a:t>
            </a:r>
          </a:p>
          <a:p>
            <a:pPr algn="just"/>
            <a:endParaRPr lang="pt-PT" sz="1400" b="1" u="sng" dirty="0">
              <a:solidFill>
                <a:srgbClr val="00B050"/>
              </a:solidFill>
            </a:endParaRPr>
          </a:p>
          <a:p>
            <a:pPr algn="just"/>
            <a:r>
              <a:rPr lang="pt-PT" sz="1400" b="1" u="sng" dirty="0">
                <a:solidFill>
                  <a:srgbClr val="00B050"/>
                </a:solidFill>
              </a:rPr>
              <a:t>Peso do objetivo </a:t>
            </a:r>
            <a:r>
              <a:rPr lang="pt-PT" sz="1400" b="1" u="sng" dirty="0">
                <a:solidFill>
                  <a:schemeClr val="accent1">
                    <a:lumMod val="60000"/>
                    <a:lumOff val="40000"/>
                  </a:schemeClr>
                </a:solidFill>
              </a:rPr>
              <a:t>(elemento diferenciador)</a:t>
            </a:r>
          </a:p>
          <a:p>
            <a:pPr algn="just"/>
            <a:r>
              <a:rPr lang="pt-PT" sz="1400" b="1" dirty="0"/>
              <a:t>Pessoal em tarefas de planeamento </a:t>
            </a:r>
            <a:r>
              <a:rPr lang="pt-PT" sz="1400" dirty="0"/>
              <a:t>25% no conjunto dos 4 objetivos negociados</a:t>
            </a:r>
          </a:p>
          <a:p>
            <a:pPr algn="just"/>
            <a:r>
              <a:rPr lang="pt-PT" sz="1400" b="1" dirty="0"/>
              <a:t>Pessoal em tarefas de execução/campo </a:t>
            </a:r>
            <a:r>
              <a:rPr lang="pt-PT" sz="1400" dirty="0"/>
              <a:t>50% no conjunto de 4 objetivos negociados.</a:t>
            </a:r>
          </a:p>
        </p:txBody>
      </p:sp>
    </p:spTree>
    <p:extLst>
      <p:ext uri="{BB962C8B-B14F-4D97-AF65-F5344CB8AC3E}">
        <p14:creationId xmlns:p14="http://schemas.microsoft.com/office/powerpoint/2010/main" val="3350330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1197-1C3D-E8F6-626C-76513BCE406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574F9F2-B6CE-E56D-AF43-21C99E61357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2A305C5-0FC3-C7BC-EFF5-B6B2097233F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681A30BC-575B-4CAC-AB59-6A4E877F1E14}"/>
              </a:ext>
            </a:extLst>
          </p:cNvPr>
          <p:cNvSpPr/>
          <p:nvPr/>
        </p:nvSpPr>
        <p:spPr>
          <a:xfrm>
            <a:off x="1737361" y="1263470"/>
            <a:ext cx="9767252" cy="5139869"/>
          </a:xfrm>
          <a:prstGeom prst="rect">
            <a:avLst/>
          </a:prstGeom>
          <a:ln>
            <a:noFill/>
          </a:ln>
        </p:spPr>
        <p:txBody>
          <a:bodyPr wrap="square">
            <a:spAutoFit/>
          </a:bodyPr>
          <a:lstStyle/>
          <a:p>
            <a:pPr algn="ctr"/>
            <a:r>
              <a:rPr lang="pt-PT" sz="1600" b="1" u="sng" dirty="0">
                <a:solidFill>
                  <a:srgbClr val="00B050"/>
                </a:solidFill>
              </a:rPr>
              <a:t>É </a:t>
            </a:r>
            <a:r>
              <a:rPr lang="pt-PT" sz="1600" b="1" u="sng" dirty="0">
                <a:solidFill>
                  <a:srgbClr val="FF6600"/>
                </a:solidFill>
              </a:rPr>
              <a:t>obrigatória</a:t>
            </a:r>
            <a:r>
              <a:rPr lang="pt-PT" sz="1600" b="1" u="sng" dirty="0">
                <a:solidFill>
                  <a:srgbClr val="00B050"/>
                </a:solidFill>
              </a:rPr>
              <a:t> a contratualização de algum tipo de objetivos com os trabalhadores?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A contratualização de objetivos a atingir efetua-se de acordo com as seguintes regras:</a:t>
            </a:r>
          </a:p>
          <a:p>
            <a:pPr algn="just"/>
            <a:endParaRPr lang="pt-PT" sz="1400" dirty="0"/>
          </a:p>
          <a:p>
            <a:pPr algn="just"/>
            <a:r>
              <a:rPr lang="pt-PT" sz="1400" dirty="0"/>
              <a:t>A identificação de </a:t>
            </a:r>
            <a:r>
              <a:rPr lang="pt-PT" sz="1400" b="1" dirty="0">
                <a:solidFill>
                  <a:srgbClr val="00B050"/>
                </a:solidFill>
              </a:rPr>
              <a:t>resultados de aperfeiçoamento e desenvolvimento individual do trabalhador</a:t>
            </a:r>
            <a:r>
              <a:rPr lang="pt-PT" sz="1400" dirty="0"/>
              <a:t> </a:t>
            </a:r>
            <a:r>
              <a:rPr lang="pt-PT" sz="1400" b="1" dirty="0"/>
              <a:t>é </a:t>
            </a:r>
            <a:r>
              <a:rPr lang="pt-PT" sz="1400" b="1" dirty="0">
                <a:solidFill>
                  <a:schemeClr val="accent1">
                    <a:lumMod val="60000"/>
                    <a:lumOff val="40000"/>
                  </a:schemeClr>
                </a:solidFill>
              </a:rPr>
              <a:t>obrigatória</a:t>
            </a:r>
            <a:r>
              <a:rPr lang="pt-PT" sz="1400" b="1" dirty="0"/>
              <a:t> </a:t>
            </a:r>
            <a:r>
              <a:rPr lang="pt-PT" sz="1400" dirty="0"/>
              <a:t>num dos objetivos, </a:t>
            </a:r>
            <a:r>
              <a:rPr lang="pt-PT" sz="1400" b="1" dirty="0"/>
              <a:t>quando resulte de diagnóstico efetuado no âmbito de avaliação do desempenho classificado como </a:t>
            </a:r>
            <a:r>
              <a:rPr lang="pt-PT" sz="1400" b="1" dirty="0">
                <a:solidFill>
                  <a:schemeClr val="accent1">
                    <a:lumMod val="60000"/>
                    <a:lumOff val="40000"/>
                  </a:schemeClr>
                </a:solidFill>
              </a:rPr>
              <a:t>Desempenho inadequado</a:t>
            </a:r>
            <a:r>
              <a:rPr lang="pt-PT" sz="1400" b="1" dirty="0"/>
              <a:t>; </a:t>
            </a:r>
            <a:r>
              <a:rPr lang="pt-PT" sz="1400" b="1" dirty="0">
                <a:solidFill>
                  <a:srgbClr val="0070C0"/>
                </a:solidFill>
              </a:rPr>
              <a:t>[alínea b) do n.º 3 do artigo 46.º]</a:t>
            </a:r>
            <a:endParaRPr lang="pt-PT" sz="1400" dirty="0"/>
          </a:p>
          <a:p>
            <a:pPr algn="just"/>
            <a:endParaRPr lang="pt-PT" sz="1400" b="1" dirty="0"/>
          </a:p>
          <a:p>
            <a:pPr algn="just"/>
            <a:r>
              <a:rPr lang="pt-PT" sz="1400" b="1" dirty="0">
                <a:solidFill>
                  <a:srgbClr val="00B050"/>
                </a:solidFill>
              </a:rPr>
              <a:t>Os objetivos de aperfeiçoamento e desenvolvimento do trabalhador podem ser de âmbito relacional, de atitudes </a:t>
            </a:r>
            <a:r>
              <a:rPr lang="pt-PT" sz="1400" b="1" dirty="0">
                <a:solidFill>
                  <a:srgbClr val="FF0000"/>
                </a:solidFill>
              </a:rPr>
              <a:t>ou</a:t>
            </a:r>
            <a:r>
              <a:rPr lang="pt-PT" sz="1400" b="1" dirty="0">
                <a:solidFill>
                  <a:srgbClr val="00B050"/>
                </a:solidFill>
              </a:rPr>
              <a:t> de aquisição de competências técnicas e de métodos de trabalho</a:t>
            </a:r>
            <a:r>
              <a:rPr lang="pt-PT" sz="1400" dirty="0"/>
              <a:t>. </a:t>
            </a:r>
            <a:r>
              <a:rPr lang="pt-PT" sz="1400" b="1" dirty="0">
                <a:solidFill>
                  <a:srgbClr val="0070C0"/>
                </a:solidFill>
              </a:rPr>
              <a:t>[alínea c) do n.º 3 do artigo 46.º]</a:t>
            </a:r>
            <a:endParaRPr lang="pt-PT" sz="1400" dirty="0"/>
          </a:p>
          <a:p>
            <a:pPr algn="just"/>
            <a:endParaRPr lang="pt-PT" sz="1400" b="1" dirty="0">
              <a:solidFill>
                <a:srgbClr val="00B050"/>
              </a:solidFill>
            </a:endParaRPr>
          </a:p>
          <a:p>
            <a:pPr algn="just"/>
            <a:r>
              <a:rPr lang="pt-PT" sz="1400" b="1" dirty="0">
                <a:solidFill>
                  <a:srgbClr val="00B050"/>
                </a:solidFill>
              </a:rPr>
              <a:t>A atribuição da menção qualitativa de Desempenho inadequado deve ser acompanhada de caracterização que especifique os respetivos fundamentos, </a:t>
            </a:r>
            <a:r>
              <a:rPr lang="pt-PT" sz="1400" b="1" dirty="0">
                <a:solidFill>
                  <a:srgbClr val="FF9900"/>
                </a:solidFill>
              </a:rPr>
              <a:t>por parâmetro</a:t>
            </a:r>
            <a:r>
              <a:rPr lang="pt-PT" sz="1400" b="1" dirty="0">
                <a:solidFill>
                  <a:srgbClr val="00B050"/>
                </a:solidFill>
              </a:rPr>
              <a:t>, de modo a possibilitar decisões no sentido de</a:t>
            </a:r>
            <a:r>
              <a:rPr lang="pt-PT" sz="1400" dirty="0"/>
              <a:t>:</a:t>
            </a:r>
          </a:p>
          <a:p>
            <a:pPr algn="just"/>
            <a:endParaRPr lang="pt-PT" sz="1400" dirty="0"/>
          </a:p>
          <a:p>
            <a:pPr marL="742950" lvl="1" indent="-285750" algn="just">
              <a:buFont typeface="Wingdings" panose="05000000000000000000" pitchFamily="2" charset="2"/>
              <a:buChar char="Ø"/>
            </a:pPr>
            <a:r>
              <a:rPr lang="pt-PT" sz="1400" dirty="0"/>
              <a:t>Analisar os fundamentos de insuficiência no desempenho </a:t>
            </a:r>
            <a:r>
              <a:rPr lang="pt-PT" sz="1400" b="1" dirty="0">
                <a:solidFill>
                  <a:srgbClr val="00B050"/>
                </a:solidFill>
              </a:rPr>
              <a:t>e identificar as necessidades de formação</a:t>
            </a:r>
            <a:r>
              <a:rPr lang="pt-PT" sz="1400" dirty="0"/>
              <a:t> e o plano de desenvolvimento profissional adequados à melhoria do desempenho do trabalhador; </a:t>
            </a:r>
            <a:r>
              <a:rPr lang="pt-PT" sz="1400" b="1" dirty="0">
                <a:solidFill>
                  <a:srgbClr val="0070C0"/>
                </a:solidFill>
              </a:rPr>
              <a:t>[alínea a) do n.º 1 do artigo 53.º]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b) Fundamentar decisões de melhor aproveitamento das capacidades do trabalhador.</a:t>
            </a:r>
            <a:r>
              <a:rPr lang="pt-PT" sz="1400" b="1" dirty="0">
                <a:solidFill>
                  <a:srgbClr val="0070C0"/>
                </a:solidFill>
              </a:rPr>
              <a:t> [alínea b) do n.º 1 do artigo 53.º]</a:t>
            </a:r>
            <a:endParaRPr lang="pt-PT" sz="1400" dirty="0"/>
          </a:p>
        </p:txBody>
      </p:sp>
    </p:spTree>
    <p:extLst>
      <p:ext uri="{BB962C8B-B14F-4D97-AF65-F5344CB8AC3E}">
        <p14:creationId xmlns:p14="http://schemas.microsoft.com/office/powerpoint/2010/main" val="2131207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873E-CBA0-2AC9-8B1A-5988F39190E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B829BAE-5CC8-6C68-AEFA-586F20171D2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DD65674-5548-6950-FD12-D50F45310CB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5B8F8CDF-9FB6-E239-76D1-8B6242F823BE}"/>
              </a:ext>
            </a:extLst>
          </p:cNvPr>
          <p:cNvSpPr/>
          <p:nvPr/>
        </p:nvSpPr>
        <p:spPr>
          <a:xfrm>
            <a:off x="1737361" y="1263470"/>
            <a:ext cx="9767252" cy="5355312"/>
          </a:xfrm>
          <a:prstGeom prst="rect">
            <a:avLst/>
          </a:prstGeom>
          <a:ln>
            <a:noFill/>
          </a:ln>
        </p:spPr>
        <p:txBody>
          <a:bodyPr wrap="square">
            <a:spAutoFit/>
          </a:bodyPr>
          <a:lstStyle/>
          <a:p>
            <a:pPr algn="ctr"/>
            <a:r>
              <a:rPr lang="pt-PT" sz="1600" b="1" u="sng" dirty="0">
                <a:solidFill>
                  <a:srgbClr val="00B050"/>
                </a:solidFill>
              </a:rPr>
              <a:t>É </a:t>
            </a:r>
            <a:r>
              <a:rPr lang="pt-PT" sz="1600" b="1" u="sng" dirty="0">
                <a:solidFill>
                  <a:srgbClr val="FF6600"/>
                </a:solidFill>
              </a:rPr>
              <a:t>obrigatória</a:t>
            </a:r>
            <a:r>
              <a:rPr lang="pt-PT" sz="1600" b="1" u="sng" dirty="0">
                <a:solidFill>
                  <a:srgbClr val="00B050"/>
                </a:solidFill>
              </a:rPr>
              <a:t> a contratualização de algum tipo de objetivos com os trabalhadores (</a:t>
            </a:r>
            <a:r>
              <a:rPr lang="pt-PT" sz="1600" b="1" u="sng" dirty="0" err="1">
                <a:solidFill>
                  <a:srgbClr val="00B050"/>
                </a:solidFill>
              </a:rPr>
              <a:t>cont</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endParaRPr lang="pt-PT" sz="1400" dirty="0"/>
          </a:p>
          <a:p>
            <a:pPr algn="just"/>
            <a:r>
              <a:rPr lang="pt-PT" sz="1400" b="1" dirty="0">
                <a:solidFill>
                  <a:srgbClr val="00B050"/>
                </a:solidFill>
              </a:rPr>
              <a:t>As necessidades de formação identificadas devem traduzir-se em ações a incluir no plano de desenvolvimento profissional, no ano subsequente imediato. </a:t>
            </a:r>
            <a:r>
              <a:rPr lang="pt-PT" sz="1400" b="1" dirty="0">
                <a:solidFill>
                  <a:srgbClr val="0070C0"/>
                </a:solidFill>
              </a:rPr>
              <a:t>(n.º 2 do artigo 53.º)</a:t>
            </a:r>
            <a:endParaRPr lang="pt-PT" sz="1400" dirty="0"/>
          </a:p>
          <a:p>
            <a:pPr algn="just"/>
            <a:endParaRPr lang="pt-PT" sz="1400" dirty="0"/>
          </a:p>
          <a:p>
            <a:pPr algn="just"/>
            <a:r>
              <a:rPr lang="pt-PT" sz="1400" b="1" dirty="0">
                <a:solidFill>
                  <a:srgbClr val="00B050"/>
                </a:solidFill>
              </a:rPr>
              <a:t>Observação: </a:t>
            </a:r>
            <a:r>
              <a:rPr lang="pt-PT" sz="1400" dirty="0"/>
              <a:t>Se forem identificadas necessidades de aperfeiçoamento e desenvolvimento do trabalhador de âmbito relacional e de atitudes, para prossecução dos objetivos deste e/ou do serviço/organismo, a opção pode passar pela correlação com as competências comportamentais e neste caso o plano de formação pode passar por ações de formação especificas fornecidas pelas entidades já referidas anteriormente no capitulo das competências. Se estiverem em causa necessidades aperfeiçoamento e desenvolvimento do trabalhador relativas à aquisição de competências técnicas e métodos de trabalho, então ter-se-á de recorrer a outras entidades para formação.</a:t>
            </a:r>
          </a:p>
          <a:p>
            <a:pPr algn="just"/>
            <a:endParaRPr lang="pt-PT" sz="1400" dirty="0"/>
          </a:p>
          <a:p>
            <a:pPr algn="just"/>
            <a:r>
              <a:rPr lang="pt-PT" sz="1400" u="sng" dirty="0"/>
              <a:t>A menção de inadequado, pode advir do facto de o trabalhador não atingir os objetivos e/ou não possuir competências técnicas e funcionais ou </a:t>
            </a:r>
            <a:r>
              <a:rPr lang="pt-PT" sz="1400" b="1" u="sng" dirty="0">
                <a:solidFill>
                  <a:srgbClr val="C00000"/>
                </a:solidFill>
              </a:rPr>
              <a:t>não demonstrar competências comportamentais adequados </a:t>
            </a:r>
            <a:r>
              <a:rPr lang="pt-PT" sz="1400" u="sng" dirty="0"/>
              <a:t>. Caso estejam em causa estas últimas, dever-se-á ter em consideração na escolha das competências em sede de SIADAPRA3, ainda que o plano de formação não passe forçosamente pela aquisição, somente, deste tipo de competências.</a:t>
            </a:r>
            <a:endParaRPr lang="pt-PT" sz="1400" dirty="0"/>
          </a:p>
          <a:p>
            <a:pPr algn="just"/>
            <a:endParaRPr lang="pt-PT" sz="1400" dirty="0"/>
          </a:p>
          <a:p>
            <a:pPr algn="just"/>
            <a:r>
              <a:rPr lang="pt-PT" sz="1400" b="1" dirty="0">
                <a:solidFill>
                  <a:srgbClr val="00B050"/>
                </a:solidFill>
              </a:rPr>
              <a:t>Atenção:</a:t>
            </a:r>
          </a:p>
          <a:p>
            <a:pPr algn="just"/>
            <a:r>
              <a:rPr lang="pt-PT" sz="1400" b="1" dirty="0">
                <a:solidFill>
                  <a:srgbClr val="C00000"/>
                </a:solidFill>
              </a:rPr>
              <a:t>A aquisição de competências técnicas e de métodos de trabalho pode ter implicação direta na prossecução de resultados, mas não o terá necessariamente nos comportamentos.</a:t>
            </a:r>
          </a:p>
        </p:txBody>
      </p:sp>
    </p:spTree>
    <p:extLst>
      <p:ext uri="{BB962C8B-B14F-4D97-AF65-F5344CB8AC3E}">
        <p14:creationId xmlns:p14="http://schemas.microsoft.com/office/powerpoint/2010/main" val="278288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47587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00B050"/>
                </a:solidFill>
              </a:rPr>
              <a:t>Ciclo de Avaliação</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33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4792-46E8-2572-80C5-4DE6A6EAF7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2204F9-3AE5-221B-489A-DAEFFDB2463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BDA1724-2D44-3E95-FD57-1FE9CE29403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84FA029E-7FC8-9EB4-9B28-BC5B60CE9EE2}"/>
              </a:ext>
            </a:extLst>
          </p:cNvPr>
          <p:cNvSpPr/>
          <p:nvPr/>
        </p:nvSpPr>
        <p:spPr>
          <a:xfrm>
            <a:off x="1737361" y="1263470"/>
            <a:ext cx="9767252" cy="3416320"/>
          </a:xfrm>
          <a:prstGeom prst="rect">
            <a:avLst/>
          </a:prstGeom>
          <a:ln>
            <a:noFill/>
          </a:ln>
        </p:spPr>
        <p:txBody>
          <a:bodyPr wrap="square">
            <a:spAutoFit/>
          </a:bodyPr>
          <a:lstStyle/>
          <a:p>
            <a:pPr algn="ctr"/>
            <a:r>
              <a:rPr lang="pt-PT" sz="1600" b="1" u="sng" dirty="0">
                <a:solidFill>
                  <a:srgbClr val="00B050"/>
                </a:solidFill>
              </a:rPr>
              <a:t>Quem marca a reunião de contratualização de objetivos?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A reunião de contratualização </a:t>
            </a:r>
            <a:r>
              <a:rPr lang="pt-PT" sz="1400" b="1" dirty="0">
                <a:solidFill>
                  <a:srgbClr val="00B050"/>
                </a:solidFill>
              </a:rPr>
              <a:t>é marcada pelo avaliador ou requerida pelo avaliado</a:t>
            </a:r>
            <a:r>
              <a:rPr lang="pt-PT" sz="1400" dirty="0"/>
              <a:t>. </a:t>
            </a:r>
            <a:r>
              <a:rPr lang="pt-PT" sz="1400" b="1" dirty="0">
                <a:solidFill>
                  <a:srgbClr val="0070C0"/>
                </a:solidFill>
              </a:rPr>
              <a:t>(n.º 4 do artigo 65.º)</a:t>
            </a:r>
            <a:endParaRPr lang="pt-PT" sz="1400" dirty="0"/>
          </a:p>
          <a:p>
            <a:pPr algn="just"/>
            <a:endParaRPr lang="pt-PT" sz="1400" dirty="0"/>
          </a:p>
          <a:p>
            <a:pPr algn="just"/>
            <a:r>
              <a:rPr lang="pt-PT" sz="1400" dirty="0"/>
              <a:t>No caso de o requerimento acima referido não obter resposta nos prazos legais, traduzida em marcação de reunião, pode o </a:t>
            </a:r>
            <a:r>
              <a:rPr lang="pt-PT" sz="1400" b="1" dirty="0">
                <a:solidFill>
                  <a:srgbClr val="00B050"/>
                </a:solidFill>
              </a:rPr>
              <a:t>avaliado requerer ao dirigente máximo </a:t>
            </a:r>
            <a:r>
              <a:rPr lang="pt-PT" sz="1400" dirty="0"/>
              <a:t>a referida marcação.</a:t>
            </a:r>
            <a:r>
              <a:rPr lang="pt-PT" sz="1400" b="1" dirty="0">
                <a:solidFill>
                  <a:srgbClr val="0070C0"/>
                </a:solidFill>
              </a:rPr>
              <a:t> (n.º 5 do artigo 65.º)</a:t>
            </a:r>
            <a:endParaRPr lang="pt-PT" sz="1400" dirty="0"/>
          </a:p>
          <a:p>
            <a:pPr algn="just"/>
            <a:endParaRPr lang="pt-PT" sz="1400" dirty="0"/>
          </a:p>
          <a:p>
            <a:pPr algn="just"/>
            <a:r>
              <a:rPr lang="pt-PT" sz="1400" dirty="0"/>
              <a:t>No caso de não ser marcada reunião após requerimento para o dirigente máximo, </a:t>
            </a:r>
            <a:r>
              <a:rPr lang="pt-PT" sz="1400" b="1" dirty="0">
                <a:solidFill>
                  <a:srgbClr val="00B050"/>
                </a:solidFill>
              </a:rPr>
              <a:t>o avaliado pode requerer ao membro do Governo Regional </a:t>
            </a:r>
            <a:r>
              <a:rPr lang="pt-PT" sz="1400" dirty="0"/>
              <a:t>competente que estabeleça as orientações necessárias ao atempado cumprimento do disposto no presente diploma.</a:t>
            </a:r>
            <a:r>
              <a:rPr lang="pt-PT" sz="1400" b="1" dirty="0">
                <a:solidFill>
                  <a:srgbClr val="0070C0"/>
                </a:solidFill>
              </a:rPr>
              <a:t> (n.º 6 do artigo 65.º)</a:t>
            </a:r>
            <a:endParaRPr lang="pt-PT" sz="1400" dirty="0"/>
          </a:p>
          <a:p>
            <a:pPr algn="just"/>
            <a:endParaRPr lang="pt-PT" sz="1400" dirty="0"/>
          </a:p>
          <a:p>
            <a:pPr algn="just"/>
            <a:r>
              <a:rPr lang="pt-PT" sz="1400" b="1" dirty="0">
                <a:solidFill>
                  <a:srgbClr val="C00000"/>
                </a:solidFill>
              </a:rPr>
              <a:t>As situações de incumprimento são consideradas para efeitos de avaliação dos dirigentes envolvidos</a:t>
            </a:r>
            <a:r>
              <a:rPr lang="pt-PT" sz="1400" dirty="0"/>
              <a:t>. </a:t>
            </a:r>
            <a:r>
              <a:rPr lang="pt-PT" sz="1400" b="1" dirty="0">
                <a:solidFill>
                  <a:srgbClr val="0070C0"/>
                </a:solidFill>
              </a:rPr>
              <a:t>(n.º 7 do artigo 65.º)</a:t>
            </a:r>
            <a:endParaRPr lang="pt-PT" sz="1400" dirty="0"/>
          </a:p>
        </p:txBody>
      </p:sp>
    </p:spTree>
    <p:extLst>
      <p:ext uri="{BB962C8B-B14F-4D97-AF65-F5344CB8AC3E}">
        <p14:creationId xmlns:p14="http://schemas.microsoft.com/office/powerpoint/2010/main" val="2002465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709E9-080D-48CF-B4BA-EB0E36CAFE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788A9C-BF41-8943-1670-E03B4AACFAA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607B542-F3D3-8CD0-97B1-DFDD52F04EF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7C7A44D4-A139-5582-4407-4F972BE7FAEE}"/>
              </a:ext>
            </a:extLst>
          </p:cNvPr>
          <p:cNvSpPr/>
          <p:nvPr/>
        </p:nvSpPr>
        <p:spPr>
          <a:xfrm>
            <a:off x="1737361" y="1263470"/>
            <a:ext cx="9767252" cy="3847207"/>
          </a:xfrm>
          <a:prstGeom prst="rect">
            <a:avLst/>
          </a:prstGeom>
          <a:ln>
            <a:noFill/>
          </a:ln>
        </p:spPr>
        <p:txBody>
          <a:bodyPr wrap="square">
            <a:spAutoFit/>
          </a:bodyPr>
          <a:lstStyle/>
          <a:p>
            <a:pPr algn="ctr"/>
            <a:r>
              <a:rPr lang="pt-PT" sz="1600" b="1" u="sng" dirty="0">
                <a:solidFill>
                  <a:srgbClr val="00B050"/>
                </a:solidFill>
              </a:rPr>
              <a:t>A reunião de contratualização é, obrigatoriamente, uma reunião individual?</a:t>
            </a:r>
          </a:p>
          <a:p>
            <a:pPr algn="ctr"/>
            <a:endParaRPr lang="pt-PT" sz="1600" b="1" dirty="0">
              <a:solidFill>
                <a:srgbClr val="00B050"/>
              </a:solidFill>
            </a:endParaRPr>
          </a:p>
          <a:p>
            <a:pPr algn="ctr"/>
            <a:r>
              <a:rPr lang="pt-PT" sz="1600" b="1" u="sng" dirty="0"/>
              <a:t>Resposta:</a:t>
            </a:r>
          </a:p>
          <a:p>
            <a:endParaRPr lang="pt-PT" sz="1400" dirty="0"/>
          </a:p>
          <a:p>
            <a:pPr algn="just"/>
            <a:r>
              <a:rPr lang="pt-PT" sz="1400" b="1" dirty="0">
                <a:solidFill>
                  <a:srgbClr val="00B050"/>
                </a:solidFill>
              </a:rPr>
              <a:t>Sim. Mas……. </a:t>
            </a:r>
          </a:p>
          <a:p>
            <a:pPr algn="just"/>
            <a:endParaRPr lang="pt-PT" sz="1400" b="1" dirty="0">
              <a:solidFill>
                <a:srgbClr val="00B050"/>
              </a:solidFill>
            </a:endParaRPr>
          </a:p>
          <a:p>
            <a:pPr algn="just"/>
            <a:r>
              <a:rPr lang="pt-PT" sz="1400" dirty="0"/>
              <a:t>A </a:t>
            </a:r>
            <a:r>
              <a:rPr lang="pt-PT" sz="1400" b="1" dirty="0">
                <a:solidFill>
                  <a:srgbClr val="00B050"/>
                </a:solidFill>
              </a:rPr>
              <a:t>reunião de negociação </a:t>
            </a:r>
            <a:r>
              <a:rPr lang="pt-PT" sz="1400" dirty="0"/>
              <a:t>(…) </a:t>
            </a:r>
            <a:r>
              <a:rPr lang="pt-PT" sz="1400" b="1" dirty="0">
                <a:solidFill>
                  <a:srgbClr val="00B050"/>
                </a:solidFill>
              </a:rPr>
              <a:t>pode ser </a:t>
            </a:r>
            <a:r>
              <a:rPr lang="pt-PT" sz="1400" b="1" dirty="0"/>
              <a:t>precedida de </a:t>
            </a:r>
            <a:r>
              <a:rPr lang="pt-PT" sz="1400" b="1" dirty="0">
                <a:solidFill>
                  <a:schemeClr val="accent1">
                    <a:lumMod val="60000"/>
                    <a:lumOff val="40000"/>
                  </a:schemeClr>
                </a:solidFill>
              </a:rPr>
              <a:t>reunião de análise do dirigente com todos os avaliados </a:t>
            </a:r>
            <a:r>
              <a:rPr lang="pt-PT" sz="1400" b="1" dirty="0"/>
              <a:t>que integrem a respetiva unidade orgânica </a:t>
            </a:r>
            <a:r>
              <a:rPr lang="pt-PT" sz="1400" b="1" dirty="0">
                <a:solidFill>
                  <a:schemeClr val="accent1">
                    <a:lumMod val="60000"/>
                    <a:lumOff val="40000"/>
                  </a:schemeClr>
                </a:solidFill>
              </a:rPr>
              <a:t>ou equipa</a:t>
            </a:r>
            <a:r>
              <a:rPr lang="pt-PT" sz="1400" dirty="0"/>
              <a:t>, </a:t>
            </a:r>
            <a:r>
              <a:rPr lang="pt-PT" sz="1400" b="1" dirty="0">
                <a:solidFill>
                  <a:srgbClr val="00B050"/>
                </a:solidFill>
              </a:rPr>
              <a:t>designadamente quando existirem objetivos partilhados</a:t>
            </a:r>
            <a:r>
              <a:rPr lang="pt-PT" sz="1400" dirty="0"/>
              <a:t>. </a:t>
            </a:r>
            <a:r>
              <a:rPr lang="pt-PT" sz="1400" b="1" dirty="0">
                <a:solidFill>
                  <a:srgbClr val="0070C0"/>
                </a:solidFill>
              </a:rPr>
              <a:t>(n.º 2 do artigo 45.º-A)</a:t>
            </a:r>
            <a:endParaRPr lang="pt-PT" sz="1400" dirty="0"/>
          </a:p>
          <a:p>
            <a:endParaRPr lang="pt-PT" sz="1400" dirty="0"/>
          </a:p>
          <a:p>
            <a:endParaRPr lang="pt-PT" sz="1400" dirty="0"/>
          </a:p>
          <a:p>
            <a:r>
              <a:rPr lang="pt-PT" sz="1400" b="1" dirty="0">
                <a:solidFill>
                  <a:srgbClr val="00B050"/>
                </a:solidFill>
              </a:rPr>
              <a:t>Observações:</a:t>
            </a:r>
          </a:p>
          <a:p>
            <a:pPr marL="342900" indent="-342900" algn="just">
              <a:buAutoNum type="arabicPeriod"/>
            </a:pPr>
            <a:r>
              <a:rPr lang="pt-PT" sz="1400" dirty="0"/>
              <a:t>Dadas as características das unidades orgânicas dos organismos e serviços da APR, em particular a sua dimensão, poder-se-á equacionar quase sempre a existência de objetivos partilhados.</a:t>
            </a:r>
          </a:p>
          <a:p>
            <a:pPr marL="342900" indent="-342900" algn="just">
              <a:buAutoNum type="arabicPeriod"/>
            </a:pPr>
            <a:r>
              <a:rPr lang="pt-PT" sz="1400" dirty="0"/>
              <a:t>Caso este aspeto seja bem trabalhado a montante, podem os objetivos ficar desde logo contratualizados/negociados com os trabalhadores, restando apenas a mera formalidade de preenchimento e assinatura da ficha de avaliação.</a:t>
            </a:r>
          </a:p>
        </p:txBody>
      </p:sp>
    </p:spTree>
    <p:extLst>
      <p:ext uri="{BB962C8B-B14F-4D97-AF65-F5344CB8AC3E}">
        <p14:creationId xmlns:p14="http://schemas.microsoft.com/office/powerpoint/2010/main" val="23965326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B89C4-5B9A-8CAD-6BE4-202FB4BCB3B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DFE920-829F-549A-6049-81B1B403A55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29BD16F-A0D4-8C1D-3935-19EC7DD9C22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1EB629D5-2B3C-DFEC-A743-98D1A00EE291}"/>
              </a:ext>
            </a:extLst>
          </p:cNvPr>
          <p:cNvSpPr/>
          <p:nvPr/>
        </p:nvSpPr>
        <p:spPr>
          <a:xfrm>
            <a:off x="1737361" y="1263470"/>
            <a:ext cx="9767252" cy="3200876"/>
          </a:xfrm>
          <a:prstGeom prst="rect">
            <a:avLst/>
          </a:prstGeom>
          <a:ln>
            <a:noFill/>
          </a:ln>
        </p:spPr>
        <p:txBody>
          <a:bodyPr wrap="square">
            <a:spAutoFit/>
          </a:bodyPr>
          <a:lstStyle/>
          <a:p>
            <a:pPr algn="ctr"/>
            <a:r>
              <a:rPr lang="pt-PT" sz="1600" b="1" u="sng" dirty="0">
                <a:solidFill>
                  <a:srgbClr val="00B050"/>
                </a:solidFill>
              </a:rPr>
              <a:t>Quem preenche a ficha de avaliação?</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Em regra (recomenda-se), quem preenche a ficha de avaliação é o avaliador, já que é este que terá os elementos e conhecimentos necessários para que as fichas de avaliação dos vários trabalhadores sejam redigidas uniformemente e em coerência com todos os aspetos relevantes (coerência entre objetivos, indicadores, formulas, metas, critérios de superação, instrumentos de verificação, etc.) necessários a uma boa avaliação.</a:t>
            </a:r>
          </a:p>
          <a:p>
            <a:pPr algn="just"/>
            <a:endParaRPr lang="pt-PT" sz="1400" dirty="0"/>
          </a:p>
          <a:p>
            <a:pPr algn="just"/>
            <a:r>
              <a:rPr lang="pt-PT" sz="1400" dirty="0"/>
              <a:t>Mas também podem ser os avaliados a preencher as fichas caso dominem as regras de preenchimento e/ou, nos consecutivos ciclos de avaliação sejam mantidos/reproduzidos os aspetos relevantes identificados anteriormente.</a:t>
            </a:r>
          </a:p>
          <a:p>
            <a:pPr algn="just"/>
            <a:endParaRPr lang="pt-PT" sz="1400" dirty="0"/>
          </a:p>
        </p:txBody>
      </p:sp>
    </p:spTree>
    <p:extLst>
      <p:ext uri="{BB962C8B-B14F-4D97-AF65-F5344CB8AC3E}">
        <p14:creationId xmlns:p14="http://schemas.microsoft.com/office/powerpoint/2010/main" val="27952229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9B86-D40F-2517-65F7-3331937913F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C1361C-EBCD-FEE6-2AE7-6906E8283E8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E18FC5A0-16D3-01DF-90C8-FC318DB5B5A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C6FCFD3-6C10-72C5-C322-5113D97257B0}"/>
              </a:ext>
            </a:extLst>
          </p:cNvPr>
          <p:cNvSpPr/>
          <p:nvPr/>
        </p:nvSpPr>
        <p:spPr>
          <a:xfrm>
            <a:off x="1737361" y="3280390"/>
            <a:ext cx="9767252" cy="461665"/>
          </a:xfrm>
          <a:prstGeom prst="rect">
            <a:avLst/>
          </a:prstGeom>
        </p:spPr>
        <p:txBody>
          <a:bodyPr wrap="square">
            <a:spAutoFit/>
          </a:bodyPr>
          <a:lstStyle/>
          <a:p>
            <a:pPr algn="ctr"/>
            <a:r>
              <a:rPr lang="pt-PT" sz="2400" b="1" dirty="0">
                <a:solidFill>
                  <a:schemeClr val="accent1">
                    <a:lumMod val="60000"/>
                    <a:lumOff val="40000"/>
                  </a:schemeClr>
                </a:solidFill>
              </a:rPr>
              <a:t>Monitorização</a:t>
            </a:r>
            <a:r>
              <a:rPr lang="pt-PT" sz="2400" b="1" dirty="0"/>
              <a:t> dos </a:t>
            </a:r>
            <a:r>
              <a:rPr lang="pt-PT" sz="2400" b="1" dirty="0">
                <a:solidFill>
                  <a:srgbClr val="00B050"/>
                </a:solidFill>
              </a:rPr>
              <a:t>Objetivos/Resultados</a:t>
            </a:r>
          </a:p>
        </p:txBody>
      </p:sp>
    </p:spTree>
    <p:extLst>
      <p:ext uri="{BB962C8B-B14F-4D97-AF65-F5344CB8AC3E}">
        <p14:creationId xmlns:p14="http://schemas.microsoft.com/office/powerpoint/2010/main" val="12901507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87BB0-767D-358F-FAFF-DB82AC31111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804B59E-C234-A778-6C6C-9C8C427AD5C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0293C69-E210-9F84-8721-C47F72B6910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8C4F5F8-21AF-6AE5-7826-EB74916B2FDF}"/>
              </a:ext>
            </a:extLst>
          </p:cNvPr>
          <p:cNvSpPr/>
          <p:nvPr/>
        </p:nvSpPr>
        <p:spPr>
          <a:xfrm>
            <a:off x="1737361" y="1263470"/>
            <a:ext cx="9767252" cy="5170646"/>
          </a:xfrm>
          <a:prstGeom prst="rect">
            <a:avLst/>
          </a:prstGeom>
          <a:ln>
            <a:noFill/>
          </a:ln>
        </p:spPr>
        <p:txBody>
          <a:bodyPr wrap="square">
            <a:spAutoFit/>
          </a:bodyPr>
          <a:lstStyle/>
          <a:p>
            <a:pPr algn="ctr"/>
            <a:r>
              <a:rPr lang="pt-PT" sz="1600" b="1" u="sng" dirty="0">
                <a:solidFill>
                  <a:srgbClr val="00B050"/>
                </a:solidFill>
              </a:rPr>
              <a:t>Como se </a:t>
            </a:r>
            <a:r>
              <a:rPr lang="pt-PT" sz="1600" b="1" u="sng" dirty="0">
                <a:solidFill>
                  <a:srgbClr val="FF6600"/>
                </a:solidFill>
              </a:rPr>
              <a:t>monitorizam</a:t>
            </a:r>
            <a:r>
              <a:rPr lang="pt-PT" sz="1600" b="1" u="sng" dirty="0">
                <a:solidFill>
                  <a:srgbClr val="00B050"/>
                </a:solidFill>
              </a:rPr>
              <a:t> os desempenhos individuais e coletivos relativos aos </a:t>
            </a:r>
            <a:r>
              <a:rPr lang="pt-PT" sz="1600" b="1" u="sng" dirty="0">
                <a:solidFill>
                  <a:srgbClr val="FF6600"/>
                </a:solidFill>
              </a:rPr>
              <a:t>objetivos contratualizados</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No decorrer do período de avaliação, </a:t>
            </a:r>
            <a:r>
              <a:rPr lang="pt-PT" sz="1400" b="1" dirty="0"/>
              <a:t>são adotados os meios adequados à monitorização dos desempenhos e efetuada a respetiva análise conjunta</a:t>
            </a:r>
            <a:r>
              <a:rPr lang="pt-PT" sz="1400" dirty="0"/>
              <a:t>, </a:t>
            </a:r>
            <a:r>
              <a:rPr lang="pt-PT" sz="1400" b="1" dirty="0">
                <a:solidFill>
                  <a:srgbClr val="00B050"/>
                </a:solidFill>
              </a:rPr>
              <a:t>entre avaliador e avaliado ou no seio da unidade orgânica</a:t>
            </a:r>
            <a:r>
              <a:rPr lang="pt-PT" sz="1400" dirty="0"/>
              <a:t>, de modo a viabilizar:</a:t>
            </a:r>
          </a:p>
          <a:p>
            <a:pPr algn="just"/>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reformulação dos objetivos e dos resultados a atingir</a:t>
            </a:r>
            <a:r>
              <a:rPr lang="pt-PT" sz="1400" dirty="0"/>
              <a:t>, nos casos de superveniência de condicionantes que impeçam o previsto desenrolar da atividade;</a:t>
            </a:r>
            <a:r>
              <a:rPr lang="pt-PT" sz="1400" b="1" dirty="0">
                <a:solidFill>
                  <a:srgbClr val="0070C0"/>
                </a:solidFill>
              </a:rPr>
              <a:t> [alínea a) do n.º 1 do artigo 74.º]</a:t>
            </a:r>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clarificação de aspetos</a:t>
            </a:r>
            <a:r>
              <a:rPr lang="pt-PT" sz="1400" dirty="0"/>
              <a:t> que se mostrem úteis ao futuro ato de avaliação;</a:t>
            </a:r>
            <a:r>
              <a:rPr lang="pt-PT" sz="1400" b="1" dirty="0">
                <a:solidFill>
                  <a:srgbClr val="0070C0"/>
                </a:solidFill>
              </a:rPr>
              <a:t> [alínea b) do n.º 1 do artigo 74.º]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recolha participada de reflexões </a:t>
            </a:r>
            <a:r>
              <a:rPr lang="pt-PT" sz="1400" dirty="0"/>
              <a:t>sobre o modo efetivo do desenvolvimento do desempenho, como ato de fundamentação da avaliação final.</a:t>
            </a:r>
            <a:r>
              <a:rPr lang="pt-PT" sz="1400" b="1" dirty="0">
                <a:solidFill>
                  <a:srgbClr val="0070C0"/>
                </a:solidFill>
              </a:rPr>
              <a:t> [alínea c) do n.º 1 do artigo 74.º]</a:t>
            </a:r>
            <a:endParaRPr lang="pt-PT" sz="1400" dirty="0"/>
          </a:p>
          <a:p>
            <a:pPr algn="just"/>
            <a:endParaRPr lang="pt-PT" sz="1400" dirty="0"/>
          </a:p>
          <a:p>
            <a:pPr algn="just"/>
            <a:r>
              <a:rPr lang="pt-PT" sz="1400" b="1" dirty="0">
                <a:solidFill>
                  <a:srgbClr val="FF6600"/>
                </a:solidFill>
              </a:rPr>
              <a:t>A análise conjunta de monitorização dos desempenhos é realizado por iniciativa do avaliador ou a requerimento do avaliado</a:t>
            </a:r>
            <a:r>
              <a:rPr lang="pt-PT" sz="1400" dirty="0">
                <a:solidFill>
                  <a:srgbClr val="FF6600"/>
                </a:solidFill>
              </a:rPr>
              <a:t>.</a:t>
            </a:r>
            <a:r>
              <a:rPr lang="pt-PT" sz="1400" b="1" dirty="0">
                <a:solidFill>
                  <a:srgbClr val="0070C0"/>
                </a:solidFill>
              </a:rPr>
              <a:t> (n.º 2 do artigo 74.º)</a:t>
            </a:r>
          </a:p>
          <a:p>
            <a:pPr algn="just"/>
            <a:endParaRPr lang="pt-PT" sz="1400" dirty="0"/>
          </a:p>
          <a:p>
            <a:endParaRPr lang="pt-PT" sz="1400" dirty="0"/>
          </a:p>
          <a:p>
            <a:pPr algn="just"/>
            <a:endParaRPr lang="pt-PT" sz="1400" dirty="0"/>
          </a:p>
        </p:txBody>
      </p:sp>
    </p:spTree>
    <p:extLst>
      <p:ext uri="{BB962C8B-B14F-4D97-AF65-F5344CB8AC3E}">
        <p14:creationId xmlns:p14="http://schemas.microsoft.com/office/powerpoint/2010/main" val="2141875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4EA63-8BFC-F6BB-48E7-8E760BA9C3F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A8A3278-6079-3C04-BAFE-077253A0CE7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517BAA1-681E-CA4F-3E91-C2E5EB3DE3C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1AC6D9D-0BA8-280C-C50A-C60D675CF735}"/>
              </a:ext>
            </a:extLst>
          </p:cNvPr>
          <p:cNvSpPr/>
          <p:nvPr/>
        </p:nvSpPr>
        <p:spPr>
          <a:xfrm>
            <a:off x="1737361" y="1263470"/>
            <a:ext cx="9767252" cy="5786199"/>
          </a:xfrm>
          <a:prstGeom prst="rect">
            <a:avLst/>
          </a:prstGeom>
          <a:ln>
            <a:noFill/>
          </a:ln>
        </p:spPr>
        <p:txBody>
          <a:bodyPr wrap="square">
            <a:spAutoFit/>
          </a:bodyPr>
          <a:lstStyle/>
          <a:p>
            <a:pPr algn="ctr"/>
            <a:r>
              <a:rPr lang="pt-PT" sz="1600" b="1" u="sng" dirty="0">
                <a:solidFill>
                  <a:srgbClr val="00B050"/>
                </a:solidFill>
              </a:rPr>
              <a:t>Existe uma ficha própria que evidencie a monitorização de objetivos?</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O modelo de ficha para evidenciação da monitorização de objetivos é o que consta do </a:t>
            </a:r>
            <a:r>
              <a:rPr lang="pt-PT" sz="1400" b="1" dirty="0">
                <a:solidFill>
                  <a:srgbClr val="0070C0"/>
                </a:solidFill>
              </a:rPr>
              <a:t>anexo VI </a:t>
            </a:r>
            <a:r>
              <a:rPr lang="pt-PT" sz="1400" b="1" dirty="0">
                <a:solidFill>
                  <a:srgbClr val="00B050"/>
                </a:solidFill>
              </a:rPr>
              <a:t>da </a:t>
            </a:r>
            <a:r>
              <a:rPr lang="pt-PT" sz="1400" b="1" dirty="0">
                <a:solidFill>
                  <a:srgbClr val="0070C0"/>
                </a:solidFill>
              </a:rPr>
              <a:t>Portaria n.º 43/2025 de 28 de abril de 2025.</a:t>
            </a:r>
          </a:p>
          <a:p>
            <a:pPr algn="just"/>
            <a:endParaRPr lang="pt-PT" sz="1600" b="1" dirty="0">
              <a:solidFill>
                <a:srgbClr val="00B050"/>
              </a:solidFill>
            </a:endParaRPr>
          </a:p>
          <a:p>
            <a:pPr algn="ctr"/>
            <a:r>
              <a:rPr lang="pt-PT" sz="1600" b="1" u="sng" dirty="0">
                <a:solidFill>
                  <a:srgbClr val="00B050"/>
                </a:solidFill>
              </a:rPr>
              <a:t>Posso alterar objetivos e até quando posso fazê-lo?</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O </a:t>
            </a:r>
            <a:r>
              <a:rPr lang="pt-PT" sz="1400" b="1" dirty="0">
                <a:solidFill>
                  <a:srgbClr val="0070C0"/>
                </a:solidFill>
              </a:rPr>
              <a:t>Despacho n.º 1328/2009 de 23 de Dezembro de 2009 </a:t>
            </a:r>
            <a:r>
              <a:rPr lang="pt-PT" sz="1400" b="1" dirty="0">
                <a:solidFill>
                  <a:srgbClr val="00B050"/>
                </a:solidFill>
              </a:rPr>
              <a:t>refere:</a:t>
            </a:r>
          </a:p>
          <a:p>
            <a:pPr algn="just"/>
            <a:endParaRPr lang="pt-PT" sz="1400" dirty="0">
              <a:solidFill>
                <a:srgbClr val="0070C0"/>
              </a:solidFill>
            </a:endParaRPr>
          </a:p>
          <a:p>
            <a:pPr algn="just"/>
            <a:r>
              <a:rPr lang="pt-PT" sz="1400" dirty="0"/>
              <a:t>“Considerando que o SIADAPRA é omisso no estabelecimento de uma data limite para aquele procedimento e que a sua não regulamentação poderia influenciar negativamente o processo de avaliação do desempenho de todos os intervenientes.</a:t>
            </a:r>
          </a:p>
          <a:p>
            <a:pPr algn="just"/>
            <a:endParaRPr lang="pt-PT" sz="1400" dirty="0"/>
          </a:p>
          <a:p>
            <a:pPr algn="just"/>
            <a:r>
              <a:rPr lang="pt-PT" sz="1400" b="1" dirty="0">
                <a:solidFill>
                  <a:srgbClr val="00B050"/>
                </a:solidFill>
              </a:rPr>
              <a:t>O </a:t>
            </a:r>
            <a:r>
              <a:rPr lang="pt-PT" sz="1400" b="1" dirty="0">
                <a:solidFill>
                  <a:srgbClr val="0070C0"/>
                </a:solidFill>
              </a:rPr>
              <a:t>Despacho n.º 1328/2009 de 23 de Dezembro de 2009 </a:t>
            </a:r>
            <a:r>
              <a:rPr lang="pt-PT" sz="1400" b="1" dirty="0">
                <a:solidFill>
                  <a:srgbClr val="00B050"/>
                </a:solidFill>
              </a:rPr>
              <a:t>refere que </a:t>
            </a:r>
            <a:r>
              <a:rPr lang="pt-PT" sz="1400" dirty="0"/>
              <a:t>“(…)</a:t>
            </a:r>
            <a:r>
              <a:rPr lang="pt-PT" sz="1400" b="1" dirty="0">
                <a:solidFill>
                  <a:srgbClr val="00B050"/>
                </a:solidFill>
              </a:rPr>
              <a:t>eventuais alterações ou reformulações de objetivos, indicadores e metas, organizacionais e/ou individuais, só podem ocorrer até ao </a:t>
            </a:r>
            <a:r>
              <a:rPr lang="pt-PT" sz="1400" b="1" dirty="0">
                <a:solidFill>
                  <a:schemeClr val="accent1">
                    <a:lumMod val="60000"/>
                    <a:lumOff val="40000"/>
                  </a:schemeClr>
                </a:solidFill>
              </a:rPr>
              <a:t>último trimestre de cada ciclo de gestão</a:t>
            </a:r>
            <a:r>
              <a:rPr lang="pt-PT" sz="1400" b="1" dirty="0">
                <a:solidFill>
                  <a:srgbClr val="00B050"/>
                </a:solidFill>
              </a:rPr>
              <a:t>.</a:t>
            </a:r>
            <a:r>
              <a:rPr lang="pt-PT" sz="1400" dirty="0"/>
              <a:t>” </a:t>
            </a:r>
          </a:p>
          <a:p>
            <a:pPr algn="just"/>
            <a:endParaRPr lang="pt-PT" sz="1400" dirty="0"/>
          </a:p>
          <a:p>
            <a:pPr algn="ctr"/>
            <a:r>
              <a:rPr lang="pt-PT" sz="1600" b="1" u="sng" dirty="0">
                <a:solidFill>
                  <a:srgbClr val="00B050"/>
                </a:solidFill>
              </a:rPr>
              <a:t>Existe uma ficha própria para a reformulação de objetivos?</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O modelo de ficha para a reformulação de objetivos é o que consta do </a:t>
            </a:r>
            <a:r>
              <a:rPr lang="pt-PT" sz="1400" b="1" dirty="0">
                <a:solidFill>
                  <a:srgbClr val="0070C0"/>
                </a:solidFill>
              </a:rPr>
              <a:t>anexo VII </a:t>
            </a:r>
            <a:r>
              <a:rPr lang="pt-PT" sz="1400" b="1" dirty="0">
                <a:solidFill>
                  <a:srgbClr val="00B050"/>
                </a:solidFill>
              </a:rPr>
              <a:t>da </a:t>
            </a:r>
            <a:r>
              <a:rPr lang="pt-PT" sz="1400" b="1" dirty="0">
                <a:solidFill>
                  <a:srgbClr val="0070C0"/>
                </a:solidFill>
              </a:rPr>
              <a:t>Portaria n.º 43/2025 de 28 de abril de 2025.</a:t>
            </a:r>
            <a:endParaRPr lang="pt-PT" sz="1400" b="1" dirty="0">
              <a:solidFill>
                <a:srgbClr val="00B050"/>
              </a:solidFill>
            </a:endParaRPr>
          </a:p>
        </p:txBody>
      </p:sp>
    </p:spTree>
    <p:extLst>
      <p:ext uri="{BB962C8B-B14F-4D97-AF65-F5344CB8AC3E}">
        <p14:creationId xmlns:p14="http://schemas.microsoft.com/office/powerpoint/2010/main" val="31157787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F781B-ABDE-24C5-FAE6-7851C43FA8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598631-123B-C47F-F469-821D7AA935D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91F6A3C-8097-6CC0-DB9B-B6E26CD59C79}"/>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1CD8E678-F81D-6150-74E7-A11D07E9B1E2}"/>
              </a:ext>
            </a:extLst>
          </p:cNvPr>
          <p:cNvSpPr/>
          <p:nvPr/>
        </p:nvSpPr>
        <p:spPr>
          <a:xfrm>
            <a:off x="1737361" y="3280390"/>
            <a:ext cx="9767252" cy="461665"/>
          </a:xfrm>
          <a:prstGeom prst="rect">
            <a:avLst/>
          </a:prstGeom>
        </p:spPr>
        <p:txBody>
          <a:bodyPr wrap="square">
            <a:spAutoFit/>
          </a:bodyPr>
          <a:lstStyle/>
          <a:p>
            <a:pPr algn="ctr"/>
            <a:r>
              <a:rPr lang="pt-PT" sz="2400" b="1" dirty="0">
                <a:solidFill>
                  <a:schemeClr val="accent1">
                    <a:lumMod val="60000"/>
                    <a:lumOff val="40000"/>
                  </a:schemeClr>
                </a:solidFill>
              </a:rPr>
              <a:t>Pontuação e Classificação</a:t>
            </a:r>
            <a:r>
              <a:rPr lang="pt-PT" sz="2400" b="1" dirty="0"/>
              <a:t> dos </a:t>
            </a:r>
            <a:r>
              <a:rPr lang="pt-PT" sz="2400" b="1" dirty="0">
                <a:solidFill>
                  <a:srgbClr val="00B050"/>
                </a:solidFill>
              </a:rPr>
              <a:t>Objetivos/Resultados</a:t>
            </a:r>
          </a:p>
        </p:txBody>
      </p:sp>
    </p:spTree>
    <p:extLst>
      <p:ext uri="{BB962C8B-B14F-4D97-AF65-F5344CB8AC3E}">
        <p14:creationId xmlns:p14="http://schemas.microsoft.com/office/powerpoint/2010/main" val="3411630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6F08-81F9-5F69-7CEC-8FBE93B0F43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A0AB22D-5C6F-4C19-548B-FFA13FA0F2A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331E9B7-6C9C-E607-3F67-E077EB879D6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62E7713-DF2A-DC7C-426D-58261DCD3E16}"/>
              </a:ext>
            </a:extLst>
          </p:cNvPr>
          <p:cNvSpPr/>
          <p:nvPr/>
        </p:nvSpPr>
        <p:spPr>
          <a:xfrm>
            <a:off x="1801528" y="3252693"/>
            <a:ext cx="9767252" cy="830997"/>
          </a:xfrm>
          <a:prstGeom prst="rect">
            <a:avLst/>
          </a:prstGeom>
          <a:ln>
            <a:noFill/>
          </a:ln>
        </p:spPr>
        <p:txBody>
          <a:bodyPr wrap="square">
            <a:spAutoFit/>
          </a:bodyPr>
          <a:lstStyle/>
          <a:p>
            <a:pPr algn="just"/>
            <a:r>
              <a:rPr lang="pt-PT" sz="1600" b="1" dirty="0">
                <a:solidFill>
                  <a:srgbClr val="00B050"/>
                </a:solidFill>
              </a:rPr>
              <a:t>A avaliação/pontuação/classificação do parâmetro «Resultados» decorre da verificação do grau de cumprimento dos objetivos. </a:t>
            </a:r>
            <a:r>
              <a:rPr lang="pt-PT" sz="1600" b="1" dirty="0">
                <a:solidFill>
                  <a:srgbClr val="0070C0"/>
                </a:solidFill>
              </a:rPr>
              <a:t>(n.º 1 do artigo 46.º)</a:t>
            </a:r>
          </a:p>
          <a:p>
            <a:pPr algn="just"/>
            <a:endParaRPr lang="pt-PT" sz="1600" dirty="0"/>
          </a:p>
        </p:txBody>
      </p:sp>
    </p:spTree>
    <p:extLst>
      <p:ext uri="{BB962C8B-B14F-4D97-AF65-F5344CB8AC3E}">
        <p14:creationId xmlns:p14="http://schemas.microsoft.com/office/powerpoint/2010/main" val="2059354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13D3D-236D-40D7-6477-B1428FA58F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06D635-C4C5-611E-7359-1FC68ECDCB7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C2AD403-77A3-ACC0-D908-A9AA41915EA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86531E2-C79E-C010-DED9-ECE56A060B6B}"/>
              </a:ext>
            </a:extLst>
          </p:cNvPr>
          <p:cNvSpPr/>
          <p:nvPr/>
        </p:nvSpPr>
        <p:spPr>
          <a:xfrm>
            <a:off x="1737361" y="1263470"/>
            <a:ext cx="9767252" cy="5909310"/>
          </a:xfrm>
          <a:prstGeom prst="rect">
            <a:avLst/>
          </a:prstGeom>
          <a:ln>
            <a:noFill/>
          </a:ln>
        </p:spPr>
        <p:txBody>
          <a:bodyPr wrap="square">
            <a:spAutoFit/>
          </a:bodyPr>
          <a:lstStyle/>
          <a:p>
            <a:pPr algn="ctr"/>
            <a:r>
              <a:rPr lang="pt-PT" sz="1600" b="1" u="sng" dirty="0">
                <a:solidFill>
                  <a:srgbClr val="00B050"/>
                </a:solidFill>
              </a:rPr>
              <a:t>Como se expressa a avaliação dos </a:t>
            </a:r>
            <a:r>
              <a:rPr lang="pt-PT" sz="1600" b="1" u="sng" dirty="0">
                <a:solidFill>
                  <a:srgbClr val="FF6600"/>
                </a:solidFill>
              </a:rPr>
              <a:t>resultados atingidos </a:t>
            </a:r>
            <a:r>
              <a:rPr lang="pt-PT" sz="1600" b="1" u="sng" dirty="0">
                <a:solidFill>
                  <a:srgbClr val="00B050"/>
                </a:solidFill>
              </a:rPr>
              <a:t>(Pontuação) </a:t>
            </a:r>
            <a:r>
              <a:rPr lang="pt-PT" sz="1600" b="1" u="sng" dirty="0">
                <a:solidFill>
                  <a:srgbClr val="FF6600"/>
                </a:solidFill>
              </a:rPr>
              <a:t>em cada objetivo</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Tendo presente a medição do grau de cumprimento de cada objetivo, de acordo com os respetivos indicadores previamente estabelecidos, </a:t>
            </a:r>
            <a:r>
              <a:rPr lang="pt-PT" sz="1400" b="1" dirty="0">
                <a:solidFill>
                  <a:srgbClr val="FF6600"/>
                </a:solidFill>
              </a:rPr>
              <a:t>a avaliação dos resultados obtidos em cada objetivo </a:t>
            </a:r>
            <a:r>
              <a:rPr lang="pt-PT" sz="1400" dirty="0"/>
              <a:t>é expressa em três níveis:</a:t>
            </a:r>
          </a:p>
          <a:p>
            <a:pPr algn="just"/>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superado</a:t>
            </a:r>
            <a:r>
              <a:rPr lang="pt-PT" sz="1400" b="1" dirty="0">
                <a:solidFill>
                  <a:srgbClr val="00B050"/>
                </a:solidFill>
              </a:rPr>
              <a:t>», a que corresponde uma </a:t>
            </a:r>
            <a:r>
              <a:rPr lang="pt-PT" sz="1400" b="1" dirty="0">
                <a:solidFill>
                  <a:srgbClr val="FF6600"/>
                </a:solidFill>
              </a:rPr>
              <a:t>pontuação de 5</a:t>
            </a:r>
            <a:r>
              <a:rPr lang="pt-PT" sz="1400" b="1" dirty="0">
                <a:solidFill>
                  <a:srgbClr val="00B050"/>
                </a:solidFill>
              </a:rPr>
              <a:t>; </a:t>
            </a:r>
            <a:r>
              <a:rPr lang="pt-PT" sz="1400" b="1" dirty="0">
                <a:solidFill>
                  <a:srgbClr val="0070C0"/>
                </a:solidFill>
              </a:rPr>
              <a:t>[alínea a) do n.º 1 do artigo 47.º]</a:t>
            </a:r>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atingido</a:t>
            </a:r>
            <a:r>
              <a:rPr lang="pt-PT" sz="1400" b="1" dirty="0">
                <a:solidFill>
                  <a:srgbClr val="00B050"/>
                </a:solidFill>
              </a:rPr>
              <a:t>», a que corresponde uma </a:t>
            </a:r>
            <a:r>
              <a:rPr lang="pt-PT" sz="1400" b="1" dirty="0">
                <a:solidFill>
                  <a:srgbClr val="FF6600"/>
                </a:solidFill>
              </a:rPr>
              <a:t>pontuação de 3</a:t>
            </a:r>
            <a:r>
              <a:rPr lang="pt-PT" sz="1400" b="1" dirty="0">
                <a:solidFill>
                  <a:srgbClr val="00B050"/>
                </a:solidFill>
              </a:rPr>
              <a:t>; </a:t>
            </a:r>
            <a:r>
              <a:rPr lang="pt-PT" sz="1400" b="1" dirty="0">
                <a:solidFill>
                  <a:srgbClr val="0070C0"/>
                </a:solidFill>
              </a:rPr>
              <a:t>[alínea b) do n.º 1 do artigo 47.º]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não atingido</a:t>
            </a:r>
            <a:r>
              <a:rPr lang="pt-PT" sz="1400" b="1" dirty="0">
                <a:solidFill>
                  <a:srgbClr val="00B050"/>
                </a:solidFill>
              </a:rPr>
              <a:t>», a que corresponde </a:t>
            </a:r>
            <a:r>
              <a:rPr lang="pt-PT" sz="1400" b="1" dirty="0">
                <a:solidFill>
                  <a:srgbClr val="FF6600"/>
                </a:solidFill>
              </a:rPr>
              <a:t>uma pontuação de 1</a:t>
            </a:r>
            <a:r>
              <a:rPr lang="pt-PT" sz="1400" b="1" dirty="0">
                <a:solidFill>
                  <a:srgbClr val="00B050"/>
                </a:solidFill>
              </a:rPr>
              <a:t>. </a:t>
            </a:r>
            <a:r>
              <a:rPr lang="pt-PT" sz="1400" b="1" dirty="0">
                <a:solidFill>
                  <a:srgbClr val="0070C0"/>
                </a:solidFill>
              </a:rPr>
              <a:t>[alínea c) do n.º 1 do artigo 47.º]</a:t>
            </a:r>
            <a:endParaRPr lang="pt-PT" sz="1400" dirty="0"/>
          </a:p>
          <a:p>
            <a:pPr algn="just"/>
            <a:endParaRPr lang="pt-PT" sz="1400" dirty="0"/>
          </a:p>
          <a:p>
            <a:pPr algn="ctr"/>
            <a:r>
              <a:rPr lang="pt-PT" sz="1600" b="1" u="sng" dirty="0">
                <a:solidFill>
                  <a:srgbClr val="00B050"/>
                </a:solidFill>
              </a:rPr>
              <a:t>E</a:t>
            </a:r>
          </a:p>
          <a:p>
            <a:pPr algn="ctr"/>
            <a:r>
              <a:rPr lang="pt-PT" sz="1600" b="1" u="sng" dirty="0">
                <a:solidFill>
                  <a:srgbClr val="00B050"/>
                </a:solidFill>
              </a:rPr>
              <a:t>Como se expressa a avaliação dos </a:t>
            </a:r>
            <a:r>
              <a:rPr lang="pt-PT" sz="1600" b="1" u="sng" dirty="0">
                <a:solidFill>
                  <a:srgbClr val="FF6600"/>
                </a:solidFill>
              </a:rPr>
              <a:t>resultados atingidos </a:t>
            </a:r>
            <a:r>
              <a:rPr lang="pt-PT" sz="1600" b="1" u="sng" dirty="0">
                <a:solidFill>
                  <a:srgbClr val="00B050"/>
                </a:solidFill>
              </a:rPr>
              <a:t>(Pontuação) </a:t>
            </a:r>
            <a:r>
              <a:rPr lang="pt-PT" sz="1600" b="1" u="sng" dirty="0">
                <a:solidFill>
                  <a:srgbClr val="FF6600"/>
                </a:solidFill>
              </a:rPr>
              <a:t>do conjunto dos objetivos</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endParaRPr lang="pt-PT" sz="1400" dirty="0"/>
          </a:p>
          <a:p>
            <a:r>
              <a:rPr lang="pt-PT" sz="1400" dirty="0"/>
              <a:t>A </a:t>
            </a:r>
            <a:r>
              <a:rPr lang="pt-PT" sz="1400" b="1" dirty="0">
                <a:solidFill>
                  <a:srgbClr val="00B050"/>
                </a:solidFill>
              </a:rPr>
              <a:t>pontuação final </a:t>
            </a:r>
            <a:r>
              <a:rPr lang="pt-PT" sz="1400" dirty="0"/>
              <a:t>a atribuir ao </a:t>
            </a:r>
            <a:r>
              <a:rPr lang="pt-PT" sz="1400" b="1" dirty="0">
                <a:solidFill>
                  <a:srgbClr val="00B050"/>
                </a:solidFill>
              </a:rPr>
              <a:t>parâmetro «Resultados » </a:t>
            </a:r>
            <a:r>
              <a:rPr lang="pt-PT" sz="1400" b="1" dirty="0"/>
              <a:t>é a </a:t>
            </a:r>
            <a:r>
              <a:rPr lang="pt-PT" sz="1400" b="1" dirty="0">
                <a:solidFill>
                  <a:schemeClr val="accent1">
                    <a:lumMod val="60000"/>
                    <a:lumOff val="40000"/>
                  </a:schemeClr>
                </a:solidFill>
              </a:rPr>
              <a:t>média aritmética </a:t>
            </a:r>
            <a:r>
              <a:rPr lang="pt-PT" sz="1400" b="1" dirty="0"/>
              <a:t>das pontuações atribuídas aos resultados obtidos em todos os objetivos</a:t>
            </a:r>
            <a:r>
              <a:rPr lang="pt-PT" sz="1400" dirty="0"/>
              <a:t>.</a:t>
            </a:r>
            <a:r>
              <a:rPr lang="pt-PT" sz="1400" b="1" dirty="0">
                <a:solidFill>
                  <a:srgbClr val="0070C0"/>
                </a:solidFill>
              </a:rPr>
              <a:t> (n.º 2 do artigo 47.º)</a:t>
            </a:r>
          </a:p>
          <a:p>
            <a:endParaRPr lang="pt-PT" sz="1400" b="1" dirty="0">
              <a:solidFill>
                <a:srgbClr val="FF6600"/>
              </a:solidFill>
            </a:endParaRPr>
          </a:p>
          <a:p>
            <a:r>
              <a:rPr lang="pt-PT" sz="1400" b="1" dirty="0">
                <a:solidFill>
                  <a:srgbClr val="FF6600"/>
                </a:solidFill>
              </a:rPr>
              <a:t>A pontuação final do parâmetro objetivos/resultados é expressa até às centésimas e, quando possível, milésimas.</a:t>
            </a:r>
            <a:r>
              <a:rPr lang="pt-PT" sz="1400" b="1" dirty="0">
                <a:solidFill>
                  <a:srgbClr val="0070C0"/>
                </a:solidFill>
              </a:rPr>
              <a:t> (n.º 7 do artigo 50.º)</a:t>
            </a:r>
          </a:p>
          <a:p>
            <a:endParaRPr lang="pt-PT" sz="1400" dirty="0"/>
          </a:p>
          <a:p>
            <a:pPr algn="just"/>
            <a:endParaRPr lang="pt-PT" sz="1400" dirty="0"/>
          </a:p>
        </p:txBody>
      </p:sp>
    </p:spTree>
    <p:extLst>
      <p:ext uri="{BB962C8B-B14F-4D97-AF65-F5344CB8AC3E}">
        <p14:creationId xmlns:p14="http://schemas.microsoft.com/office/powerpoint/2010/main" val="1482300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CBE4B-DB36-1729-19F9-E26AD62BC2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85CE9E-6FAF-B028-F3BE-467C0AC8824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70D4107-B66B-0616-1021-68FBE4C994E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321EC5C-48CD-CB48-2EC1-86FB1DE44C17}"/>
              </a:ext>
            </a:extLst>
          </p:cNvPr>
          <p:cNvSpPr/>
          <p:nvPr/>
        </p:nvSpPr>
        <p:spPr>
          <a:xfrm>
            <a:off x="1737361" y="1263470"/>
            <a:ext cx="9767252" cy="4308872"/>
          </a:xfrm>
          <a:prstGeom prst="rect">
            <a:avLst/>
          </a:prstGeom>
          <a:ln>
            <a:noFill/>
          </a:ln>
        </p:spPr>
        <p:txBody>
          <a:bodyPr wrap="square">
            <a:spAutoFit/>
          </a:bodyPr>
          <a:lstStyle/>
          <a:p>
            <a:pPr algn="ctr"/>
            <a:r>
              <a:rPr lang="pt-PT" sz="1600" b="1" u="sng" dirty="0">
                <a:solidFill>
                  <a:srgbClr val="00B050"/>
                </a:solidFill>
              </a:rPr>
              <a:t>Como se expressa a avaliação dos resultados atingidos (Pontuação) na impossibilidade de atingir alguns objetivos fixados por motivos alheios aos intervenientes?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Embora com desempenho efetivo, sempre que se verifique a </a:t>
            </a:r>
            <a:r>
              <a:rPr lang="pt-PT" sz="1400" b="1" dirty="0">
                <a:solidFill>
                  <a:srgbClr val="00B050"/>
                </a:solidFill>
              </a:rPr>
              <a:t>impossibilidade de prosseguir alguns objetivos previamente fixados</a:t>
            </a:r>
            <a:r>
              <a:rPr lang="pt-PT" sz="1400" dirty="0"/>
              <a:t>, devido a condicionantes estranhas ao controlo dos intervenientes, </a:t>
            </a:r>
            <a:r>
              <a:rPr lang="pt-PT" sz="1400" b="1" dirty="0">
                <a:solidFill>
                  <a:srgbClr val="00B050"/>
                </a:solidFill>
              </a:rPr>
              <a:t>e não tenha sido possível renegociar novos objetivos</a:t>
            </a:r>
            <a:r>
              <a:rPr lang="pt-PT" sz="1400" dirty="0"/>
              <a:t>, a </a:t>
            </a:r>
            <a:r>
              <a:rPr lang="pt-PT" sz="1400" b="1" dirty="0">
                <a:solidFill>
                  <a:srgbClr val="00B050"/>
                </a:solidFill>
              </a:rPr>
              <a:t>avaliação deve decorrer relativamente a outros objetivos que não tenham sido prejudicados por aquelas condicionantes</a:t>
            </a:r>
            <a:r>
              <a:rPr lang="pt-PT" sz="1400" dirty="0"/>
              <a:t>.</a:t>
            </a:r>
            <a:r>
              <a:rPr lang="pt-PT" sz="1400" b="1" dirty="0">
                <a:solidFill>
                  <a:srgbClr val="0070C0"/>
                </a:solidFill>
              </a:rPr>
              <a:t> (n.º 3 do artigo 47.º)</a:t>
            </a:r>
            <a:endParaRPr lang="pt-PT" sz="1400" dirty="0"/>
          </a:p>
          <a:p>
            <a:pPr algn="just"/>
            <a:endParaRPr lang="pt-PT" sz="1400" dirty="0"/>
          </a:p>
          <a:p>
            <a:pPr algn="just"/>
            <a:endParaRPr lang="pt-PT" sz="1400" dirty="0"/>
          </a:p>
          <a:p>
            <a:pPr algn="just"/>
            <a:r>
              <a:rPr lang="pt-PT" sz="1400" b="1" dirty="0">
                <a:solidFill>
                  <a:srgbClr val="00B050"/>
                </a:solidFill>
              </a:rPr>
              <a:t>Observação:</a:t>
            </a:r>
          </a:p>
          <a:p>
            <a:pPr algn="just"/>
            <a:r>
              <a:rPr lang="pt-PT" sz="1400" u="sng" dirty="0"/>
              <a:t>Não raras vezes acontece que os objetivos estejam a ser cumpridos ou superados até ao momento em que as condicionantes estranhas ao controlo dos intervenientes tenham lugar.</a:t>
            </a:r>
          </a:p>
          <a:p>
            <a:pPr algn="just"/>
            <a:r>
              <a:rPr lang="pt-PT" sz="1400" u="sng" dirty="0"/>
              <a:t>Nestas situações, para não prejudicar o trabalhador, será “regra” de boa gestão considerar os resultados obtidos até à data da ocorrência dessas condicionantes, desde que – e aqui recorremos, não ao determinado no SIADAPRA, mas ao seu espirito – as atividades prosseguidas pelo trabalhador se tenham mantido por tempo considerado razoável.</a:t>
            </a:r>
          </a:p>
          <a:p>
            <a:pPr algn="just"/>
            <a:endParaRPr lang="pt-PT" sz="1400" dirty="0"/>
          </a:p>
        </p:txBody>
      </p:sp>
    </p:spTree>
    <p:extLst>
      <p:ext uri="{BB962C8B-B14F-4D97-AF65-F5344CB8AC3E}">
        <p14:creationId xmlns:p14="http://schemas.microsoft.com/office/powerpoint/2010/main" val="429173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25689"/>
            <a:ext cx="9767252" cy="4247317"/>
          </a:xfrm>
          <a:prstGeom prst="rect">
            <a:avLst/>
          </a:prstGeom>
        </p:spPr>
        <p:txBody>
          <a:bodyPr wrap="square">
            <a:spAutoFit/>
          </a:bodyPr>
          <a:lstStyle/>
          <a:p>
            <a:pPr algn="just"/>
            <a:r>
              <a:rPr lang="pt-PT" sz="1600" b="1" u="sng" dirty="0">
                <a:solidFill>
                  <a:srgbClr val="00B050"/>
                </a:solidFill>
              </a:rPr>
              <a:t>Conceitos que devemos ter em consideração ainda que alguns determinados “difusamente” no SIADPARA….. Para uma melhor compreensão</a:t>
            </a: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Processo de Avaliação </a:t>
            </a:r>
            <a:r>
              <a:rPr lang="pt-PT" sz="1400" dirty="0"/>
              <a:t>- conjunto de procedimentos e ações de planeamento, monitorização e controlo que, em cada momento e ao logo de um determinado período, possibilitam uma avaliação.</a:t>
            </a:r>
          </a:p>
          <a:p>
            <a:pPr algn="just"/>
            <a:endParaRPr lang="pt-PT" sz="1400" dirty="0"/>
          </a:p>
          <a:p>
            <a:pPr algn="just"/>
            <a:r>
              <a:rPr lang="pt-PT" sz="1400" b="1" dirty="0">
                <a:solidFill>
                  <a:srgbClr val="00B050"/>
                </a:solidFill>
              </a:rPr>
              <a:t>Avaliação</a:t>
            </a:r>
            <a:r>
              <a:rPr lang="pt-PT" sz="1400" dirty="0"/>
              <a:t> - ato de apreciar os resultados da ação, de forma a averiguar a sua relação com os objetivos fixados, os recursos consumidos e os impactos produzidos sobre a realidade </a:t>
            </a:r>
            <a:r>
              <a:rPr lang="pt-PT" sz="1400" b="1" dirty="0">
                <a:solidFill>
                  <a:srgbClr val="00B050"/>
                </a:solidFill>
              </a:rPr>
              <a:t>em cada momento</a:t>
            </a:r>
            <a:r>
              <a:rPr lang="pt-PT" sz="1400" dirty="0"/>
              <a:t>, bem como de examinar se os mesmos resultados poderiam ter sido obtidos a um menor custo. A avaliação não se traduz necessariamente em classificação e/ou pontuação.</a:t>
            </a:r>
          </a:p>
          <a:p>
            <a:pPr algn="just"/>
            <a:endParaRPr lang="pt-PT" sz="1400" dirty="0"/>
          </a:p>
          <a:p>
            <a:pPr algn="just"/>
            <a:r>
              <a:rPr lang="pt-PT" sz="1400" b="1" dirty="0">
                <a:solidFill>
                  <a:srgbClr val="00B050"/>
                </a:solidFill>
              </a:rPr>
              <a:t>Classificação</a:t>
            </a:r>
            <a:r>
              <a:rPr lang="pt-PT" sz="1400" b="1" dirty="0"/>
              <a:t> - </a:t>
            </a:r>
            <a:r>
              <a:rPr lang="pt-PT" sz="1400" dirty="0"/>
              <a:t>ato que </a:t>
            </a:r>
            <a:r>
              <a:rPr lang="pt-PT" sz="1400" b="1" dirty="0">
                <a:solidFill>
                  <a:srgbClr val="00B050"/>
                </a:solidFill>
              </a:rPr>
              <a:t>pressupõe</a:t>
            </a:r>
            <a:r>
              <a:rPr lang="pt-PT" sz="1400" dirty="0"/>
              <a:t>, para além de uma </a:t>
            </a:r>
            <a:r>
              <a:rPr lang="pt-PT" sz="1400" b="1" dirty="0">
                <a:solidFill>
                  <a:srgbClr val="00B050"/>
                </a:solidFill>
              </a:rPr>
              <a:t>avaliação prévia </a:t>
            </a:r>
            <a:r>
              <a:rPr lang="pt-PT" sz="1400" dirty="0"/>
              <a:t>suportada por um processo de avaliação, a atribuição de uma valoração qualitativa e/ou quantitativa, passível de comparação com padrões previamente estabelecidos, no SIADAPRA referida comummente como “</a:t>
            </a:r>
            <a:r>
              <a:rPr lang="pt-PT" sz="1400" b="1" dirty="0">
                <a:solidFill>
                  <a:srgbClr val="00B050"/>
                </a:solidFill>
              </a:rPr>
              <a:t>menção qualitativa</a:t>
            </a:r>
            <a:r>
              <a:rPr lang="pt-PT" sz="1400" dirty="0"/>
              <a:t>”.</a:t>
            </a:r>
          </a:p>
          <a:p>
            <a:pPr algn="just"/>
            <a:endParaRPr lang="pt-PT" sz="1400" dirty="0"/>
          </a:p>
          <a:p>
            <a:pPr algn="just"/>
            <a:r>
              <a:rPr lang="pt-PT" sz="1400" b="1" dirty="0">
                <a:solidFill>
                  <a:srgbClr val="00B050"/>
                </a:solidFill>
              </a:rPr>
              <a:t>Pontuação</a:t>
            </a:r>
            <a:r>
              <a:rPr lang="pt-PT" sz="1400" dirty="0"/>
              <a:t> - ato que </a:t>
            </a:r>
            <a:r>
              <a:rPr lang="pt-PT" sz="1400" b="1" dirty="0">
                <a:solidFill>
                  <a:srgbClr val="00B050"/>
                </a:solidFill>
              </a:rPr>
              <a:t>objetiva</a:t>
            </a:r>
            <a:r>
              <a:rPr lang="pt-PT" sz="1400" dirty="0"/>
              <a:t>, aprofunda e determina, com maior precisão, o </a:t>
            </a:r>
            <a:r>
              <a:rPr lang="pt-PT" sz="1400" b="1" dirty="0">
                <a:solidFill>
                  <a:srgbClr val="00B050"/>
                </a:solidFill>
              </a:rPr>
              <a:t>ato de classificação</a:t>
            </a:r>
            <a:r>
              <a:rPr lang="pt-PT" sz="1400" dirty="0"/>
              <a:t>. Associado à </a:t>
            </a:r>
            <a:r>
              <a:rPr lang="pt-PT" sz="1400" b="1" dirty="0">
                <a:solidFill>
                  <a:srgbClr val="00B050"/>
                </a:solidFill>
              </a:rPr>
              <a:t>quantificação numérica</a:t>
            </a:r>
            <a:r>
              <a:rPr lang="pt-PT" sz="1400" dirty="0"/>
              <a:t>, permite uma </a:t>
            </a:r>
            <a:r>
              <a:rPr lang="pt-PT" sz="1400" b="1" dirty="0">
                <a:solidFill>
                  <a:srgbClr val="00B050"/>
                </a:solidFill>
              </a:rPr>
              <a:t>comparação mais fina</a:t>
            </a:r>
            <a:r>
              <a:rPr lang="pt-PT" sz="1400" dirty="0"/>
              <a:t> e o estabelecimento de </a:t>
            </a:r>
            <a:r>
              <a:rPr lang="pt-PT" sz="1400" b="1" dirty="0">
                <a:solidFill>
                  <a:srgbClr val="00B050"/>
                </a:solidFill>
              </a:rPr>
              <a:t>tabelas ordenadas mais pormenorizadas</a:t>
            </a:r>
            <a:r>
              <a:rPr lang="pt-PT" sz="1400" dirty="0"/>
              <a:t>.</a:t>
            </a:r>
          </a:p>
        </p:txBody>
      </p:sp>
    </p:spTree>
    <p:extLst>
      <p:ext uri="{BB962C8B-B14F-4D97-AF65-F5344CB8AC3E}">
        <p14:creationId xmlns:p14="http://schemas.microsoft.com/office/powerpoint/2010/main" val="7427100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E9796-C6B3-1945-CCC3-4C8A9D66B6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9BD28F-A898-E900-BBD7-3D4EA1A395F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17852A69-6486-5FCD-9A44-A219C091030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6F9772C7-8598-029C-B73D-ED73073DC9C2}"/>
              </a:ext>
            </a:extLst>
          </p:cNvPr>
          <p:cNvSpPr/>
          <p:nvPr/>
        </p:nvSpPr>
        <p:spPr>
          <a:xfrm>
            <a:off x="1737361" y="1263470"/>
            <a:ext cx="9767252" cy="5632311"/>
          </a:xfrm>
          <a:prstGeom prst="rect">
            <a:avLst/>
          </a:prstGeom>
          <a:ln>
            <a:noFill/>
          </a:ln>
        </p:spPr>
        <p:txBody>
          <a:bodyPr wrap="square">
            <a:spAutoFit/>
          </a:bodyPr>
          <a:lstStyle/>
          <a:p>
            <a:pPr algn="ctr"/>
            <a:r>
              <a:rPr lang="pt-PT" sz="1600" b="1" u="sng" dirty="0">
                <a:solidFill>
                  <a:srgbClr val="00B050"/>
                </a:solidFill>
              </a:rPr>
              <a:t>Como se determina a </a:t>
            </a:r>
            <a:r>
              <a:rPr lang="pt-PT" sz="1600" b="1" u="sng" dirty="0">
                <a:solidFill>
                  <a:srgbClr val="FF6600"/>
                </a:solidFill>
              </a:rPr>
              <a:t>pontuação</a:t>
            </a:r>
            <a:r>
              <a:rPr lang="pt-PT" sz="1600" b="1" u="sng" dirty="0">
                <a:solidFill>
                  <a:srgbClr val="00B050"/>
                </a:solidFill>
              </a:rPr>
              <a:t> final (</a:t>
            </a:r>
            <a:r>
              <a:rPr lang="pt-PT" sz="1600" b="1" u="sng" dirty="0">
                <a:solidFill>
                  <a:srgbClr val="FF6600"/>
                </a:solidFill>
              </a:rPr>
              <a:t>competências + objetivos/resultados</a:t>
            </a:r>
            <a:r>
              <a:rPr lang="pt-PT" sz="1600" b="1" u="sng" dirty="0">
                <a:solidFill>
                  <a:srgbClr val="00B050"/>
                </a:solidFill>
              </a:rPr>
              <a:t>)?</a:t>
            </a:r>
          </a:p>
          <a:p>
            <a:pPr algn="ctr"/>
            <a:r>
              <a:rPr lang="pt-PT" sz="1600" b="1" u="sng" dirty="0">
                <a:solidFill>
                  <a:srgbClr val="00B050"/>
                </a:solidFill>
              </a:rPr>
              <a:t>Qual o valor percentual que podemos atribuir ao parâmetro competências?</a:t>
            </a:r>
          </a:p>
          <a:p>
            <a:pPr algn="ctr"/>
            <a:r>
              <a:rPr lang="pt-PT" sz="1600" b="1" u="sng" dirty="0">
                <a:solidFill>
                  <a:srgbClr val="00B050"/>
                </a:solidFill>
              </a:rPr>
              <a:t>Qual o valor percentual que podemos atribuir ao parâmetro competências?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pontuação final é o resultado da média ponderada das pontuações obtidas nos dois parâmetros de avaliação.</a:t>
            </a:r>
            <a:r>
              <a:rPr lang="pt-PT" sz="1400" b="1" dirty="0">
                <a:solidFill>
                  <a:srgbClr val="0070C0"/>
                </a:solidFill>
              </a:rPr>
              <a:t> (n.º 1 do artigo 50.º)</a:t>
            </a:r>
            <a:endParaRPr lang="pt-PT" sz="1400" dirty="0"/>
          </a:p>
          <a:p>
            <a:pPr algn="just"/>
            <a:endParaRPr lang="pt-PT" sz="1400" dirty="0"/>
          </a:p>
          <a:p>
            <a:pPr algn="just"/>
            <a:r>
              <a:rPr lang="pt-PT" sz="1400" dirty="0"/>
              <a:t>Para </a:t>
            </a:r>
            <a:r>
              <a:rPr lang="pt-PT" sz="1400" b="1" dirty="0">
                <a:solidFill>
                  <a:srgbClr val="00B050"/>
                </a:solidFill>
              </a:rPr>
              <a:t>o parâmetro «Resultados» é atribuída uma </a:t>
            </a:r>
            <a:r>
              <a:rPr lang="pt-PT" sz="1400" b="1" dirty="0">
                <a:solidFill>
                  <a:srgbClr val="FF6600"/>
                </a:solidFill>
              </a:rPr>
              <a:t>ponderação mínima de 60%. </a:t>
            </a:r>
            <a:r>
              <a:rPr lang="pt-PT" sz="1400" b="1" dirty="0">
                <a:solidFill>
                  <a:srgbClr val="0070C0"/>
                </a:solidFill>
              </a:rPr>
              <a:t>(n.º 2 do artigo 50.º)</a:t>
            </a:r>
            <a:endParaRPr lang="pt-PT" sz="1400" dirty="0"/>
          </a:p>
          <a:p>
            <a:pPr algn="just"/>
            <a:endParaRPr lang="pt-PT" sz="1400" dirty="0"/>
          </a:p>
          <a:p>
            <a:pPr algn="just"/>
            <a:r>
              <a:rPr lang="pt-PT" sz="1400" dirty="0"/>
              <a:t>Para o </a:t>
            </a:r>
            <a:r>
              <a:rPr lang="pt-PT" sz="1400" b="1" dirty="0">
                <a:solidFill>
                  <a:srgbClr val="00B050"/>
                </a:solidFill>
              </a:rPr>
              <a:t>parâmetro «Competências» é atribuída uma </a:t>
            </a:r>
            <a:r>
              <a:rPr lang="pt-PT" sz="1400" b="1" dirty="0">
                <a:solidFill>
                  <a:schemeClr val="accent1">
                    <a:lumMod val="60000"/>
                    <a:lumOff val="40000"/>
                  </a:schemeClr>
                </a:solidFill>
              </a:rPr>
              <a:t>ponderação máxima de 40%.</a:t>
            </a:r>
            <a:r>
              <a:rPr lang="pt-PT" sz="1400" b="1" dirty="0">
                <a:solidFill>
                  <a:srgbClr val="0070C0"/>
                </a:solidFill>
              </a:rPr>
              <a:t> (n.º 3 do artigo 50.º)</a:t>
            </a:r>
            <a:endParaRPr lang="pt-PT" sz="1400" b="1" dirty="0">
              <a:solidFill>
                <a:schemeClr val="accent1">
                  <a:lumMod val="60000"/>
                  <a:lumOff val="40000"/>
                </a:schemeClr>
              </a:solidFill>
            </a:endParaRPr>
          </a:p>
          <a:p>
            <a:pPr algn="just"/>
            <a:endParaRPr lang="pt-PT" sz="1400" dirty="0"/>
          </a:p>
          <a:p>
            <a:pPr algn="just"/>
            <a:r>
              <a:rPr lang="pt-PT" sz="1400" dirty="0"/>
              <a:t>Cabe ao </a:t>
            </a:r>
            <a:r>
              <a:rPr lang="pt-PT" sz="1400" b="1" dirty="0">
                <a:solidFill>
                  <a:srgbClr val="00B050"/>
                </a:solidFill>
              </a:rPr>
              <a:t>dirigente máximo do serviço estabelecer as ponderações a observar</a:t>
            </a:r>
            <a:r>
              <a:rPr lang="pt-PT" sz="1400" dirty="0"/>
              <a:t>, </a:t>
            </a:r>
            <a:r>
              <a:rPr lang="pt-PT" sz="1400" b="1" dirty="0">
                <a:solidFill>
                  <a:srgbClr val="FF9900"/>
                </a:solidFill>
              </a:rPr>
              <a:t>podendo as mesmas ser diferenciadas em razão das carreiras, categorias, áreas funcionais ou postos de trabalho</a:t>
            </a:r>
            <a:r>
              <a:rPr lang="pt-PT" sz="1400" dirty="0"/>
              <a:t>.</a:t>
            </a:r>
            <a:r>
              <a:rPr lang="pt-PT" sz="1400" b="1" dirty="0">
                <a:solidFill>
                  <a:srgbClr val="0070C0"/>
                </a:solidFill>
              </a:rPr>
              <a:t> (n.º 4 do artigo 50.º)</a:t>
            </a:r>
            <a:endParaRPr lang="pt-PT" sz="1400" dirty="0"/>
          </a:p>
          <a:p>
            <a:endParaRPr lang="pt-PT" sz="1400" dirty="0"/>
          </a:p>
          <a:p>
            <a:r>
              <a:rPr lang="pt-PT" sz="1400" dirty="0"/>
              <a:t>Por </a:t>
            </a:r>
            <a:r>
              <a:rPr lang="pt-PT" sz="1400" b="1" dirty="0">
                <a:solidFill>
                  <a:srgbClr val="00B050"/>
                </a:solidFill>
              </a:rPr>
              <a:t>despacho do membro do Governo Regional responsável pela área da Administração Pública</a:t>
            </a:r>
            <a:r>
              <a:rPr lang="pt-PT" sz="1400" dirty="0"/>
              <a:t>, </a:t>
            </a:r>
            <a:r>
              <a:rPr lang="pt-PT" sz="1400" b="1" dirty="0">
                <a:solidFill>
                  <a:schemeClr val="accent1">
                    <a:lumMod val="60000"/>
                    <a:lumOff val="40000"/>
                  </a:schemeClr>
                </a:solidFill>
              </a:rPr>
              <a:t>podem ser estabelecidos limites</a:t>
            </a:r>
            <a:r>
              <a:rPr lang="pt-PT" sz="1400" dirty="0"/>
              <a:t> </a:t>
            </a:r>
            <a:r>
              <a:rPr lang="pt-PT" sz="1400" b="1" dirty="0">
                <a:solidFill>
                  <a:srgbClr val="00B050"/>
                </a:solidFill>
              </a:rPr>
              <a:t>diferentes dos fixados nos n.ºs 2 e 3 em função de carreiras</a:t>
            </a:r>
            <a:r>
              <a:rPr lang="pt-PT" sz="1400" dirty="0"/>
              <a:t> e, por </a:t>
            </a:r>
            <a:r>
              <a:rPr lang="pt-PT" sz="1400" b="1" dirty="0">
                <a:solidFill>
                  <a:schemeClr val="accent1">
                    <a:lumMod val="60000"/>
                    <a:lumOff val="40000"/>
                  </a:schemeClr>
                </a:solidFill>
              </a:rPr>
              <a:t>despacho conjunto com o membro do Governo Regional da tutela</a:t>
            </a:r>
            <a:r>
              <a:rPr lang="pt-PT" sz="1400" dirty="0"/>
              <a:t>, podem igualmente ser fixados </a:t>
            </a:r>
            <a:r>
              <a:rPr lang="pt-PT" sz="1400" b="1" dirty="0">
                <a:solidFill>
                  <a:schemeClr val="accent1">
                    <a:lumMod val="60000"/>
                    <a:lumOff val="40000"/>
                  </a:schemeClr>
                </a:solidFill>
              </a:rPr>
              <a:t>outros limites diferentes para carreiras especiais </a:t>
            </a:r>
            <a:r>
              <a:rPr lang="pt-PT" sz="1400" dirty="0"/>
              <a:t>ou em função de especificidades das atribuições de serviços ou da sua gestão.</a:t>
            </a:r>
            <a:r>
              <a:rPr lang="pt-PT" sz="1400" b="1" dirty="0">
                <a:solidFill>
                  <a:srgbClr val="0070C0"/>
                </a:solidFill>
              </a:rPr>
              <a:t> (n.º 5 do artigo 50.º)</a:t>
            </a:r>
          </a:p>
          <a:p>
            <a:endParaRPr lang="pt-PT" sz="1400" dirty="0"/>
          </a:p>
          <a:p>
            <a:r>
              <a:rPr lang="pt-PT" sz="1400" b="1" dirty="0">
                <a:solidFill>
                  <a:srgbClr val="FF6600"/>
                </a:solidFill>
              </a:rPr>
              <a:t>As pontuações finais dos parâmetros e a avaliação final são expressas até às centésimas e, quando possível, milésimas.</a:t>
            </a:r>
            <a:r>
              <a:rPr lang="pt-PT" sz="1400" b="1" dirty="0">
                <a:solidFill>
                  <a:srgbClr val="0070C0"/>
                </a:solidFill>
              </a:rPr>
              <a:t> (n.º 7 do artigo 50.º)</a:t>
            </a:r>
          </a:p>
          <a:p>
            <a:endParaRPr lang="pt-PT" sz="1400" b="1" dirty="0">
              <a:solidFill>
                <a:srgbClr val="FF6600"/>
              </a:solidFill>
            </a:endParaRPr>
          </a:p>
        </p:txBody>
      </p:sp>
    </p:spTree>
    <p:extLst>
      <p:ext uri="{BB962C8B-B14F-4D97-AF65-F5344CB8AC3E}">
        <p14:creationId xmlns:p14="http://schemas.microsoft.com/office/powerpoint/2010/main" val="2578081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158F9-A499-FB1F-3713-583C870CAC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5D8DE42-2351-C29F-2E63-3AD4634C851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BF5A791-48EA-F17D-E825-6A85F230637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FAF9254-F27F-4F99-5AC6-124644D78133}"/>
              </a:ext>
            </a:extLst>
          </p:cNvPr>
          <p:cNvSpPr/>
          <p:nvPr/>
        </p:nvSpPr>
        <p:spPr>
          <a:xfrm>
            <a:off x="1737361" y="1263470"/>
            <a:ext cx="9767252" cy="3847207"/>
          </a:xfrm>
          <a:prstGeom prst="rect">
            <a:avLst/>
          </a:prstGeom>
          <a:ln>
            <a:noFill/>
          </a:ln>
        </p:spPr>
        <p:txBody>
          <a:bodyPr wrap="square">
            <a:spAutoFit/>
          </a:bodyPr>
          <a:lstStyle/>
          <a:p>
            <a:pPr algn="ctr"/>
            <a:r>
              <a:rPr lang="pt-PT" sz="1600" b="1" u="sng" dirty="0">
                <a:solidFill>
                  <a:srgbClr val="00B050"/>
                </a:solidFill>
              </a:rPr>
              <a:t>Como se determina a </a:t>
            </a:r>
            <a:r>
              <a:rPr lang="pt-PT" sz="1600" b="1" u="sng" dirty="0">
                <a:solidFill>
                  <a:srgbClr val="FF6600"/>
                </a:solidFill>
              </a:rPr>
              <a:t>classificação</a:t>
            </a:r>
            <a:r>
              <a:rPr lang="pt-PT" sz="1600" b="1" u="sng" dirty="0">
                <a:solidFill>
                  <a:srgbClr val="00B050"/>
                </a:solidFill>
              </a:rPr>
              <a:t> final?</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a:t>
            </a:r>
            <a:r>
              <a:rPr lang="pt-PT" sz="1400" b="1" dirty="0">
                <a:solidFill>
                  <a:srgbClr val="FF6600"/>
                </a:solidFill>
              </a:rPr>
              <a:t>classificação final</a:t>
            </a:r>
            <a:r>
              <a:rPr lang="pt-PT" sz="1400" dirty="0"/>
              <a:t> </a:t>
            </a:r>
            <a:r>
              <a:rPr lang="pt-PT" sz="1400" b="1" dirty="0">
                <a:solidFill>
                  <a:srgbClr val="00B050"/>
                </a:solidFill>
              </a:rPr>
              <a:t>é expressa nas seguintes menções</a:t>
            </a:r>
            <a:r>
              <a:rPr lang="pt-PT" sz="1400" dirty="0"/>
              <a:t>:</a:t>
            </a:r>
          </a:p>
          <a:p>
            <a:pPr algn="just"/>
            <a:endParaRPr lang="pt-PT" sz="1400" dirty="0"/>
          </a:p>
          <a:p>
            <a:pPr algn="just"/>
            <a:r>
              <a:rPr lang="pt-PT" sz="1400" dirty="0"/>
              <a:t>a) </a:t>
            </a:r>
            <a:r>
              <a:rPr lang="pt-PT" sz="1400" b="1" dirty="0">
                <a:solidFill>
                  <a:srgbClr val="FF6600"/>
                </a:solidFill>
              </a:rPr>
              <a:t>Muito bom</a:t>
            </a:r>
            <a:r>
              <a:rPr lang="pt-PT" sz="1400" b="1" dirty="0">
                <a:solidFill>
                  <a:srgbClr val="00B050"/>
                </a:solidFill>
              </a:rPr>
              <a:t>, correspondendo a uma pontuação final de </a:t>
            </a:r>
            <a:r>
              <a:rPr lang="pt-PT" sz="1400" b="1" dirty="0">
                <a:solidFill>
                  <a:srgbClr val="FF6600"/>
                </a:solidFill>
              </a:rPr>
              <a:t>4 a 5</a:t>
            </a:r>
            <a:r>
              <a:rPr lang="pt-PT" sz="1400" dirty="0"/>
              <a:t>;</a:t>
            </a:r>
            <a:r>
              <a:rPr lang="pt-PT" sz="1400" b="1" dirty="0">
                <a:solidFill>
                  <a:srgbClr val="0070C0"/>
                </a:solidFill>
              </a:rPr>
              <a:t> [alínea a) do n.º 6 do artigo 50.º]</a:t>
            </a:r>
          </a:p>
          <a:p>
            <a:pPr algn="just"/>
            <a:endParaRPr lang="pt-PT" sz="1400" dirty="0"/>
          </a:p>
          <a:p>
            <a:pPr algn="just"/>
            <a:r>
              <a:rPr lang="pt-PT" sz="1400" dirty="0"/>
              <a:t>b) </a:t>
            </a:r>
            <a:r>
              <a:rPr lang="pt-PT" sz="1400" b="1" dirty="0">
                <a:solidFill>
                  <a:srgbClr val="FF6600"/>
                </a:solidFill>
              </a:rPr>
              <a:t>Bom</a:t>
            </a:r>
            <a:r>
              <a:rPr lang="pt-PT" sz="1400" dirty="0"/>
              <a:t>, </a:t>
            </a:r>
            <a:r>
              <a:rPr lang="pt-PT" sz="1400" b="1" dirty="0">
                <a:solidFill>
                  <a:srgbClr val="00B050"/>
                </a:solidFill>
              </a:rPr>
              <a:t>correspondendo a uma pontuação final de </a:t>
            </a:r>
            <a:r>
              <a:rPr lang="pt-PT" sz="1400" b="1" dirty="0">
                <a:solidFill>
                  <a:srgbClr val="FF6600"/>
                </a:solidFill>
              </a:rPr>
              <a:t>3,500 a 3,999</a:t>
            </a:r>
            <a:r>
              <a:rPr lang="pt-PT" sz="1400" dirty="0"/>
              <a:t>;</a:t>
            </a:r>
            <a:r>
              <a:rPr lang="pt-PT" sz="1400" b="1" dirty="0">
                <a:solidFill>
                  <a:srgbClr val="0070C0"/>
                </a:solidFill>
              </a:rPr>
              <a:t> [alínea b) do n.º 6 do artigo 50.º]</a:t>
            </a:r>
          </a:p>
          <a:p>
            <a:pPr algn="just"/>
            <a:endParaRPr lang="pt-PT" sz="1400" dirty="0"/>
          </a:p>
          <a:p>
            <a:pPr algn="just"/>
            <a:r>
              <a:rPr lang="pt-PT" sz="1400" dirty="0"/>
              <a:t>c) </a:t>
            </a:r>
            <a:r>
              <a:rPr lang="pt-PT" sz="1400" b="1" dirty="0">
                <a:solidFill>
                  <a:srgbClr val="FF6600"/>
                </a:solidFill>
              </a:rPr>
              <a:t>Regular</a:t>
            </a:r>
            <a:r>
              <a:rPr lang="pt-PT" sz="1400" b="1" dirty="0">
                <a:solidFill>
                  <a:srgbClr val="00B050"/>
                </a:solidFill>
              </a:rPr>
              <a:t>, correspondendo a uma pontuação final de </a:t>
            </a:r>
            <a:r>
              <a:rPr lang="pt-PT" sz="1400" b="1" dirty="0">
                <a:solidFill>
                  <a:srgbClr val="FF6600"/>
                </a:solidFill>
              </a:rPr>
              <a:t>2 a 3,499</a:t>
            </a:r>
            <a:r>
              <a:rPr lang="pt-PT" sz="1400" dirty="0"/>
              <a:t>;</a:t>
            </a:r>
            <a:r>
              <a:rPr lang="pt-PT" sz="1400" b="1" dirty="0">
                <a:solidFill>
                  <a:srgbClr val="0070C0"/>
                </a:solidFill>
              </a:rPr>
              <a:t> [alínea c) do n.º 6 do artigo 50.º]</a:t>
            </a:r>
          </a:p>
          <a:p>
            <a:pPr algn="just"/>
            <a:endParaRPr lang="pt-PT" sz="1400" dirty="0"/>
          </a:p>
          <a:p>
            <a:pPr algn="just"/>
            <a:r>
              <a:rPr lang="pt-PT" sz="1400" dirty="0"/>
              <a:t>d) </a:t>
            </a:r>
            <a:r>
              <a:rPr lang="pt-PT" sz="1400" b="1" dirty="0">
                <a:solidFill>
                  <a:srgbClr val="FF6600"/>
                </a:solidFill>
              </a:rPr>
              <a:t>Inadequado</a:t>
            </a:r>
            <a:r>
              <a:rPr lang="pt-PT" sz="1400" b="1" dirty="0">
                <a:solidFill>
                  <a:srgbClr val="00B050"/>
                </a:solidFill>
              </a:rPr>
              <a:t>, correspondendo a uma pontuação final de desempenho de </a:t>
            </a:r>
            <a:r>
              <a:rPr lang="pt-PT" sz="1400" b="1" dirty="0">
                <a:solidFill>
                  <a:srgbClr val="FF6600"/>
                </a:solidFill>
              </a:rPr>
              <a:t>1 a 1,999</a:t>
            </a:r>
            <a:r>
              <a:rPr lang="pt-PT" sz="1400" dirty="0"/>
              <a:t>, que enquadra</a:t>
            </a:r>
          </a:p>
          <a:p>
            <a:pPr algn="just"/>
            <a:r>
              <a:rPr lang="pt-PT" sz="1400" dirty="0"/>
              <a:t>situações de insuficiência no desempenho face aos objetivos e competências fixados para o ciclo de</a:t>
            </a:r>
          </a:p>
          <a:p>
            <a:pPr algn="just"/>
            <a:r>
              <a:rPr lang="pt-PT" sz="1400" dirty="0"/>
              <a:t>avaliação, demonstrativas de necessidade de reforço de desenvolvimento profissional do trabalhador.</a:t>
            </a:r>
            <a:r>
              <a:rPr lang="pt-PT" sz="1400" b="1" dirty="0">
                <a:solidFill>
                  <a:srgbClr val="0070C0"/>
                </a:solidFill>
              </a:rPr>
              <a:t> [alínea d) do n.º 6 do artigo 47.º]</a:t>
            </a:r>
          </a:p>
          <a:p>
            <a:pPr algn="just"/>
            <a:endParaRPr lang="pt-PT" sz="1400" dirty="0"/>
          </a:p>
        </p:txBody>
      </p:sp>
    </p:spTree>
    <p:extLst>
      <p:ext uri="{BB962C8B-B14F-4D97-AF65-F5344CB8AC3E}">
        <p14:creationId xmlns:p14="http://schemas.microsoft.com/office/powerpoint/2010/main" val="32908073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92443"/>
          </a:xfrm>
          <a:prstGeom prst="rect">
            <a:avLst/>
          </a:prstGeom>
        </p:spPr>
        <p:txBody>
          <a:bodyPr wrap="square">
            <a:spAutoFit/>
          </a:bodyPr>
          <a:lstStyle/>
          <a:p>
            <a:pPr algn="ctr"/>
            <a:r>
              <a:rPr lang="pt-PT" sz="2600" b="1" dirty="0">
                <a:solidFill>
                  <a:srgbClr val="00B050"/>
                </a:solidFill>
              </a:rPr>
              <a:t>Fim do ciclo Avaliativo </a:t>
            </a:r>
            <a:r>
              <a:rPr lang="pt-PT" sz="2600" b="1" dirty="0">
                <a:solidFill>
                  <a:schemeClr val="accent1">
                    <a:lumMod val="60000"/>
                    <a:lumOff val="40000"/>
                  </a:schemeClr>
                </a:solidFill>
              </a:rPr>
              <a:t>SIADAPRA 3</a:t>
            </a:r>
          </a:p>
        </p:txBody>
      </p:sp>
    </p:spTree>
    <p:extLst>
      <p:ext uri="{BB962C8B-B14F-4D97-AF65-F5344CB8AC3E}">
        <p14:creationId xmlns:p14="http://schemas.microsoft.com/office/powerpoint/2010/main" val="20765128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0AE2C-8EF9-7A99-6950-95181BA721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24DE8D-1F76-315F-7876-92AF002CD53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83249F3-42FA-A164-BE5D-6345D3D7B970}"/>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que, no </a:t>
            </a:r>
            <a:r>
              <a:rPr lang="pt-PT" sz="1600" b="1" u="sng" dirty="0">
                <a:solidFill>
                  <a:srgbClr val="FF6600"/>
                </a:solidFill>
              </a:rPr>
              <a:t>ano de ingresso </a:t>
            </a:r>
            <a:r>
              <a:rPr lang="pt-PT" sz="1600" b="1" u="sng" dirty="0">
                <a:solidFill>
                  <a:srgbClr val="00B050"/>
                </a:solidFill>
              </a:rPr>
              <a:t>na Administração Pública Regional ou no </a:t>
            </a:r>
            <a:r>
              <a:rPr lang="pt-PT" sz="1600" b="1" u="sng" dirty="0">
                <a:solidFill>
                  <a:srgbClr val="FF6600"/>
                </a:solidFill>
              </a:rPr>
              <a:t>ano de integração em diferente carreira</a:t>
            </a:r>
            <a:r>
              <a:rPr lang="pt-PT" sz="1600" b="1" u="sng" dirty="0">
                <a:solidFill>
                  <a:srgbClr val="00B050"/>
                </a:solidFill>
              </a:rPr>
              <a:t>, são avaliados com </a:t>
            </a:r>
            <a:r>
              <a:rPr lang="pt-PT" sz="1600" b="1" u="sng" dirty="0">
                <a:solidFill>
                  <a:srgbClr val="FF6600"/>
                </a:solidFill>
              </a:rPr>
              <a:t>desempenho Regular </a:t>
            </a:r>
            <a:r>
              <a:rPr lang="pt-PT" sz="1600" b="1" u="sng" dirty="0">
                <a:solidFill>
                  <a:srgbClr val="C00000"/>
                </a:solidFill>
              </a:rPr>
              <a:t>(novidade) </a:t>
            </a:r>
            <a:r>
              <a:rPr lang="pt-PT" sz="1600" b="1" u="sng" dirty="0">
                <a:solidFill>
                  <a:srgbClr val="00B050"/>
                </a:solidFill>
              </a:rPr>
              <a:t>em sede do Subsistema SIADAPRA 3?</a:t>
            </a:r>
          </a:p>
          <a:p>
            <a:pPr algn="ctr"/>
            <a:endParaRPr lang="pt-PT" sz="1600" b="1" dirty="0">
              <a:solidFill>
                <a:srgbClr val="00B050"/>
              </a:solidFill>
            </a:endParaRPr>
          </a:p>
          <a:p>
            <a:pPr algn="ctr"/>
            <a:r>
              <a:rPr lang="pt-PT" sz="1600" b="1" u="sng" dirty="0">
                <a:solidFill>
                  <a:schemeClr val="tx1"/>
                </a:solidFill>
              </a:rPr>
              <a:t>Resposta:</a:t>
            </a:r>
          </a:p>
          <a:p>
            <a:pPr algn="ctr"/>
            <a:endParaRPr lang="pt-PT" sz="1600" b="1" dirty="0">
              <a:solidFill>
                <a:srgbClr val="00B050"/>
              </a:solidFill>
            </a:endParaRPr>
          </a:p>
          <a:p>
            <a:pPr algn="just">
              <a:lnSpc>
                <a:spcPct val="150000"/>
              </a:lnSpc>
            </a:pPr>
            <a:r>
              <a:rPr lang="pt-PT" sz="1400" b="1" dirty="0">
                <a:solidFill>
                  <a:srgbClr val="00B050"/>
                </a:solidFill>
              </a:rPr>
              <a:t>Quando decorra </a:t>
            </a:r>
            <a:r>
              <a:rPr lang="pt-PT" sz="1400" b="1" dirty="0">
                <a:solidFill>
                  <a:srgbClr val="FF6600"/>
                </a:solidFill>
              </a:rPr>
              <a:t>um período inferior a seis meses </a:t>
            </a:r>
            <a:r>
              <a:rPr lang="pt-PT" sz="1400" b="1" dirty="0">
                <a:solidFill>
                  <a:srgbClr val="00B050"/>
                </a:solidFill>
              </a:rPr>
              <a:t>entre a data de conclusão do período experimental e o final do ciclo avaliativo e o trabalhador tenha mais de seis meses de serviço efetivo, </a:t>
            </a:r>
            <a:r>
              <a:rPr lang="pt-PT" sz="1400" b="1" dirty="0">
                <a:solidFill>
                  <a:srgbClr val="FF6600"/>
                </a:solidFill>
              </a:rPr>
              <a:t>é-lhe atribuída a avaliação de desempenho regular</a:t>
            </a:r>
            <a:r>
              <a:rPr lang="pt-PT" sz="1400" dirty="0">
                <a:solidFill>
                  <a:schemeClr val="tx1"/>
                </a:solidFill>
              </a:rPr>
              <a:t>, para efeitos do disposto no n.º 7 do artigo 156.º da Lei Geral do Trabalho em Funções Públicas (LTFP), aprovada em anexo à Lei n.º 35/2014, de 20 de junho, na sua redação atual. </a:t>
            </a:r>
            <a:r>
              <a:rPr lang="pt-PT" sz="1400" b="1" dirty="0">
                <a:solidFill>
                  <a:srgbClr val="0070C0"/>
                </a:solidFill>
              </a:rPr>
              <a:t>(n.º 2 do artigo 42.º -A)</a:t>
            </a:r>
          </a:p>
          <a:p>
            <a:pPr algn="just">
              <a:lnSpc>
                <a:spcPct val="150000"/>
              </a:lnSpc>
            </a:pPr>
            <a:endParaRPr lang="pt-PT" sz="1400" b="1" dirty="0">
              <a:solidFill>
                <a:srgbClr val="0070C0"/>
              </a:solidFill>
            </a:endParaRPr>
          </a:p>
          <a:p>
            <a:pPr algn="just">
              <a:lnSpc>
                <a:spcPct val="150000"/>
              </a:lnSpc>
            </a:pPr>
            <a:r>
              <a:rPr lang="pt-PT" sz="1400" b="1" dirty="0">
                <a:solidFill>
                  <a:srgbClr val="00B050"/>
                </a:solidFill>
              </a:rPr>
              <a:t>Especificamente, nos casos em que o trabalhador tenha ingressado na Administração  Pública ou em nova carreira ou categoria, por procedimento </a:t>
            </a:r>
            <a:r>
              <a:rPr lang="pt-PT" sz="1400" b="1" dirty="0" err="1">
                <a:solidFill>
                  <a:srgbClr val="00B050"/>
                </a:solidFill>
              </a:rPr>
              <a:t>concursal</a:t>
            </a:r>
            <a:r>
              <a:rPr lang="pt-PT" sz="1400" b="1" dirty="0">
                <a:solidFill>
                  <a:srgbClr val="00B050"/>
                </a:solidFill>
              </a:rPr>
              <a:t>, no ano 2025, e tenha  concluído o período experimental após o dia 30 de junho ou só o venha a concluir no ano 2026,  deve ser-lhe atribuída a menção de «Regular» - cf. artigo 42.º-A do SIADAPRA </a:t>
            </a:r>
            <a:r>
              <a:rPr lang="pt-PT" sz="1400" b="1" dirty="0">
                <a:solidFill>
                  <a:srgbClr val="0070C0"/>
                </a:solidFill>
              </a:rPr>
              <a:t>(n.º  11 da CIRC-DROPEP/2026/01, de 15 de janeiro.</a:t>
            </a:r>
          </a:p>
          <a:p>
            <a:pPr algn="ctr"/>
            <a:endParaRPr lang="pt-PT" sz="1600" b="1" dirty="0">
              <a:solidFill>
                <a:srgbClr val="00B050"/>
              </a:solidFill>
            </a:endParaRPr>
          </a:p>
        </p:txBody>
      </p:sp>
      <p:cxnSp>
        <p:nvCxnSpPr>
          <p:cNvPr id="6" name="Conexão reta 5">
            <a:extLst>
              <a:ext uri="{FF2B5EF4-FFF2-40B4-BE49-F238E27FC236}">
                <a16:creationId xmlns:a16="http://schemas.microsoft.com/office/drawing/2014/main" id="{4AB522A0-B19A-0A29-0AD5-3B1A81F7CDF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5989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rgbClr val="00B050"/>
                </a:solidFill>
              </a:rPr>
              <a:t>Ponderação Curricular</a:t>
            </a:r>
          </a:p>
          <a:p>
            <a:endParaRPr lang="pt-PT" sz="2400" b="1" dirty="0">
              <a:solidFill>
                <a:srgbClr val="00B050"/>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4799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A5C7-01B2-C03D-CEA5-1261119036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758441-3F7D-12B4-5D8A-9BCE5064575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F4605FB7-1054-EB75-D283-0FC1F63BCA44}"/>
              </a:ext>
            </a:extLst>
          </p:cNvPr>
          <p:cNvSpPr/>
          <p:nvPr/>
        </p:nvSpPr>
        <p:spPr>
          <a:xfrm>
            <a:off x="1737360" y="1025243"/>
            <a:ext cx="9767252" cy="5648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em condições de serem avaliados em sede do Subsistema SIADAPRA 3?</a:t>
            </a:r>
          </a:p>
          <a:p>
            <a:pPr algn="ctr"/>
            <a:r>
              <a:rPr lang="pt-PT" sz="1600" b="1" u="sng" dirty="0">
                <a:solidFill>
                  <a:srgbClr val="FF6600"/>
                </a:solidFill>
              </a:rPr>
              <a:t>“Ponderação Curricular”</a:t>
            </a:r>
          </a:p>
          <a:p>
            <a:pPr algn="ctr"/>
            <a:endParaRPr lang="pt-PT" sz="1600" b="1" dirty="0">
              <a:solidFill>
                <a:srgbClr val="00B050"/>
              </a:solidFill>
            </a:endParaRPr>
          </a:p>
          <a:p>
            <a:pPr algn="ctr"/>
            <a:r>
              <a:rPr lang="pt-PT" sz="1600" b="1" u="sng" dirty="0">
                <a:solidFill>
                  <a:schemeClr val="tx1"/>
                </a:solidFill>
              </a:rPr>
              <a:t>Resposta:</a:t>
            </a:r>
          </a:p>
          <a:p>
            <a:endParaRPr lang="pt-PT" sz="1400" dirty="0">
              <a:solidFill>
                <a:schemeClr val="tx1"/>
              </a:solidFill>
            </a:endParaRPr>
          </a:p>
          <a:p>
            <a:pPr algn="just"/>
            <a:r>
              <a:rPr lang="pt-PT" sz="1400" dirty="0">
                <a:solidFill>
                  <a:schemeClr val="tx1"/>
                </a:solidFill>
              </a:rPr>
              <a:t>A </a:t>
            </a:r>
            <a:r>
              <a:rPr lang="pt-PT" sz="1400" b="1" dirty="0">
                <a:solidFill>
                  <a:srgbClr val="00B050"/>
                </a:solidFill>
              </a:rPr>
              <a:t>ponderação curricular </a:t>
            </a:r>
            <a:r>
              <a:rPr lang="pt-PT" sz="1400" dirty="0">
                <a:solidFill>
                  <a:schemeClr val="tx1"/>
                </a:solidFill>
              </a:rPr>
              <a:t>é utilizada para os trabalhadores que não estejam em condições de serem avaliados por “avaliação normal” (objetivos e competências ou só competências), tal como determinado nos </a:t>
            </a:r>
            <a:r>
              <a:rPr lang="pt-PT" sz="1400" b="1" dirty="0">
                <a:solidFill>
                  <a:srgbClr val="00B050"/>
                </a:solidFill>
              </a:rPr>
              <a:t>n.ºs 5 a 7 do artigo 42.º</a:t>
            </a:r>
            <a:r>
              <a:rPr lang="pt-PT" sz="1400" dirty="0">
                <a:solidFill>
                  <a:schemeClr val="tx1"/>
                </a:solidFill>
              </a:rPr>
              <a:t>.</a:t>
            </a:r>
          </a:p>
          <a:p>
            <a:pPr algn="just"/>
            <a:endParaRPr lang="pt-PT" sz="1400" dirty="0">
              <a:solidFill>
                <a:schemeClr val="tx1"/>
              </a:solidFill>
            </a:endParaRPr>
          </a:p>
          <a:p>
            <a:pPr algn="just"/>
            <a:r>
              <a:rPr lang="pt-PT" sz="1400" dirty="0">
                <a:solidFill>
                  <a:schemeClr val="tx1"/>
                </a:solidFill>
              </a:rPr>
              <a:t>Grosso modo, cabem aqui:</a:t>
            </a:r>
          </a:p>
          <a:p>
            <a:pPr algn="just"/>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que, no ciclo anual em avaliação, tenham relação jurídica de emprego público com pelo menos seis meses, mas não tenham serviço efetivo por período de pelo menos seis meses</a:t>
            </a:r>
            <a:r>
              <a:rPr lang="pt-PT" sz="1400" dirty="0">
                <a:solidFill>
                  <a:schemeClr val="tx1"/>
                </a:solidFill>
              </a:rPr>
              <a:t>, com exceção do determinado no artigo 42.º-A referente à avaliação no ano de ingresso na Administração Pública ou integração em carreira diferente; </a:t>
            </a:r>
            <a:r>
              <a:rPr lang="pt-PT" sz="1400" b="1" dirty="0">
                <a:solidFill>
                  <a:srgbClr val="0070C0"/>
                </a:solidFill>
              </a:rPr>
              <a:t>(n.º 5 do artigo 42.º)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que, no ciclo anual em avaliação, tenham relação jurídica de emprego público com pelo menos seis meses, e não tenham prestado serviço efetivo em contato direto com o respetivo avaliador desde que não tenha havido decisão do Concelho Coordenador da Avaliação relativamente à aplicação da avaliação normal </a:t>
            </a:r>
            <a:r>
              <a:rPr lang="pt-PT" sz="1400" dirty="0">
                <a:solidFill>
                  <a:schemeClr val="tx1"/>
                </a:solidFill>
              </a:rPr>
              <a:t>(objetivos e competências ou só competências). </a:t>
            </a:r>
            <a:r>
              <a:rPr lang="pt-PT" sz="1400" b="1" dirty="0">
                <a:solidFill>
                  <a:srgbClr val="0070C0"/>
                </a:solidFill>
              </a:rPr>
              <a:t>(n.º 5 do artigo 42.º)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a:t>
            </a:r>
            <a:r>
              <a:rPr lang="pt-PT" sz="1400" dirty="0">
                <a:solidFill>
                  <a:schemeClr val="tx1"/>
                </a:solidFill>
              </a:rPr>
              <a:t>com contrato em funções públicas por tempo indeterminado </a:t>
            </a:r>
            <a:r>
              <a:rPr lang="pt-PT" sz="1400" b="1" dirty="0">
                <a:solidFill>
                  <a:srgbClr val="00B050"/>
                </a:solidFill>
              </a:rPr>
              <a:t>em cargos de dirigente na Administração Pública ou em cargos e/ou funções em regime de cedência por interesse público </a:t>
            </a:r>
            <a:r>
              <a:rPr lang="pt-PT" sz="1400" dirty="0">
                <a:solidFill>
                  <a:schemeClr val="tx1"/>
                </a:solidFill>
              </a:rPr>
              <a:t>desde que por período superior a 1 ano em coerência com os pontos anteriores.</a:t>
            </a:r>
            <a:r>
              <a:rPr lang="pt-PT" sz="1400" b="1" dirty="0">
                <a:solidFill>
                  <a:srgbClr val="0070C0"/>
                </a:solidFill>
              </a:rPr>
              <a:t> (n.º 5 do artigo 28.º)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p:txBody>
      </p:sp>
      <p:cxnSp>
        <p:nvCxnSpPr>
          <p:cNvPr id="6" name="Conexão reta 5">
            <a:extLst>
              <a:ext uri="{FF2B5EF4-FFF2-40B4-BE49-F238E27FC236}">
                <a16:creationId xmlns:a16="http://schemas.microsoft.com/office/drawing/2014/main" id="{060BCBCD-E150-539F-A7E7-9B52F1E1713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468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0" y="1263470"/>
            <a:ext cx="9767252" cy="4721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Onde está prevista a avaliação por ponderação curricular e quais os métodos para a operacionalizar?</a:t>
            </a:r>
          </a:p>
          <a:p>
            <a:pPr algn="ctr"/>
            <a:endParaRPr lang="pt-PT" sz="1600" b="1" u="sng" dirty="0">
              <a:solidFill>
                <a:srgbClr val="00B050"/>
              </a:solidFill>
            </a:endParaRPr>
          </a:p>
          <a:p>
            <a:pPr algn="ctr"/>
            <a:r>
              <a:rPr lang="pt-PT" sz="1600" b="1" u="sng" dirty="0">
                <a:solidFill>
                  <a:schemeClr val="tx1"/>
                </a:solidFill>
              </a:rPr>
              <a:t>Resposta:</a:t>
            </a:r>
          </a:p>
          <a:p>
            <a:pPr algn="ctr"/>
            <a:endParaRPr lang="pt-PT" sz="1600" b="1" u="sng" dirty="0">
              <a:solidFill>
                <a:srgbClr val="00B050"/>
              </a:solidFill>
            </a:endParaRPr>
          </a:p>
          <a:p>
            <a:pPr algn="just"/>
            <a:endParaRPr lang="pt-PT" sz="1400" b="1" dirty="0">
              <a:solidFill>
                <a:srgbClr val="00B050"/>
              </a:solidFill>
            </a:endParaRPr>
          </a:p>
          <a:p>
            <a:pPr algn="just"/>
            <a:r>
              <a:rPr lang="pt-PT" sz="1400" b="1" dirty="0">
                <a:solidFill>
                  <a:srgbClr val="00B050"/>
                </a:solidFill>
              </a:rPr>
              <a:t>A </a:t>
            </a:r>
            <a:r>
              <a:rPr lang="pt-PT" sz="1400" b="1" dirty="0">
                <a:solidFill>
                  <a:srgbClr val="FF6600"/>
                </a:solidFill>
              </a:rPr>
              <a:t>ponderação curricular </a:t>
            </a:r>
            <a:r>
              <a:rPr lang="pt-PT" sz="1400" b="1" dirty="0">
                <a:solidFill>
                  <a:srgbClr val="00B050"/>
                </a:solidFill>
              </a:rPr>
              <a:t>encontra-se prevista nos artigos 42.º e 43.º do SIADAPRA.</a:t>
            </a:r>
          </a:p>
          <a:p>
            <a:pPr algn="just"/>
            <a:endParaRPr lang="pt-PT" sz="1400" b="1" dirty="0">
              <a:solidFill>
                <a:srgbClr val="00B050"/>
              </a:solidFill>
            </a:endParaRPr>
          </a:p>
          <a:p>
            <a:pPr algn="just"/>
            <a:r>
              <a:rPr lang="pt-PT" sz="1400" b="1" dirty="0">
                <a:solidFill>
                  <a:srgbClr val="00B050"/>
                </a:solidFill>
              </a:rPr>
              <a:t>A ponderação curricular faz-se (em terminologia comummente utilizada) por duas vias / dois métodos:</a:t>
            </a:r>
          </a:p>
          <a:p>
            <a:pPr algn="just"/>
            <a:endParaRPr lang="pt-PT" sz="1400" b="1" dirty="0">
              <a:solidFill>
                <a:srgbClr val="00B050"/>
              </a:solidFill>
            </a:endParaRPr>
          </a:p>
          <a:p>
            <a:pPr marL="342900" indent="-342900" algn="just">
              <a:buFont typeface="Wingdings" panose="05000000000000000000" pitchFamily="2" charset="2"/>
              <a:buChar char="q"/>
            </a:pPr>
            <a:r>
              <a:rPr lang="pt-PT" sz="1400" b="1" dirty="0">
                <a:solidFill>
                  <a:srgbClr val="00B050"/>
                </a:solidFill>
              </a:rPr>
              <a:t>Pela </a:t>
            </a:r>
            <a:r>
              <a:rPr lang="pt-PT" sz="1400" b="1" dirty="0">
                <a:solidFill>
                  <a:srgbClr val="FF6600"/>
                </a:solidFill>
              </a:rPr>
              <a:t>atribuição da mesma avaliação </a:t>
            </a:r>
            <a:r>
              <a:rPr lang="pt-PT" sz="1400" b="1" dirty="0">
                <a:solidFill>
                  <a:srgbClr val="00B050"/>
                </a:solidFill>
              </a:rPr>
              <a:t>obtida no ciclo de avaliação anterior; </a:t>
            </a:r>
            <a:r>
              <a:rPr lang="pt-PT" sz="1400" b="1" dirty="0">
                <a:solidFill>
                  <a:srgbClr val="0070C0"/>
                </a:solidFill>
              </a:rPr>
              <a:t>(n.ºs 5 e 6 conjugados com o n.º 3 do artigo 42.º)</a:t>
            </a:r>
          </a:p>
          <a:p>
            <a:pPr algn="just"/>
            <a:endParaRPr lang="pt-PT" sz="1400" dirty="0">
              <a:solidFill>
                <a:schemeClr val="tx1"/>
              </a:solidFill>
            </a:endParaRPr>
          </a:p>
          <a:p>
            <a:pPr marL="342900" indent="-342900" algn="just">
              <a:buFont typeface="Wingdings" panose="05000000000000000000" pitchFamily="2" charset="2"/>
              <a:buChar char="q"/>
            </a:pPr>
            <a:r>
              <a:rPr lang="pt-PT" sz="1400" b="1" dirty="0">
                <a:solidFill>
                  <a:srgbClr val="00B050"/>
                </a:solidFill>
              </a:rPr>
              <a:t>Pela</a:t>
            </a:r>
            <a:r>
              <a:rPr lang="pt-PT" sz="1400" dirty="0">
                <a:solidFill>
                  <a:schemeClr val="tx1"/>
                </a:solidFill>
              </a:rPr>
              <a:t> </a:t>
            </a:r>
            <a:r>
              <a:rPr lang="pt-PT" sz="1400" b="1" dirty="0">
                <a:solidFill>
                  <a:srgbClr val="FF6600"/>
                </a:solidFill>
              </a:rPr>
              <a:t>análise ao currículo</a:t>
            </a:r>
            <a:r>
              <a:rPr lang="pt-PT" sz="1400" b="1" dirty="0">
                <a:solidFill>
                  <a:srgbClr val="00B050"/>
                </a:solidFill>
              </a:rPr>
              <a:t>. </a:t>
            </a:r>
            <a:r>
              <a:rPr lang="pt-PT" sz="1400" b="1" dirty="0">
                <a:solidFill>
                  <a:srgbClr val="0070C0"/>
                </a:solidFill>
              </a:rPr>
              <a:t>(n.º 7 do artigo 42.º)</a:t>
            </a:r>
            <a:endParaRPr lang="pt-PT" sz="1400" dirty="0">
              <a:solidFill>
                <a:srgbClr val="0070C0"/>
              </a:solidFill>
            </a:endParaRPr>
          </a:p>
          <a:p>
            <a:pPr algn="just"/>
            <a:endParaRPr lang="pt-PT" sz="1400" dirty="0">
              <a:solidFill>
                <a:schemeClr val="tx1"/>
              </a:solidFill>
            </a:endParaRPr>
          </a:p>
          <a:p>
            <a:pPr algn="just"/>
            <a:endParaRPr lang="pt-PT" sz="1400" dirty="0">
              <a:solidFill>
                <a:schemeClr val="tx1"/>
              </a:solidFill>
            </a:endParaRPr>
          </a:p>
          <a:p>
            <a:pPr algn="just"/>
            <a:r>
              <a:rPr lang="pt-PT" sz="1400" b="1" u="sng" dirty="0">
                <a:solidFill>
                  <a:srgbClr val="00B050"/>
                </a:solidFill>
              </a:rPr>
              <a:t>Observação:</a:t>
            </a:r>
            <a:r>
              <a:rPr lang="pt-PT" sz="1400" b="1" dirty="0">
                <a:solidFill>
                  <a:srgbClr val="00B050"/>
                </a:solidFill>
              </a:rPr>
              <a:t> </a:t>
            </a:r>
          </a:p>
          <a:p>
            <a:pPr algn="just"/>
            <a:endParaRPr lang="pt-PT" sz="1400" b="1" u="sng" dirty="0">
              <a:solidFill>
                <a:srgbClr val="00B050"/>
              </a:solidFill>
            </a:endParaRPr>
          </a:p>
          <a:p>
            <a:pPr algn="just"/>
            <a:r>
              <a:rPr lang="pt-PT" sz="1400" u="sng" dirty="0">
                <a:solidFill>
                  <a:schemeClr val="tx1"/>
                </a:solidFill>
              </a:rPr>
              <a:t>A ponderação curricular aplica-se só ao SIADAPRA 3</a:t>
            </a:r>
            <a:r>
              <a:rPr lang="pt-PT" sz="1400" dirty="0">
                <a:solidFill>
                  <a:schemeClr val="tx1"/>
                </a:solidFill>
              </a:rPr>
              <a:t>.</a:t>
            </a:r>
          </a:p>
          <a:p>
            <a:endParaRPr lang="pt-PT"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371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322523"/>
            <a:ext cx="9767252" cy="5230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Quem requere a avaliação por ponderação curricular e qual o prazo para requerer? </a:t>
            </a:r>
            <a:endParaRPr lang="pt-PT" sz="1600" b="1" u="sng" dirty="0">
              <a:solidFill>
                <a:schemeClr val="tx1"/>
              </a:solidFill>
            </a:endParaRPr>
          </a:p>
          <a:p>
            <a:pPr algn="ctr"/>
            <a:endParaRPr lang="pt-PT" sz="1600" b="1" dirty="0">
              <a:solidFill>
                <a:schemeClr val="tx1"/>
              </a:solidFill>
            </a:endParaRPr>
          </a:p>
          <a:p>
            <a:pPr algn="ctr"/>
            <a:r>
              <a:rPr lang="pt-PT" sz="1600" b="1" u="sng" dirty="0">
                <a:solidFill>
                  <a:schemeClr val="tx1"/>
                </a:solidFill>
              </a:rPr>
              <a:t>Resposta:</a:t>
            </a:r>
          </a:p>
          <a:p>
            <a:pPr algn="just"/>
            <a:endParaRPr lang="pt-PT" sz="1400" dirty="0">
              <a:solidFill>
                <a:schemeClr val="tx1"/>
              </a:solidFill>
            </a:endParaRPr>
          </a:p>
          <a:p>
            <a:pPr algn="just"/>
            <a:r>
              <a:rPr lang="pt-PT" sz="1400" dirty="0">
                <a:solidFill>
                  <a:schemeClr val="tx1"/>
                </a:solidFill>
              </a:rPr>
              <a:t>A </a:t>
            </a:r>
            <a:r>
              <a:rPr lang="pt-PT" sz="1400" b="1" dirty="0">
                <a:solidFill>
                  <a:srgbClr val="00B050"/>
                </a:solidFill>
              </a:rPr>
              <a:t>ponderação curricular é solicitada pelo trabalhador </a:t>
            </a:r>
            <a:r>
              <a:rPr lang="pt-PT" sz="1400" b="1" dirty="0">
                <a:solidFill>
                  <a:srgbClr val="FF9900"/>
                </a:solidFill>
              </a:rPr>
              <a:t>até ao dia 31 de dezembro </a:t>
            </a:r>
            <a:r>
              <a:rPr lang="pt-PT" sz="1400" b="1" dirty="0">
                <a:solidFill>
                  <a:srgbClr val="C00000"/>
                </a:solidFill>
              </a:rPr>
              <a:t>(novidade)</a:t>
            </a:r>
            <a:r>
              <a:rPr lang="pt-PT" sz="1400" dirty="0">
                <a:solidFill>
                  <a:schemeClr val="tx1"/>
                </a:solidFill>
              </a:rPr>
              <a:t>, em </a:t>
            </a:r>
            <a:r>
              <a:rPr lang="pt-PT" sz="1400" b="1" dirty="0">
                <a:solidFill>
                  <a:srgbClr val="00B050"/>
                </a:solidFill>
              </a:rPr>
              <a:t>requerimento apresentado ao dirigente máximo do Organismo/Serviço competente, acompanhado da documentação que o trabalhador considere relevante, podendo juntar declaração passada pela entidade onde são ou foram exercidas funções.</a:t>
            </a:r>
            <a:r>
              <a:rPr lang="pt-PT" sz="1400" b="1" dirty="0">
                <a:solidFill>
                  <a:srgbClr val="0070C0"/>
                </a:solidFill>
              </a:rPr>
              <a:t> (n.º 2 do artigo 43.º)</a:t>
            </a:r>
          </a:p>
          <a:p>
            <a:pPr marL="285750" indent="-285750" algn="just">
              <a:buFont typeface="Wingdings" panose="05000000000000000000" pitchFamily="2" charset="2"/>
              <a:buChar char="Ø"/>
            </a:pPr>
            <a:endParaRPr lang="pt-PT" sz="1400" dirty="0">
              <a:solidFill>
                <a:schemeClr val="tx1"/>
              </a:solidFill>
            </a:endParaRPr>
          </a:p>
          <a:p>
            <a:pPr algn="just"/>
            <a:endParaRPr lang="pt-PT" sz="1400" dirty="0">
              <a:solidFill>
                <a:schemeClr val="tx1"/>
              </a:solidFill>
            </a:endParaRPr>
          </a:p>
          <a:p>
            <a:pPr algn="just"/>
            <a:r>
              <a:rPr lang="pt-PT" sz="1400" b="1" dirty="0">
                <a:solidFill>
                  <a:srgbClr val="00B050"/>
                </a:solidFill>
              </a:rPr>
              <a:t>Observações:</a:t>
            </a:r>
          </a:p>
          <a:p>
            <a:pPr algn="just"/>
            <a:endParaRPr lang="pt-PT" sz="1400" b="1" dirty="0">
              <a:solidFill>
                <a:srgbClr val="00B050"/>
              </a:solidFill>
            </a:endParaRPr>
          </a:p>
          <a:p>
            <a:pPr marL="342900" indent="-342900" algn="just">
              <a:buAutoNum type="arabicPeriod"/>
            </a:pPr>
            <a:r>
              <a:rPr lang="pt-PT" sz="1400" dirty="0">
                <a:solidFill>
                  <a:schemeClr val="tx1"/>
                </a:solidFill>
              </a:rPr>
              <a:t>Para solicitar a ponderação curricular, podem ser utilizados, com as devidas adaptações os modelos de requerimento n.ºs 8 ou 9 constantes do Despacho da Secretário Regional das Finanças, Planeamento e </a:t>
            </a:r>
            <a:r>
              <a:rPr lang="pt-PT" sz="1400">
                <a:solidFill>
                  <a:schemeClr val="tx1"/>
                </a:solidFill>
              </a:rPr>
              <a:t>Administração Pública nº </a:t>
            </a:r>
            <a:r>
              <a:rPr lang="pt-PT" sz="1400" dirty="0">
                <a:solidFill>
                  <a:schemeClr val="tx1"/>
                </a:solidFill>
              </a:rPr>
              <a:t>3/2026, de 26 de janeiro, consoante se trate de trabalhador que à data do requerimento esteja em efetividade de funções no Serviço ou se encontre ausente.</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670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D355-540A-04E0-ED8B-B3D889E922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2BE46A-A4C8-F9A4-8B4D-90A2D0968885}"/>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7FEE1417-F8B5-9CE3-6418-72E97BA3F448}"/>
              </a:ext>
            </a:extLst>
          </p:cNvPr>
          <p:cNvSpPr/>
          <p:nvPr/>
        </p:nvSpPr>
        <p:spPr>
          <a:xfrm>
            <a:off x="1737360" y="1138992"/>
            <a:ext cx="9767252" cy="571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Os Serviços/Organismos devem informar os trabalhadores em condições de solicitar a avaliação por ponderação curricular?</a:t>
            </a:r>
          </a:p>
          <a:p>
            <a:pPr algn="ctr"/>
            <a:r>
              <a:rPr lang="pt-PT" sz="1600" b="1" dirty="0">
                <a:solidFill>
                  <a:srgbClr val="00B050"/>
                </a:solidFill>
              </a:rPr>
              <a:t>e</a:t>
            </a:r>
          </a:p>
          <a:p>
            <a:pPr algn="ctr"/>
            <a:r>
              <a:rPr lang="pt-PT" sz="1600" b="1" u="sng" dirty="0">
                <a:solidFill>
                  <a:srgbClr val="00B050"/>
                </a:solidFill>
              </a:rPr>
              <a:t>Qual o período em que o devem fazer?</a:t>
            </a:r>
          </a:p>
          <a:p>
            <a:pPr algn="ctr"/>
            <a:endParaRPr lang="pt-PT" sz="1600" b="1" dirty="0">
              <a:solidFill>
                <a:srgbClr val="00B050"/>
              </a:solidFill>
            </a:endParaRPr>
          </a:p>
          <a:p>
            <a:pPr algn="ctr"/>
            <a:r>
              <a:rPr lang="pt-PT" sz="1600" b="1" u="sng" dirty="0">
                <a:solidFill>
                  <a:schemeClr val="tx1"/>
                </a:solidFill>
              </a:rPr>
              <a:t>Resposta:</a:t>
            </a:r>
          </a:p>
          <a:p>
            <a:pPr algn="just"/>
            <a:r>
              <a:rPr lang="pt-PT" sz="1400" dirty="0">
                <a:solidFill>
                  <a:schemeClr val="tx1"/>
                </a:solidFill>
              </a:rPr>
              <a:t>O </a:t>
            </a:r>
            <a:r>
              <a:rPr lang="pt-PT" sz="1400" b="1" dirty="0">
                <a:solidFill>
                  <a:srgbClr val="00B050"/>
                </a:solidFill>
              </a:rPr>
              <a:t>n.º 7 do artigo 43,º </a:t>
            </a:r>
            <a:r>
              <a:rPr lang="pt-PT" sz="1400" dirty="0">
                <a:solidFill>
                  <a:schemeClr val="tx1"/>
                </a:solidFill>
              </a:rPr>
              <a:t>determina que:</a:t>
            </a:r>
          </a:p>
          <a:p>
            <a:pPr algn="just"/>
            <a:endParaRPr lang="pt-PT" sz="1400" dirty="0">
              <a:solidFill>
                <a:schemeClr val="tx1"/>
              </a:solidFill>
            </a:endParaRPr>
          </a:p>
          <a:p>
            <a:pPr marL="285750" indent="-285750" algn="just">
              <a:buFont typeface="Wingdings" panose="05000000000000000000" pitchFamily="2" charset="2"/>
              <a:buChar char="Ø"/>
            </a:pPr>
            <a:r>
              <a:rPr lang="pt-PT" sz="1400" b="1" dirty="0">
                <a:solidFill>
                  <a:srgbClr val="00B050"/>
                </a:solidFill>
              </a:rPr>
              <a:t>Na </a:t>
            </a:r>
            <a:r>
              <a:rPr lang="pt-PT" sz="1400" b="1" dirty="0">
                <a:solidFill>
                  <a:srgbClr val="FF6600"/>
                </a:solidFill>
              </a:rPr>
              <a:t>primeira quinzena de dezembro </a:t>
            </a:r>
            <a:r>
              <a:rPr lang="pt-PT" sz="1400" b="1" dirty="0">
                <a:solidFill>
                  <a:srgbClr val="C00000"/>
                </a:solidFill>
              </a:rPr>
              <a:t>(novidade)</a:t>
            </a:r>
            <a:r>
              <a:rPr lang="pt-PT" sz="1400" b="1" dirty="0">
                <a:solidFill>
                  <a:srgbClr val="00B050"/>
                </a:solidFill>
              </a:rPr>
              <a:t>, os Organismos/Serviços devem informar os trabalhadores abrangidos pelo disposto nos n.ºs 5 a 7 do artigo 42º do SIADAPRA</a:t>
            </a:r>
            <a:r>
              <a:rPr lang="pt-PT" sz="1400" dirty="0">
                <a:solidFill>
                  <a:schemeClr val="tx1"/>
                </a:solidFill>
              </a:rPr>
              <a:t>, que não disponham de avaliação anterior que releve ou </a:t>
            </a:r>
            <a:r>
              <a:rPr lang="pt-PT" sz="1400" b="1" dirty="0">
                <a:solidFill>
                  <a:srgbClr val="00B050"/>
                </a:solidFill>
              </a:rPr>
              <a:t>pretendam a sua alteração </a:t>
            </a:r>
            <a:r>
              <a:rPr lang="pt-PT" sz="1400" dirty="0">
                <a:solidFill>
                  <a:schemeClr val="tx1"/>
                </a:solidFill>
              </a:rPr>
              <a:t>de que devem solicitar a ponderação curricular.</a:t>
            </a:r>
          </a:p>
          <a:p>
            <a:pPr algn="just"/>
            <a:endParaRPr lang="pt-PT" sz="1400" dirty="0">
              <a:solidFill>
                <a:schemeClr val="tx1"/>
              </a:solidFill>
            </a:endParaRPr>
          </a:p>
          <a:p>
            <a:pPr algn="just"/>
            <a:r>
              <a:rPr lang="pt-PT" sz="1400" b="1" dirty="0">
                <a:solidFill>
                  <a:srgbClr val="00B050"/>
                </a:solidFill>
              </a:rPr>
              <a:t>Observações: </a:t>
            </a:r>
          </a:p>
          <a:p>
            <a:pPr marL="342900" indent="-342900" algn="just">
              <a:buAutoNum type="arabicPeriod"/>
            </a:pPr>
            <a:r>
              <a:rPr lang="pt-PT" sz="1400" dirty="0">
                <a:solidFill>
                  <a:schemeClr val="tx1"/>
                </a:solidFill>
              </a:rPr>
              <a:t>Na prática, como os Organismos/Serviços não conseguem determinar quais os trabalhadores que pretendem alterar a avaliação que lhes foi atribuída anteriormente, decorre desta determinação que os </a:t>
            </a:r>
            <a:r>
              <a:rPr lang="pt-PT" sz="1400" b="1" dirty="0">
                <a:solidFill>
                  <a:srgbClr val="00B050"/>
                </a:solidFill>
              </a:rPr>
              <a:t>serviços devem informar todos os trabalhadores em condições de serem avaliados </a:t>
            </a:r>
            <a:r>
              <a:rPr lang="pt-PT" sz="1400" dirty="0">
                <a:solidFill>
                  <a:schemeClr val="tx1"/>
                </a:solidFill>
              </a:rPr>
              <a:t>por ponderação curricular que o podem fazer.</a:t>
            </a:r>
          </a:p>
          <a:p>
            <a:pPr marL="342900" indent="-342900" algn="just">
              <a:buAutoNum type="arabicPeriod"/>
            </a:pPr>
            <a:r>
              <a:rPr lang="pt-PT" sz="1400" dirty="0">
                <a:solidFill>
                  <a:schemeClr val="tx1"/>
                </a:solidFill>
              </a:rPr>
              <a:t>Para o efeito os Serviços têm ao seu dispor os modelos 4 e 5 constantes do Despacho da Secretário Regional das Finanças, Planeamento e Administração Pública nº 3/2026, de 26 de janeiro, consoante se trate de trabalhador que à data da notificação esteja em efetividade de funções no Serviço ou se encontre ausente.</a:t>
            </a:r>
          </a:p>
          <a:p>
            <a:pPr marL="342900" indent="-342900" algn="just">
              <a:buAutoNum type="arabicPeriod"/>
            </a:pPr>
            <a:r>
              <a:rPr lang="pt-PT" sz="1400" dirty="0">
                <a:solidFill>
                  <a:schemeClr val="tx1"/>
                </a:solidFill>
              </a:rPr>
              <a:t>O diploma não determina por quais os meios/canais que os Serviços/Organismos devem informar os trabalhadores, pelo que se sugere, caso não haja indicações superiores explicitas, que se utilizem os meios mais adequados para cada caso (SGC, email, correio normal, correio registado ou outro).</a:t>
            </a:r>
          </a:p>
        </p:txBody>
      </p:sp>
      <p:cxnSp>
        <p:nvCxnSpPr>
          <p:cNvPr id="6" name="Conexão reta 5">
            <a:extLst>
              <a:ext uri="{FF2B5EF4-FFF2-40B4-BE49-F238E27FC236}">
                <a16:creationId xmlns:a16="http://schemas.microsoft.com/office/drawing/2014/main" id="{C207F112-BEBC-F945-2BFB-843548B1C23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985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FEC9C-72F6-CB66-B404-9255831CC2E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59FD57-7872-EA5C-0B38-A7B379AD567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2B16C703-1B73-E897-684D-2A0A7B5F3BAB}"/>
              </a:ext>
            </a:extLst>
          </p:cNvPr>
          <p:cNvSpPr/>
          <p:nvPr/>
        </p:nvSpPr>
        <p:spPr>
          <a:xfrm>
            <a:off x="1737360" y="1282429"/>
            <a:ext cx="9767252" cy="5230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E se os trabalhadores não requererem a avaliação por ponderação curricular a que têm direito?</a:t>
            </a:r>
          </a:p>
          <a:p>
            <a:pPr algn="ctr"/>
            <a:endParaRPr lang="pt-PT" sz="1600" b="1" dirty="0">
              <a:solidFill>
                <a:srgbClr val="00B050"/>
              </a:solidFill>
            </a:endParaRPr>
          </a:p>
          <a:p>
            <a:pPr algn="ctr"/>
            <a:r>
              <a:rPr lang="pt-PT" sz="1600" b="1" u="sng" dirty="0">
                <a:solidFill>
                  <a:schemeClr val="tx1"/>
                </a:solidFill>
              </a:rPr>
              <a:t>Resposta:</a:t>
            </a:r>
          </a:p>
          <a:p>
            <a:pPr algn="just"/>
            <a:endParaRPr lang="pt-PT" sz="1400" b="1" dirty="0">
              <a:solidFill>
                <a:srgbClr val="00B050"/>
              </a:solidFill>
            </a:endParaRPr>
          </a:p>
          <a:p>
            <a:pPr algn="just"/>
            <a:r>
              <a:rPr lang="pt-PT" sz="1400" b="1" dirty="0">
                <a:solidFill>
                  <a:srgbClr val="00B050"/>
                </a:solidFill>
              </a:rPr>
              <a:t>Se o trabalhador não requer a avaliação por ponderação curricular a que tem direito para efeitos da respetiva carreira, é-lhe atribuída a última avaliação obtida.</a:t>
            </a:r>
          </a:p>
          <a:p>
            <a:pPr algn="just"/>
            <a:endParaRPr lang="pt-PT" sz="1400" b="1" dirty="0">
              <a:solidFill>
                <a:srgbClr val="00B050"/>
              </a:solidFill>
            </a:endParaRPr>
          </a:p>
          <a:p>
            <a:pPr algn="just"/>
            <a:r>
              <a:rPr lang="pt-PT" sz="1400" b="1" dirty="0">
                <a:solidFill>
                  <a:srgbClr val="00B050"/>
                </a:solidFill>
              </a:rPr>
              <a:t>Conjugação dos n.ºs 5 e 6 do artigo 42.º.</a:t>
            </a:r>
          </a:p>
          <a:p>
            <a:pPr algn="just"/>
            <a:endParaRPr lang="pt-PT" sz="1400" dirty="0">
              <a:solidFill>
                <a:schemeClr val="tx1"/>
              </a:solidFill>
            </a:endParaRPr>
          </a:p>
          <a:p>
            <a:pPr algn="just"/>
            <a:r>
              <a:rPr lang="pt-PT" sz="1400" dirty="0">
                <a:solidFill>
                  <a:schemeClr val="tx1"/>
                </a:solidFill>
              </a:rPr>
              <a:t>5 — No caso de quem, no ano civil anterior, tenha vínculo de emprego público com pelo menos seis meses, mas não tenha o correspondente serviço efetivo conforme definido no presente diploma ou, estando na situação prevista no n.º 3, não tenha obtido decisão favorável do conselho coordenador da avaliação, não é realizada avaliação nos termos do presente título.</a:t>
            </a:r>
          </a:p>
          <a:p>
            <a:pPr algn="just"/>
            <a:endParaRPr lang="pt-PT" sz="1400" dirty="0">
              <a:solidFill>
                <a:schemeClr val="tx1"/>
              </a:solidFill>
            </a:endParaRPr>
          </a:p>
          <a:p>
            <a:pPr algn="just"/>
            <a:r>
              <a:rPr lang="pt-PT" sz="1400" dirty="0">
                <a:solidFill>
                  <a:schemeClr val="tx1"/>
                </a:solidFill>
              </a:rPr>
              <a:t>6 — No caso previsto no número anterior, releva, para efeitos da respetiva carreira, a última avaliação obtida nos termos do presente diploma ou das suas adaptações, ainda que por ponderação curricular.</a:t>
            </a:r>
          </a:p>
          <a:p>
            <a:pPr algn="just"/>
            <a:endParaRPr lang="pt-PT" sz="1400" dirty="0">
              <a:solidFill>
                <a:schemeClr val="tx1"/>
              </a:solidFill>
            </a:endParaRPr>
          </a:p>
        </p:txBody>
      </p:sp>
      <p:cxnSp>
        <p:nvCxnSpPr>
          <p:cNvPr id="6" name="Conexão reta 5">
            <a:extLst>
              <a:ext uri="{FF2B5EF4-FFF2-40B4-BE49-F238E27FC236}">
                <a16:creationId xmlns:a16="http://schemas.microsoft.com/office/drawing/2014/main" id="{6EAC16C1-B720-D994-03CC-87EC654E90D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40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234BF-2012-BFAD-5378-DD7CE870F5A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05438D-CEA5-A00B-159E-CC7F48444A4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365EDBB3-8FBC-97AD-CD44-A1D78A3E6639}"/>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Qual a periocidade do ciclo de avaliação em sede de SIADAPRA 3?</a:t>
            </a:r>
          </a:p>
          <a:p>
            <a:pPr algn="ctr"/>
            <a:endParaRPr lang="pt-PT" sz="1600" b="1" dirty="0">
              <a:solidFill>
                <a:srgbClr val="00B050"/>
              </a:solidFill>
            </a:endParaRPr>
          </a:p>
          <a:p>
            <a:pPr algn="ctr"/>
            <a:r>
              <a:rPr lang="pt-PT" sz="1600" b="1" u="sng" dirty="0">
                <a:solidFill>
                  <a:schemeClr val="tx1"/>
                </a:solidFill>
              </a:rPr>
              <a:t>Resposta:</a:t>
            </a:r>
          </a:p>
          <a:p>
            <a:pPr algn="ctr"/>
            <a:endParaRPr lang="pt-PT" sz="1600" b="1" dirty="0">
              <a:solidFill>
                <a:schemeClr val="tx1"/>
              </a:solidFill>
            </a:endParaRPr>
          </a:p>
          <a:p>
            <a:pPr algn="ctr"/>
            <a:r>
              <a:rPr lang="pt-PT" sz="1600" b="1" dirty="0">
                <a:solidFill>
                  <a:srgbClr val="00B050"/>
                </a:solidFill>
              </a:rPr>
              <a:t>A avaliação do desempenho dos trabalhadores é de </a:t>
            </a:r>
            <a:r>
              <a:rPr lang="pt-PT" sz="1600" b="1" dirty="0">
                <a:solidFill>
                  <a:srgbClr val="FF9900"/>
                </a:solidFill>
              </a:rPr>
              <a:t>carácter anual.</a:t>
            </a:r>
            <a:r>
              <a:rPr lang="pt-PT" sz="1600" b="1" dirty="0">
                <a:solidFill>
                  <a:srgbClr val="0070C0"/>
                </a:solidFill>
              </a:rPr>
              <a:t> (n.º 1 do artigo 41.º)</a:t>
            </a:r>
            <a:endParaRPr lang="pt-PT" sz="1600" dirty="0">
              <a:solidFill>
                <a:srgbClr val="00B050"/>
              </a:solidFill>
            </a:endParaRPr>
          </a:p>
          <a:p>
            <a:pPr algn="ctr"/>
            <a:endParaRPr lang="pt-PT" sz="1600" b="1" dirty="0">
              <a:solidFill>
                <a:schemeClr val="tx1"/>
              </a:solidFill>
            </a:endParaRPr>
          </a:p>
        </p:txBody>
      </p:sp>
      <p:cxnSp>
        <p:nvCxnSpPr>
          <p:cNvPr id="6" name="Conexão reta 5">
            <a:extLst>
              <a:ext uri="{FF2B5EF4-FFF2-40B4-BE49-F238E27FC236}">
                <a16:creationId xmlns:a16="http://schemas.microsoft.com/office/drawing/2014/main" id="{C59EEAE0-16D1-270C-90AE-894D53D9BBA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2862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98ED-0917-3EB9-A14C-5602B0AB68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87FC02-29EC-4FE8-AFCD-61A30AEBE65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C3A67B90-E2BB-FD33-EDD8-D8B84CC8A3C8}"/>
              </a:ext>
            </a:extLst>
          </p:cNvPr>
          <p:cNvSpPr/>
          <p:nvPr/>
        </p:nvSpPr>
        <p:spPr>
          <a:xfrm>
            <a:off x="1737360" y="1263470"/>
            <a:ext cx="9767252" cy="472148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00B050"/>
                </a:solidFill>
              </a:rPr>
              <a:t>A ponderação curricular pela via da análise ao currículo</a:t>
            </a:r>
            <a:endParaRPr lang="pt-PT" dirty="0">
              <a:solidFill>
                <a:schemeClr val="tx1"/>
              </a:solidFill>
            </a:endParaRPr>
          </a:p>
        </p:txBody>
      </p:sp>
      <p:cxnSp>
        <p:nvCxnSpPr>
          <p:cNvPr id="6" name="Conexão reta 5">
            <a:extLst>
              <a:ext uri="{FF2B5EF4-FFF2-40B4-BE49-F238E27FC236}">
                <a16:creationId xmlns:a16="http://schemas.microsoft.com/office/drawing/2014/main" id="{04D81E8B-94D4-3A3B-2464-EA57F5BAA01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1121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0" y="1282428"/>
            <a:ext cx="9767252" cy="487773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Quem e por que meios são determinados os critérios para valoração dos elementos curriculares?</a:t>
            </a:r>
          </a:p>
          <a:p>
            <a:pPr algn="ctr"/>
            <a:endParaRPr lang="pt-PT" sz="1600" b="1" dirty="0">
              <a:solidFill>
                <a:srgbClr val="00B050"/>
              </a:solidFill>
            </a:endParaRPr>
          </a:p>
          <a:p>
            <a:pPr algn="ctr"/>
            <a:r>
              <a:rPr lang="pt-PT" sz="1600" b="1" u="sng" dirty="0">
                <a:solidFill>
                  <a:schemeClr val="tx1"/>
                </a:solidFill>
              </a:rPr>
              <a:t>Resposta:</a:t>
            </a:r>
          </a:p>
          <a:p>
            <a:pPr algn="ctr"/>
            <a:endParaRPr lang="pt-PT" dirty="0">
              <a:solidFill>
                <a:schemeClr val="tx1"/>
              </a:solidFill>
            </a:endParaRPr>
          </a:p>
          <a:p>
            <a:r>
              <a:rPr lang="pt-PT" sz="1400" b="1" dirty="0">
                <a:solidFill>
                  <a:srgbClr val="00B050"/>
                </a:solidFill>
              </a:rPr>
              <a:t>O SIADAPRA prevê duas possibilidades para ser definida o quadro de valoração dos vários critérios de análise curricular:</a:t>
            </a:r>
          </a:p>
          <a:p>
            <a:endParaRPr lang="pt-PT" sz="1400" b="1" dirty="0">
              <a:solidFill>
                <a:srgbClr val="00B050"/>
              </a:solidFill>
            </a:endParaRPr>
          </a:p>
          <a:p>
            <a:pPr marL="285750" indent="-285750">
              <a:buFont typeface="Wingdings" panose="05000000000000000000" pitchFamily="2" charset="2"/>
              <a:buChar char="q"/>
            </a:pPr>
            <a:r>
              <a:rPr lang="pt-PT" sz="1400" b="1" dirty="0">
                <a:solidFill>
                  <a:srgbClr val="00B050"/>
                </a:solidFill>
              </a:rPr>
              <a:t>A </a:t>
            </a:r>
            <a:r>
              <a:rPr lang="pt-PT" sz="1400" b="1" dirty="0">
                <a:solidFill>
                  <a:srgbClr val="FF6600"/>
                </a:solidFill>
              </a:rPr>
              <a:t>fixação por parte do Conselho Coordenador da Avaliação</a:t>
            </a:r>
            <a:r>
              <a:rPr lang="pt-PT" sz="1400" b="1" dirty="0">
                <a:solidFill>
                  <a:srgbClr val="00B050"/>
                </a:solidFill>
              </a:rPr>
              <a:t>, mediante inscrição em ata de reunião do mesmo e posterior publicitação junto dos colaboradores do departamento ou; </a:t>
            </a:r>
            <a:r>
              <a:rPr lang="pt-PT" sz="1400" b="1" dirty="0">
                <a:solidFill>
                  <a:srgbClr val="0070C0"/>
                </a:solidFill>
              </a:rPr>
              <a:t>(n.º 4, art.º 43) </a:t>
            </a:r>
          </a:p>
          <a:p>
            <a:endParaRPr lang="pt-PT" sz="1400" b="1" dirty="0">
              <a:solidFill>
                <a:srgbClr val="00B050"/>
              </a:solidFill>
            </a:endParaRPr>
          </a:p>
          <a:p>
            <a:pPr marL="285750" indent="-285750">
              <a:buFont typeface="Wingdings" panose="05000000000000000000" pitchFamily="2" charset="2"/>
              <a:buChar char="q"/>
            </a:pPr>
            <a:r>
              <a:rPr lang="pt-PT" sz="1400" b="1" dirty="0">
                <a:solidFill>
                  <a:srgbClr val="00B050"/>
                </a:solidFill>
              </a:rPr>
              <a:t>A </a:t>
            </a:r>
            <a:r>
              <a:rPr lang="pt-PT" sz="1400" b="1" dirty="0">
                <a:solidFill>
                  <a:srgbClr val="FF6600"/>
                </a:solidFill>
              </a:rPr>
              <a:t>fixação uniforme para todos os serviços </a:t>
            </a:r>
            <a:r>
              <a:rPr lang="pt-PT" sz="1400" b="1" dirty="0">
                <a:solidFill>
                  <a:srgbClr val="00B050"/>
                </a:solidFill>
              </a:rPr>
              <a:t>por despacho normativo do membro do Governo Regional responsável pela Administração Pública. </a:t>
            </a:r>
            <a:r>
              <a:rPr lang="pt-PT" sz="1400" b="1" dirty="0">
                <a:solidFill>
                  <a:srgbClr val="0070C0"/>
                </a:solidFill>
              </a:rPr>
              <a:t>(n.º 5, art.º 43)</a:t>
            </a:r>
          </a:p>
          <a:p>
            <a:endParaRPr lang="pt-PT" sz="1400" dirty="0">
              <a:solidFill>
                <a:schemeClr val="tx1"/>
              </a:solidFill>
            </a:endParaRPr>
          </a:p>
          <a:p>
            <a:r>
              <a:rPr lang="pt-PT" sz="1400" b="1" dirty="0">
                <a:solidFill>
                  <a:srgbClr val="00B050"/>
                </a:solidFill>
              </a:rPr>
              <a:t>Observação:</a:t>
            </a:r>
          </a:p>
          <a:p>
            <a:r>
              <a:rPr lang="pt-PT" sz="1400" dirty="0">
                <a:solidFill>
                  <a:schemeClr val="tx1"/>
                </a:solidFill>
              </a:rPr>
              <a:t>A avaliação com base na análise ao currículo, encontra-se determinada uniformemente para todos os Organismos/Serviços que não dispuserem de critérios próprios, no </a:t>
            </a:r>
            <a:r>
              <a:rPr lang="pt-PT" sz="1400" b="1" u="sng" dirty="0">
                <a:solidFill>
                  <a:srgbClr val="00B050"/>
                </a:solidFill>
              </a:rPr>
              <a:t>Despacho Normativo n.º 37/2025 de 29 de dezembro de 2025.</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5438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263470"/>
            <a:ext cx="9767252" cy="528971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a:t>
            </a:r>
            <a:r>
              <a:rPr lang="pt-PT" sz="1600" b="1" u="sng" dirty="0">
                <a:solidFill>
                  <a:srgbClr val="FF6600"/>
                </a:solidFill>
              </a:rPr>
              <a:t>elementos curriculares </a:t>
            </a:r>
            <a:r>
              <a:rPr lang="pt-PT" sz="1600" b="1" u="sng" dirty="0">
                <a:solidFill>
                  <a:srgbClr val="00B050"/>
                </a:solidFill>
              </a:rPr>
              <a:t>que devem ser valorizados e o </a:t>
            </a:r>
            <a:r>
              <a:rPr lang="pt-PT" sz="1600" b="1" u="sng" dirty="0">
                <a:solidFill>
                  <a:srgbClr val="FF6600"/>
                </a:solidFill>
              </a:rPr>
              <a:t>período temporal </a:t>
            </a:r>
            <a:r>
              <a:rPr lang="pt-PT" sz="1600" b="1" u="sng" dirty="0">
                <a:solidFill>
                  <a:srgbClr val="00B050"/>
                </a:solidFill>
              </a:rPr>
              <a:t>a respeitar na análise destes?</a:t>
            </a:r>
          </a:p>
          <a:p>
            <a:pPr algn="ctr"/>
            <a:endParaRPr lang="pt-PT" sz="1600" b="1" dirty="0">
              <a:solidFill>
                <a:schemeClr val="tx1"/>
              </a:solidFill>
            </a:endParaRPr>
          </a:p>
          <a:p>
            <a:pPr algn="ctr"/>
            <a:r>
              <a:rPr lang="pt-PT" sz="1600" b="1" u="sng" dirty="0">
                <a:solidFill>
                  <a:schemeClr val="tx1"/>
                </a:solidFill>
              </a:rPr>
              <a:t>Resposta:</a:t>
            </a:r>
          </a:p>
          <a:p>
            <a:pPr algn="just"/>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Habilitações académicas e profissionais </a:t>
            </a:r>
            <a:r>
              <a:rPr lang="pt-PT" sz="1400" b="1" dirty="0">
                <a:solidFill>
                  <a:srgbClr val="0070C0"/>
                </a:solidFill>
              </a:rPr>
              <a:t>[alínea a), do n.º 1 do artigo 43.º]</a:t>
            </a:r>
            <a:r>
              <a:rPr lang="pt-PT" sz="1400" b="1" dirty="0">
                <a:solidFill>
                  <a:srgbClr val="00B050"/>
                </a:solidFill>
              </a:rPr>
              <a:t>;</a:t>
            </a:r>
          </a:p>
          <a:p>
            <a:pPr algn="just"/>
            <a:endParaRPr lang="pt-PT" sz="1400" b="1" dirty="0">
              <a:solidFill>
                <a:srgbClr val="00B050"/>
              </a:solidFill>
            </a:endParaRPr>
          </a:p>
          <a:p>
            <a:pPr marL="285750" indent="-285750" algn="just">
              <a:buFont typeface="Wingdings" panose="05000000000000000000" pitchFamily="2" charset="2"/>
              <a:buChar char="q"/>
            </a:pPr>
            <a:r>
              <a:rPr lang="pt-PT" sz="1400" b="1" dirty="0">
                <a:solidFill>
                  <a:srgbClr val="00B050"/>
                </a:solidFill>
              </a:rPr>
              <a:t>Experiência profissional e a valorização curricular </a:t>
            </a:r>
            <a:r>
              <a:rPr lang="pt-PT" sz="1400" b="1" dirty="0">
                <a:solidFill>
                  <a:srgbClr val="0070C0"/>
                </a:solidFill>
              </a:rPr>
              <a:t>[alínea b), do n.º 1 do artigo 43.º]</a:t>
            </a:r>
            <a:r>
              <a:rPr lang="pt-PT" sz="1400" b="1" dirty="0">
                <a:solidFill>
                  <a:srgbClr val="00B050"/>
                </a:solidFill>
              </a:rPr>
              <a:t>;</a:t>
            </a:r>
          </a:p>
          <a:p>
            <a:pPr algn="just"/>
            <a:endParaRPr lang="pt-PT" sz="1400" b="1" dirty="0">
              <a:solidFill>
                <a:srgbClr val="00B050"/>
              </a:solidFill>
            </a:endParaRPr>
          </a:p>
          <a:p>
            <a:pPr marL="285750" indent="-285750" algn="just">
              <a:buFont typeface="Wingdings" panose="05000000000000000000" pitchFamily="2" charset="2"/>
              <a:buChar char="q"/>
            </a:pPr>
            <a:r>
              <a:rPr lang="pt-PT" sz="1400" b="1" dirty="0">
                <a:solidFill>
                  <a:srgbClr val="00B050"/>
                </a:solidFill>
              </a:rPr>
              <a:t>O exercício de cargos dirigentes ou outros cargos ou funções de reconhecido interesse público ou relevante interesse social, designadamente a atividade de dirigente sindical </a:t>
            </a:r>
            <a:r>
              <a:rPr lang="pt-PT" sz="1400" b="1" dirty="0">
                <a:solidFill>
                  <a:srgbClr val="0070C0"/>
                </a:solidFill>
              </a:rPr>
              <a:t>[alínea c), do n.º 1 do artigo 43.º]</a:t>
            </a:r>
            <a:r>
              <a:rPr lang="pt-PT" sz="1400" b="1" dirty="0">
                <a:solidFill>
                  <a:srgbClr val="00B050"/>
                </a:solidFill>
              </a:rPr>
              <a:t>.</a:t>
            </a:r>
          </a:p>
          <a:p>
            <a:pPr algn="just"/>
            <a:endParaRPr lang="pt-PT" sz="1400" b="1" dirty="0">
              <a:solidFill>
                <a:srgbClr val="00B050"/>
              </a:solidFill>
            </a:endParaRPr>
          </a:p>
          <a:p>
            <a:pPr algn="just"/>
            <a:r>
              <a:rPr lang="pt-PT" sz="1400" b="1" dirty="0">
                <a:solidFill>
                  <a:srgbClr val="00B050"/>
                </a:solidFill>
              </a:rPr>
              <a:t>Os elementos para a ponderação curricular, pela análise ao currículo, relativos à experiência profissional, à valorização curricular e ao desempenho de cargos dirigentes ou outros cargos ou funções de reconhecido interesse público ou relevante interesse social passam a ser consideradas apenas </a:t>
            </a:r>
            <a:r>
              <a:rPr lang="pt-PT" sz="1400" b="1" dirty="0">
                <a:solidFill>
                  <a:srgbClr val="FF6600"/>
                </a:solidFill>
              </a:rPr>
              <a:t>nos últimos três anos</a:t>
            </a:r>
            <a:r>
              <a:rPr lang="pt-PT" sz="1400" b="1" dirty="0">
                <a:solidFill>
                  <a:srgbClr val="C00000"/>
                </a:solidFill>
              </a:rPr>
              <a:t> (novidade)</a:t>
            </a:r>
            <a:r>
              <a:rPr lang="pt-PT" sz="1400" dirty="0">
                <a:solidFill>
                  <a:schemeClr val="tx1"/>
                </a:solidFill>
              </a:rPr>
              <a:t>. </a:t>
            </a:r>
            <a:r>
              <a:rPr lang="pt-PT" sz="1400" b="1" dirty="0">
                <a:solidFill>
                  <a:srgbClr val="0070C0"/>
                </a:solidFill>
              </a:rPr>
              <a:t>(n.º 3 do artigo 43.º)</a:t>
            </a:r>
            <a:endParaRPr lang="pt-PT" sz="1400" dirty="0">
              <a:solidFill>
                <a:schemeClr val="tx1"/>
              </a:solidFill>
            </a:endParaRPr>
          </a:p>
          <a:p>
            <a:endParaRPr lang="pt-PT"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6520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86440-E056-F982-B7A2-CC048A60B5C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40B0B8-B356-21C4-E761-DDFA4DFF60D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908253E1-6758-2638-599A-AC0EEFDB07D0}"/>
              </a:ext>
            </a:extLst>
          </p:cNvPr>
          <p:cNvSpPr/>
          <p:nvPr/>
        </p:nvSpPr>
        <p:spPr>
          <a:xfrm>
            <a:off x="1737361" y="1263470"/>
            <a:ext cx="9767252" cy="528971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Como é expressa a valoração dos critérios? </a:t>
            </a:r>
          </a:p>
          <a:p>
            <a:pPr algn="ctr"/>
            <a:endParaRPr lang="pt-PT" sz="1600" b="1" dirty="0">
              <a:solidFill>
                <a:srgbClr val="00B050"/>
              </a:solidFill>
            </a:endParaRPr>
          </a:p>
          <a:p>
            <a:pPr algn="ctr"/>
            <a:r>
              <a:rPr lang="pt-PT" sz="1600" b="1" u="sng" dirty="0">
                <a:solidFill>
                  <a:schemeClr val="tx1"/>
                </a:solidFill>
              </a:rPr>
              <a:t>Resposta:</a:t>
            </a:r>
          </a:p>
          <a:p>
            <a:pPr algn="just"/>
            <a:endParaRPr lang="pt-PT" dirty="0">
              <a:solidFill>
                <a:schemeClr val="tx1"/>
              </a:solidFill>
            </a:endParaRPr>
          </a:p>
          <a:p>
            <a:pPr algn="just"/>
            <a:r>
              <a:rPr lang="pt-PT" sz="1400" b="1" dirty="0">
                <a:solidFill>
                  <a:srgbClr val="00B050"/>
                </a:solidFill>
              </a:rPr>
              <a:t>A ponderação curricular é expressa através de uma valoração que respeite a escala de avaliação final qualitativa e quantitativa </a:t>
            </a:r>
            <a:r>
              <a:rPr lang="pt-PT" sz="1400" b="1" dirty="0">
                <a:solidFill>
                  <a:srgbClr val="FF6600"/>
                </a:solidFill>
              </a:rPr>
              <a:t>ou o reconhecimento de mérito significando desempenho Excelente</a:t>
            </a:r>
            <a:r>
              <a:rPr lang="pt-PT" sz="1400" b="1" dirty="0">
                <a:solidFill>
                  <a:srgbClr val="C00000"/>
                </a:solidFill>
              </a:rPr>
              <a:t> (novidade)</a:t>
            </a:r>
            <a:r>
              <a:rPr lang="pt-PT" sz="1400" b="1" dirty="0">
                <a:solidFill>
                  <a:srgbClr val="00B050"/>
                </a:solidFill>
              </a:rPr>
              <a:t>. </a:t>
            </a:r>
            <a:r>
              <a:rPr lang="pt-PT" sz="1400" b="1" dirty="0">
                <a:solidFill>
                  <a:srgbClr val="0070C0"/>
                </a:solidFill>
              </a:rPr>
              <a:t>(n.º 3 do artigo 43.º)</a:t>
            </a:r>
            <a:endParaRPr lang="pt-PT" sz="1400" dirty="0">
              <a:solidFill>
                <a:schemeClr val="tx1"/>
              </a:solidFill>
            </a:endParaRPr>
          </a:p>
          <a:p>
            <a:pPr algn="just"/>
            <a:endParaRPr lang="pt-PT" dirty="0">
              <a:solidFill>
                <a:schemeClr val="tx1"/>
              </a:solidFill>
            </a:endParaRPr>
          </a:p>
          <a:p>
            <a:pPr algn="just"/>
            <a:endParaRPr lang="pt-PT" dirty="0">
              <a:solidFill>
                <a:schemeClr val="tx1"/>
              </a:solidFill>
            </a:endParaRPr>
          </a:p>
          <a:p>
            <a:pPr algn="just"/>
            <a:r>
              <a:rPr lang="pt-PT" sz="1400" b="1" dirty="0">
                <a:solidFill>
                  <a:srgbClr val="00B050"/>
                </a:solidFill>
              </a:rPr>
              <a:t>Observações:</a:t>
            </a:r>
          </a:p>
          <a:p>
            <a:pPr algn="just"/>
            <a:endParaRPr lang="pt-PT" sz="1400" b="1" dirty="0">
              <a:solidFill>
                <a:srgbClr val="00B050"/>
              </a:solidFill>
            </a:endParaRPr>
          </a:p>
          <a:p>
            <a:pPr algn="just"/>
            <a:r>
              <a:rPr lang="pt-PT" sz="1400" b="1" dirty="0">
                <a:solidFill>
                  <a:srgbClr val="00B050"/>
                </a:solidFill>
              </a:rPr>
              <a:t>Para facilitar análise curricular aos avaliadores</a:t>
            </a:r>
            <a:r>
              <a:rPr lang="pt-PT" sz="1400" dirty="0">
                <a:solidFill>
                  <a:schemeClr val="tx1"/>
                </a:solidFill>
              </a:rPr>
              <a:t>, constam do Despacho da Secretário Regional das Finanças, Planeamento e Administração Pública nº 3/2026, de 26 de janeiro, </a:t>
            </a:r>
            <a:r>
              <a:rPr lang="pt-PT" sz="1400" b="1" dirty="0">
                <a:solidFill>
                  <a:srgbClr val="00B050"/>
                </a:solidFill>
              </a:rPr>
              <a:t>os modelos 2 e 3</a:t>
            </a:r>
            <a:r>
              <a:rPr lang="pt-PT" sz="1400" dirty="0">
                <a:solidFill>
                  <a:schemeClr val="tx1"/>
                </a:solidFill>
              </a:rPr>
              <a:t>,  para apreciar o currículos dos trabalhadores em funções com grau de complexidade 1 e 2 e com grau de complexidade 3, respetivamente;</a:t>
            </a:r>
          </a:p>
          <a:p>
            <a:pPr algn="just"/>
            <a:endParaRPr lang="pt-PT" sz="1400" dirty="0">
              <a:solidFill>
                <a:schemeClr val="tx1"/>
              </a:solidFill>
            </a:endParaRPr>
          </a:p>
          <a:p>
            <a:pPr algn="just"/>
            <a:r>
              <a:rPr lang="pt-PT" sz="1400" b="1" dirty="0">
                <a:solidFill>
                  <a:srgbClr val="00B050"/>
                </a:solidFill>
              </a:rPr>
              <a:t>Os modelos 2 e 3 devem ser preenchidos com o instrumento Excel de apoio à análise curricular.</a:t>
            </a:r>
          </a:p>
        </p:txBody>
      </p:sp>
      <p:cxnSp>
        <p:nvCxnSpPr>
          <p:cNvPr id="6" name="Conexão reta 5">
            <a:extLst>
              <a:ext uri="{FF2B5EF4-FFF2-40B4-BE49-F238E27FC236}">
                <a16:creationId xmlns:a16="http://schemas.microsoft.com/office/drawing/2014/main" id="{5EB02B5E-0B50-D8E4-592E-0D9010191CB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896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830997"/>
          </a:xfrm>
          <a:prstGeom prst="rect">
            <a:avLst/>
          </a:prstGeom>
        </p:spPr>
        <p:txBody>
          <a:bodyPr wrap="square">
            <a:spAutoFit/>
          </a:bodyPr>
          <a:lstStyle/>
          <a:p>
            <a:pPr algn="ctr"/>
            <a:r>
              <a:rPr lang="pt-PT" sz="2400" b="1" dirty="0">
                <a:solidFill>
                  <a:srgbClr val="00B050"/>
                </a:solidFill>
              </a:rPr>
              <a:t>Avaliação Normal</a:t>
            </a:r>
          </a:p>
          <a:p>
            <a:pPr algn="ctr"/>
            <a:r>
              <a:rPr lang="pt-PT" sz="2400" b="1" dirty="0">
                <a:solidFill>
                  <a:schemeClr val="accent1">
                    <a:lumMod val="60000"/>
                    <a:lumOff val="40000"/>
                  </a:schemeClr>
                </a:solidFill>
              </a:rPr>
              <a:t>Objetivos e competências ou só competências</a:t>
            </a:r>
            <a:endParaRPr lang="pt-PT" sz="2400" b="1" dirty="0">
              <a:solidFill>
                <a:srgbClr val="00B050"/>
              </a:solidFill>
            </a:endParaRPr>
          </a:p>
        </p:txBody>
      </p:sp>
    </p:spTree>
    <p:extLst>
      <p:ext uri="{BB962C8B-B14F-4D97-AF65-F5344CB8AC3E}">
        <p14:creationId xmlns:p14="http://schemas.microsoft.com/office/powerpoint/2010/main" val="9196104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00110"/>
          </a:xfrm>
          <a:prstGeom prst="rect">
            <a:avLst/>
          </a:prstGeom>
        </p:spPr>
        <p:txBody>
          <a:bodyPr wrap="square">
            <a:spAutoFit/>
          </a:bodyPr>
          <a:lstStyle/>
          <a:p>
            <a:pPr algn="ctr"/>
            <a:r>
              <a:rPr lang="pt-PT" sz="2000" b="1" dirty="0">
                <a:solidFill>
                  <a:srgbClr val="00B050"/>
                </a:solidFill>
              </a:rPr>
              <a:t>Autoavaliação</a:t>
            </a:r>
          </a:p>
        </p:txBody>
      </p:sp>
    </p:spTree>
    <p:extLst>
      <p:ext uri="{BB962C8B-B14F-4D97-AF65-F5344CB8AC3E}">
        <p14:creationId xmlns:p14="http://schemas.microsoft.com/office/powerpoint/2010/main" val="23276530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93A4-E0F7-4C6C-6310-AB36A6ECCA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4A43E6-F621-0368-69DC-77E081207B8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7C443C7-1AE0-5827-0AFB-8C6AF6E98B1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F1F7DDF1-7164-3AB7-44EA-31B06072F43E}"/>
              </a:ext>
            </a:extLst>
          </p:cNvPr>
          <p:cNvSpPr/>
          <p:nvPr/>
        </p:nvSpPr>
        <p:spPr>
          <a:xfrm>
            <a:off x="1737361" y="1263470"/>
            <a:ext cx="9767252" cy="4431983"/>
          </a:xfrm>
          <a:prstGeom prst="rect">
            <a:avLst/>
          </a:prstGeom>
          <a:ln>
            <a:noFill/>
          </a:ln>
        </p:spPr>
        <p:txBody>
          <a:bodyPr wrap="square">
            <a:spAutoFit/>
          </a:bodyPr>
          <a:lstStyle/>
          <a:p>
            <a:pPr algn="ctr"/>
            <a:r>
              <a:rPr lang="pt-PT" sz="1600" b="1" u="sng" dirty="0">
                <a:solidFill>
                  <a:srgbClr val="00B050"/>
                </a:solidFill>
              </a:rPr>
              <a:t>Quando deve decorrer Autoavaliação?</a:t>
            </a:r>
          </a:p>
          <a:p>
            <a:pPr algn="ctr"/>
            <a:endParaRPr lang="pt-PT" sz="1600" b="1" dirty="0">
              <a:solidFill>
                <a:srgbClr val="00B050"/>
              </a:solidFill>
            </a:endParaRPr>
          </a:p>
          <a:p>
            <a:pPr algn="ctr"/>
            <a:r>
              <a:rPr lang="pt-PT" sz="1600" b="1" u="sng" dirty="0"/>
              <a:t>Resposta:</a:t>
            </a:r>
          </a:p>
          <a:p>
            <a:pPr algn="just"/>
            <a:endParaRPr lang="pt-PT" sz="1400" dirty="0"/>
          </a:p>
          <a:p>
            <a:r>
              <a:rPr lang="pt-PT" sz="1400" b="1" dirty="0">
                <a:solidFill>
                  <a:srgbClr val="FF6600"/>
                </a:solidFill>
              </a:rPr>
              <a:t>A autoavaliação deve, em regra, decorrer na </a:t>
            </a:r>
            <a:r>
              <a:rPr lang="pt-PT" sz="1400" b="1" dirty="0">
                <a:solidFill>
                  <a:srgbClr val="FF0000"/>
                </a:solidFill>
              </a:rPr>
              <a:t>1.ª quinzena de janeiro </a:t>
            </a:r>
            <a:r>
              <a:rPr lang="pt-PT" sz="1400" b="1" dirty="0">
                <a:solidFill>
                  <a:srgbClr val="00B050"/>
                </a:solidFill>
              </a:rPr>
              <a:t>do ano seguinte àquele em que se completa o ciclo avaliativo.</a:t>
            </a:r>
            <a:r>
              <a:rPr lang="pt-PT" sz="1400" b="1" dirty="0">
                <a:solidFill>
                  <a:srgbClr val="0070C0"/>
                </a:solidFill>
              </a:rPr>
              <a:t> (n.º 5 do artigo 63.º) </a:t>
            </a:r>
            <a:endParaRPr lang="pt-PT" sz="1400" b="1" dirty="0">
              <a:solidFill>
                <a:srgbClr val="00B050"/>
              </a:solidFill>
            </a:endParaRPr>
          </a:p>
          <a:p>
            <a:pPr algn="just"/>
            <a:endParaRPr lang="pt-PT" sz="1400" dirty="0"/>
          </a:p>
          <a:p>
            <a:pPr algn="ctr"/>
            <a:r>
              <a:rPr lang="pt-PT" sz="1600" b="1" dirty="0">
                <a:solidFill>
                  <a:srgbClr val="00B050"/>
                </a:solidFill>
              </a:rPr>
              <a:t>A Autoavaliação é </a:t>
            </a:r>
            <a:r>
              <a:rPr lang="pt-PT" sz="1600" b="1" dirty="0">
                <a:solidFill>
                  <a:schemeClr val="accent1">
                    <a:lumMod val="60000"/>
                    <a:lumOff val="40000"/>
                  </a:schemeClr>
                </a:solidFill>
              </a:rPr>
              <a:t>obrigatória</a:t>
            </a:r>
            <a:r>
              <a:rPr lang="pt-PT" sz="1600" b="1" dirty="0"/>
              <a:t>?</a:t>
            </a:r>
          </a:p>
          <a:p>
            <a:pPr algn="ctr"/>
            <a:endParaRPr lang="pt-PT" sz="1600" b="1" dirty="0"/>
          </a:p>
          <a:p>
            <a:pPr algn="ctr"/>
            <a:r>
              <a:rPr lang="pt-PT" sz="1600" b="1" u="sng" dirty="0"/>
              <a:t>Resposta:</a:t>
            </a:r>
          </a:p>
          <a:p>
            <a:pPr algn="ctr"/>
            <a:endParaRPr lang="pt-PT" sz="1600" b="1" dirty="0">
              <a:solidFill>
                <a:srgbClr val="00B050"/>
              </a:solidFill>
            </a:endParaRPr>
          </a:p>
          <a:p>
            <a:pPr algn="ctr"/>
            <a:r>
              <a:rPr lang="pt-PT" sz="1600" b="1" dirty="0">
                <a:solidFill>
                  <a:srgbClr val="00B050"/>
                </a:solidFill>
              </a:rPr>
              <a:t>Sim. Mas…</a:t>
            </a:r>
          </a:p>
          <a:p>
            <a:pPr algn="just"/>
            <a:endParaRPr lang="pt-PT" sz="1400" dirty="0"/>
          </a:p>
          <a:p>
            <a:pPr algn="just"/>
            <a:r>
              <a:rPr lang="pt-PT" sz="1400" b="1" dirty="0">
                <a:solidFill>
                  <a:srgbClr val="00B050"/>
                </a:solidFill>
              </a:rPr>
              <a:t>Constitui </a:t>
            </a:r>
            <a:r>
              <a:rPr lang="pt-PT" sz="1400" b="1" dirty="0">
                <a:solidFill>
                  <a:srgbClr val="FF6600"/>
                </a:solidFill>
              </a:rPr>
              <a:t>dever do avaliado</a:t>
            </a:r>
            <a:r>
              <a:rPr lang="pt-PT" sz="1400" b="1" dirty="0">
                <a:solidFill>
                  <a:srgbClr val="00B050"/>
                </a:solidFill>
              </a:rPr>
              <a:t> proceder à respetiva autoavaliação como garantia de envolvimento ativo e responsabilização no processo avaliativo. </a:t>
            </a:r>
            <a:r>
              <a:rPr lang="pt-PT" sz="1400" b="1" dirty="0">
                <a:solidFill>
                  <a:srgbClr val="0070C0"/>
                </a:solidFill>
              </a:rPr>
              <a:t>[alínea c), do n.º 2 do artigo 57.º]</a:t>
            </a:r>
            <a:endParaRPr lang="pt-PT" sz="1400" b="1" dirty="0">
              <a:solidFill>
                <a:srgbClr val="00B050"/>
              </a:solidFill>
            </a:endParaRPr>
          </a:p>
          <a:p>
            <a:pPr algn="just"/>
            <a:endParaRPr lang="pt-PT" sz="1400" dirty="0"/>
          </a:p>
          <a:p>
            <a:r>
              <a:rPr lang="pt-PT" sz="1400" dirty="0"/>
              <a:t>A </a:t>
            </a:r>
            <a:r>
              <a:rPr lang="pt-PT" sz="1400" b="1" dirty="0">
                <a:solidFill>
                  <a:srgbClr val="00B050"/>
                </a:solidFill>
              </a:rPr>
              <a:t>autoavaliação</a:t>
            </a:r>
            <a:r>
              <a:rPr lang="pt-PT" sz="1400" dirty="0"/>
              <a:t> é </a:t>
            </a:r>
            <a:r>
              <a:rPr lang="pt-PT" sz="1400" b="1" dirty="0">
                <a:solidFill>
                  <a:schemeClr val="accent1">
                    <a:lumMod val="60000"/>
                    <a:lumOff val="40000"/>
                  </a:schemeClr>
                </a:solidFill>
              </a:rPr>
              <a:t>obrigatória</a:t>
            </a:r>
            <a:r>
              <a:rPr lang="pt-PT" sz="1400" dirty="0"/>
              <a:t> (…), </a:t>
            </a:r>
            <a:r>
              <a:rPr lang="pt-PT" sz="1400" b="1" dirty="0">
                <a:solidFill>
                  <a:srgbClr val="FF0000"/>
                </a:solidFill>
              </a:rPr>
              <a:t>(Mas)</a:t>
            </a:r>
            <a:r>
              <a:rPr lang="pt-PT" sz="1400" dirty="0"/>
              <a:t> não constituindo componente vinculativa da avaliação de desempenho. </a:t>
            </a:r>
            <a:r>
              <a:rPr lang="pt-PT" sz="1400" b="1" dirty="0">
                <a:solidFill>
                  <a:srgbClr val="0070C0"/>
                </a:solidFill>
              </a:rPr>
              <a:t>(n.º 2 do artigo 57.º) </a:t>
            </a:r>
            <a:endParaRPr lang="pt-PT" sz="1400" b="1" dirty="0">
              <a:solidFill>
                <a:srgbClr val="00B050"/>
              </a:solidFill>
            </a:endParaRPr>
          </a:p>
          <a:p>
            <a:pPr algn="just"/>
            <a:endParaRPr lang="pt-PT" sz="1400" dirty="0"/>
          </a:p>
        </p:txBody>
      </p:sp>
    </p:spTree>
    <p:extLst>
      <p:ext uri="{BB962C8B-B14F-4D97-AF65-F5344CB8AC3E}">
        <p14:creationId xmlns:p14="http://schemas.microsoft.com/office/powerpoint/2010/main" val="4799069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C3A0D-A31B-E339-B298-CCEE47C0CC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11A7B9-509B-D22B-D757-05FD11A1247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BCAF4B9-5F33-9B58-877B-EC0D00F91B7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AA176815-4715-9406-5482-2ADF34F9AE79}"/>
              </a:ext>
            </a:extLst>
          </p:cNvPr>
          <p:cNvSpPr/>
          <p:nvPr/>
        </p:nvSpPr>
        <p:spPr>
          <a:xfrm>
            <a:off x="1737361" y="1263470"/>
            <a:ext cx="9767252" cy="5355312"/>
          </a:xfrm>
          <a:prstGeom prst="rect">
            <a:avLst/>
          </a:prstGeom>
          <a:ln>
            <a:noFill/>
          </a:ln>
        </p:spPr>
        <p:txBody>
          <a:bodyPr wrap="square">
            <a:spAutoFit/>
          </a:bodyPr>
          <a:lstStyle/>
          <a:p>
            <a:pPr algn="ctr"/>
            <a:r>
              <a:rPr lang="pt-PT" sz="1600" b="1" u="sng" dirty="0">
                <a:solidFill>
                  <a:srgbClr val="00B050"/>
                </a:solidFill>
              </a:rPr>
              <a:t>Como se concretiza a autoavaliação e quem preenche a ficha de autoavaliação?</a:t>
            </a:r>
          </a:p>
          <a:p>
            <a:pPr algn="ctr"/>
            <a:endParaRPr lang="pt-PT" sz="1600" b="1" dirty="0">
              <a:solidFill>
                <a:srgbClr val="00B050"/>
              </a:solidFill>
            </a:endParaRPr>
          </a:p>
          <a:p>
            <a:pPr algn="ctr"/>
            <a:r>
              <a:rPr lang="pt-PT" sz="1600" b="1" u="sng" dirty="0"/>
              <a:t>Resposta:</a:t>
            </a:r>
          </a:p>
          <a:p>
            <a:pPr algn="just"/>
            <a:endParaRPr lang="pt-PT" sz="1400" dirty="0"/>
          </a:p>
          <a:p>
            <a:r>
              <a:rPr lang="pt-PT" sz="1400" b="1" dirty="0">
                <a:solidFill>
                  <a:srgbClr val="00B050"/>
                </a:solidFill>
              </a:rPr>
              <a:t>A autoavaliação </a:t>
            </a:r>
            <a:r>
              <a:rPr lang="pt-PT" sz="1400" dirty="0"/>
              <a:t>(…) </a:t>
            </a:r>
            <a:r>
              <a:rPr lang="pt-PT" sz="1400" b="1" dirty="0"/>
              <a:t>concretiza -se através de preenchimento de ficha própria</a:t>
            </a:r>
            <a:r>
              <a:rPr lang="pt-PT" sz="1400" dirty="0"/>
              <a:t>, a analisar pelo avaliador, </a:t>
            </a:r>
            <a:r>
              <a:rPr lang="pt-PT" sz="1400" b="1" dirty="0">
                <a:solidFill>
                  <a:srgbClr val="00B050"/>
                </a:solidFill>
              </a:rPr>
              <a:t>se possível conjuntamente com o avaliado</a:t>
            </a:r>
            <a:r>
              <a:rPr lang="pt-PT" sz="1400" dirty="0"/>
              <a:t>, com carácter preparatório à atribuição da avaliação,(…). </a:t>
            </a:r>
            <a:r>
              <a:rPr lang="pt-PT" sz="1400" b="1" dirty="0">
                <a:solidFill>
                  <a:srgbClr val="0070C0"/>
                </a:solidFill>
              </a:rPr>
              <a:t>(n.º 2 do artigo 63.º) </a:t>
            </a:r>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A ficha de autoavaliação é preenchida pelo trabalhador</a:t>
            </a:r>
            <a:r>
              <a:rPr lang="pt-PT" sz="1400" dirty="0"/>
              <a:t>.</a:t>
            </a:r>
            <a:r>
              <a:rPr lang="pt-PT" sz="1400" b="1" dirty="0">
                <a:solidFill>
                  <a:srgbClr val="0070C0"/>
                </a:solidFill>
              </a:rPr>
              <a:t> [alínea c), do n.º 2 do artigo 57.º]</a:t>
            </a:r>
            <a:endParaRPr lang="pt-PT" sz="1400" dirty="0"/>
          </a:p>
          <a:p>
            <a:pPr algn="just"/>
            <a:endParaRPr lang="pt-PT" sz="1400" dirty="0"/>
          </a:p>
          <a:p>
            <a:pPr algn="just"/>
            <a:r>
              <a:rPr lang="pt-PT" sz="1400" dirty="0"/>
              <a:t>Neste caso, como fazer se um trabalhador quiser fazer a sua autoavaliação mas não tiver conhecimentos suficientes (instrução, domínio do preenchimento, iliteracia digital) e/ou condições físicas (trabalho no campo,  sala apropriada para o efeito)?</a:t>
            </a:r>
          </a:p>
          <a:p>
            <a:pPr algn="just"/>
            <a:endParaRPr lang="pt-PT" sz="1400" dirty="0"/>
          </a:p>
          <a:p>
            <a:pPr algn="just"/>
            <a:r>
              <a:rPr lang="pt-PT" sz="1400" dirty="0"/>
              <a:t>Ora nestas situações melhor é prevenir e considerar que todos poderão querer autoavaliar-se e, neste sentido o serviço deverá proporcionar as condições necessárias para o efeito.</a:t>
            </a:r>
          </a:p>
          <a:p>
            <a:pPr algn="just"/>
            <a:r>
              <a:rPr lang="pt-PT" sz="1400" b="1" dirty="0"/>
              <a:t>Exemplos: </a:t>
            </a:r>
          </a:p>
          <a:p>
            <a:pPr marL="285750" indent="-285750" algn="just">
              <a:buFont typeface="Arial" panose="020B0604020202020204" pitchFamily="34" charset="0"/>
              <a:buChar char="•"/>
            </a:pPr>
            <a:r>
              <a:rPr lang="pt-PT" sz="1400" dirty="0"/>
              <a:t>Proporcionar uma reunião de esclarecimento para preenchimento das fichas de auto avaliação;</a:t>
            </a:r>
          </a:p>
          <a:p>
            <a:pPr marL="285750" indent="-285750" algn="just">
              <a:buFont typeface="Arial" panose="020B0604020202020204" pitchFamily="34" charset="0"/>
              <a:buChar char="•"/>
            </a:pPr>
            <a:r>
              <a:rPr lang="pt-PT" sz="1400" dirty="0"/>
              <a:t>Transformar o formato da ficha de autoavaliação determinado em portaria, em formato mais acessível e compreensível pelos trabalhadores, desde que colocando previamente à aprovação do dirigente máximo e/ou membro do governo.</a:t>
            </a:r>
          </a:p>
          <a:p>
            <a:pPr marL="285750" indent="-285750" algn="just">
              <a:buFont typeface="Arial" panose="020B0604020202020204" pitchFamily="34" charset="0"/>
              <a:buChar char="•"/>
            </a:pPr>
            <a:r>
              <a:rPr lang="pt-PT" sz="1400" dirty="0"/>
              <a:t>Identificar sala para o efeito;</a:t>
            </a:r>
          </a:p>
          <a:p>
            <a:pPr marL="285750" indent="-285750" algn="just">
              <a:buFont typeface="Arial" panose="020B0604020202020204" pitchFamily="34" charset="0"/>
              <a:buChar char="•"/>
            </a:pPr>
            <a:r>
              <a:rPr lang="pt-PT" sz="1400" dirty="0"/>
              <a:t>Etc.</a:t>
            </a:r>
          </a:p>
          <a:p>
            <a:pPr algn="just"/>
            <a:endParaRPr lang="pt-PT" sz="1400" dirty="0"/>
          </a:p>
        </p:txBody>
      </p:sp>
    </p:spTree>
    <p:extLst>
      <p:ext uri="{BB962C8B-B14F-4D97-AF65-F5344CB8AC3E}">
        <p14:creationId xmlns:p14="http://schemas.microsoft.com/office/powerpoint/2010/main" val="35541186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Avaliação, pontuação e classificação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0754887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8FE9-EC5B-B8F2-D350-E66D2108BD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DB7E55-E0C6-2FD9-DAC9-EC4C519AB0A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296B536-E62D-2061-2F89-8B3C06E811B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6FE911B-F122-3223-1809-84B67B14D814}"/>
              </a:ext>
            </a:extLst>
          </p:cNvPr>
          <p:cNvSpPr/>
          <p:nvPr/>
        </p:nvSpPr>
        <p:spPr>
          <a:xfrm>
            <a:off x="1737361" y="1263470"/>
            <a:ext cx="9767252" cy="1692771"/>
          </a:xfrm>
          <a:prstGeom prst="rect">
            <a:avLst/>
          </a:prstGeom>
          <a:ln>
            <a:noFill/>
          </a:ln>
        </p:spPr>
        <p:txBody>
          <a:bodyPr wrap="square">
            <a:spAutoFit/>
          </a:bodyPr>
          <a:lstStyle/>
          <a:p>
            <a:pPr algn="ctr"/>
            <a:r>
              <a:rPr lang="pt-PT" sz="1600" b="1" u="sng" dirty="0">
                <a:solidFill>
                  <a:srgbClr val="00B050"/>
                </a:solidFill>
              </a:rPr>
              <a:t>Quando deve decorrer Avaliação/Pontuação/Classificação?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avaliação deve, em regra</a:t>
            </a:r>
            <a:r>
              <a:rPr lang="pt-PT" sz="1400" dirty="0"/>
              <a:t>, </a:t>
            </a:r>
            <a:r>
              <a:rPr lang="pt-PT" sz="1400" b="1" dirty="0">
                <a:solidFill>
                  <a:srgbClr val="00B050"/>
                </a:solidFill>
              </a:rPr>
              <a:t>decorrer na </a:t>
            </a:r>
            <a:r>
              <a:rPr lang="pt-PT" sz="1400" b="1" dirty="0">
                <a:solidFill>
                  <a:srgbClr val="FF0000"/>
                </a:solidFill>
              </a:rPr>
              <a:t>1.ª quinzena de </a:t>
            </a:r>
            <a:r>
              <a:rPr lang="pt-PT" sz="1400" b="1" dirty="0">
                <a:solidFill>
                  <a:srgbClr val="00B050"/>
                </a:solidFill>
              </a:rPr>
              <a:t>janeiro do ano seguinte àquele em que se completa o ciclo avaliativo.</a:t>
            </a:r>
            <a:r>
              <a:rPr lang="pt-PT" sz="1400" b="1" dirty="0">
                <a:solidFill>
                  <a:srgbClr val="0070C0"/>
                </a:solidFill>
              </a:rPr>
              <a:t> (n.º 4 do artigo 63.º)</a:t>
            </a:r>
            <a:endParaRPr lang="pt-PT" sz="1400" dirty="0"/>
          </a:p>
          <a:p>
            <a:endParaRPr lang="pt-PT" sz="1400" dirty="0"/>
          </a:p>
        </p:txBody>
      </p:sp>
    </p:spTree>
    <p:extLst>
      <p:ext uri="{BB962C8B-B14F-4D97-AF65-F5344CB8AC3E}">
        <p14:creationId xmlns:p14="http://schemas.microsoft.com/office/powerpoint/2010/main" val="3887661815"/>
      </p:ext>
    </p:extLst>
  </p:cSld>
  <p:clrMapOvr>
    <a:masterClrMapping/>
  </p:clrMapOvr>
</p:sld>
</file>

<file path=ppt/theme/theme1.xml><?xml version="1.0" encoding="utf-8"?>
<a:theme xmlns:a="http://schemas.openxmlformats.org/drawingml/2006/main" name="Haste">
  <a:themeElements>
    <a:clrScheme name="Hast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te">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775</TotalTime>
  <Words>15324</Words>
  <Application>Microsoft Office PowerPoint</Application>
  <PresentationFormat>Ecrã Panorâmico</PresentationFormat>
  <Paragraphs>1294</Paragraphs>
  <Slides>113</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113</vt:i4>
      </vt:variant>
    </vt:vector>
  </HeadingPairs>
  <TitlesOfParts>
    <vt:vector size="119" baseType="lpstr">
      <vt:lpstr>Aptos</vt:lpstr>
      <vt:lpstr>Arial</vt:lpstr>
      <vt:lpstr>Century Gothic</vt:lpstr>
      <vt:lpstr>Wingdings</vt:lpstr>
      <vt:lpstr>Wingdings 3</vt:lpstr>
      <vt:lpstr>Haste</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vector>
  </TitlesOfParts>
  <Company>Governo Regional dos Acores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Hélio JT. Dias</dc:creator>
  <cp:lastModifiedBy>Hélio JT. Dias</cp:lastModifiedBy>
  <cp:revision>90</cp:revision>
  <dcterms:created xsi:type="dcterms:W3CDTF">2022-06-02T12:34:17Z</dcterms:created>
  <dcterms:modified xsi:type="dcterms:W3CDTF">2026-01-27T17:38:52Z</dcterms:modified>
</cp:coreProperties>
</file>